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6"/>
  </p:notesMasterIdLst>
  <p:sldIdLst>
    <p:sldId id="256" r:id="rId5"/>
    <p:sldId id="1138" r:id="rId6"/>
    <p:sldId id="1458" r:id="rId7"/>
    <p:sldId id="1467" r:id="rId8"/>
    <p:sldId id="1468" r:id="rId9"/>
    <p:sldId id="1532" r:id="rId10"/>
    <p:sldId id="1535" r:id="rId11"/>
    <p:sldId id="1460" r:id="rId12"/>
    <p:sldId id="1461" r:id="rId13"/>
    <p:sldId id="1462" r:id="rId14"/>
    <p:sldId id="1463" r:id="rId15"/>
    <p:sldId id="1464" r:id="rId16"/>
    <p:sldId id="1472" r:id="rId17"/>
    <p:sldId id="1475" r:id="rId18"/>
    <p:sldId id="1473" r:id="rId19"/>
    <p:sldId id="1474" r:id="rId20"/>
    <p:sldId id="1476" r:id="rId21"/>
    <p:sldId id="1477" r:id="rId22"/>
    <p:sldId id="1478" r:id="rId23"/>
    <p:sldId id="1481" r:id="rId24"/>
    <p:sldId id="1482" r:id="rId25"/>
    <p:sldId id="1483" r:id="rId26"/>
    <p:sldId id="1484" r:id="rId27"/>
    <p:sldId id="1485" r:id="rId28"/>
    <p:sldId id="1486" r:id="rId29"/>
    <p:sldId id="1487" r:id="rId30"/>
    <p:sldId id="1489" r:id="rId31"/>
    <p:sldId id="1492" r:id="rId32"/>
    <p:sldId id="1494" r:id="rId33"/>
    <p:sldId id="1495" r:id="rId34"/>
    <p:sldId id="1496" r:id="rId35"/>
    <p:sldId id="1499" r:id="rId36"/>
    <p:sldId id="1500" r:id="rId37"/>
    <p:sldId id="1501" r:id="rId38"/>
    <p:sldId id="1502" r:id="rId39"/>
    <p:sldId id="1503" r:id="rId40"/>
    <p:sldId id="1504" r:id="rId41"/>
    <p:sldId id="1506" r:id="rId42"/>
    <p:sldId id="1508" r:id="rId43"/>
    <p:sldId id="1509" r:id="rId44"/>
    <p:sldId id="1511" r:id="rId45"/>
    <p:sldId id="1512" r:id="rId46"/>
    <p:sldId id="1516" r:id="rId47"/>
    <p:sldId id="1517" r:id="rId48"/>
    <p:sldId id="1518" r:id="rId49"/>
    <p:sldId id="1522" r:id="rId50"/>
    <p:sldId id="1523" r:id="rId51"/>
    <p:sldId id="1524" r:id="rId52"/>
    <p:sldId id="1525" r:id="rId53"/>
    <p:sldId id="1526" r:id="rId54"/>
    <p:sldId id="1527" r:id="rId55"/>
    <p:sldId id="1528" r:id="rId56"/>
    <p:sldId id="1529" r:id="rId57"/>
    <p:sldId id="1530" r:id="rId58"/>
    <p:sldId id="1533" r:id="rId59"/>
    <p:sldId id="1534" r:id="rId60"/>
    <p:sldId id="1466" r:id="rId61"/>
    <p:sldId id="1198" r:id="rId62"/>
    <p:sldId id="1257" r:id="rId63"/>
    <p:sldId id="1258" r:id="rId64"/>
    <p:sldId id="995" r:id="rId65"/>
    <p:sldId id="1055" r:id="rId66"/>
    <p:sldId id="993" r:id="rId67"/>
    <p:sldId id="998" r:id="rId68"/>
    <p:sldId id="1000" r:id="rId69"/>
    <p:sldId id="1001" r:id="rId70"/>
    <p:sldId id="996" r:id="rId71"/>
    <p:sldId id="1006" r:id="rId72"/>
    <p:sldId id="994" r:id="rId73"/>
    <p:sldId id="1061" r:id="rId74"/>
    <p:sldId id="1004" r:id="rId75"/>
    <p:sldId id="1032" r:id="rId76"/>
    <p:sldId id="1059" r:id="rId77"/>
    <p:sldId id="1060" r:id="rId78"/>
    <p:sldId id="1009" r:id="rId79"/>
    <p:sldId id="1034" r:id="rId80"/>
    <p:sldId id="1457" r:id="rId81"/>
    <p:sldId id="1056" r:id="rId82"/>
    <p:sldId id="1058" r:id="rId83"/>
    <p:sldId id="1012" r:id="rId84"/>
    <p:sldId id="1039" r:id="rId85"/>
    <p:sldId id="1035" r:id="rId86"/>
    <p:sldId id="1016" r:id="rId87"/>
    <p:sldId id="1036" r:id="rId88"/>
    <p:sldId id="1037" r:id="rId89"/>
    <p:sldId id="1018" r:id="rId90"/>
    <p:sldId id="1021" r:id="rId91"/>
    <p:sldId id="1038" r:id="rId92"/>
    <p:sldId id="1062" r:id="rId93"/>
    <p:sldId id="1029" r:id="rId94"/>
    <p:sldId id="1065" r:id="rId95"/>
    <p:sldId id="1068" r:id="rId96"/>
    <p:sldId id="1063" r:id="rId97"/>
    <p:sldId id="1069" r:id="rId98"/>
    <p:sldId id="1070" r:id="rId99"/>
    <p:sldId id="1071" r:id="rId100"/>
    <p:sldId id="1235" r:id="rId101"/>
    <p:sldId id="1264" r:id="rId102"/>
    <p:sldId id="1268" r:id="rId103"/>
    <p:sldId id="1269" r:id="rId104"/>
    <p:sldId id="1271" r:id="rId105"/>
    <p:sldId id="1270" r:id="rId106"/>
    <p:sldId id="1261" r:id="rId107"/>
    <p:sldId id="1262" r:id="rId108"/>
    <p:sldId id="1263" r:id="rId109"/>
    <p:sldId id="1275" r:id="rId110"/>
    <p:sldId id="1276" r:id="rId111"/>
    <p:sldId id="1279" r:id="rId112"/>
    <p:sldId id="1277" r:id="rId113"/>
    <p:sldId id="1280" r:id="rId114"/>
    <p:sldId id="1281" r:id="rId115"/>
    <p:sldId id="1283" r:id="rId116"/>
    <p:sldId id="1284" r:id="rId117"/>
    <p:sldId id="1301" r:id="rId118"/>
    <p:sldId id="1298" r:id="rId119"/>
    <p:sldId id="1299" r:id="rId120"/>
    <p:sldId id="1303" r:id="rId121"/>
    <p:sldId id="1304" r:id="rId122"/>
    <p:sldId id="1305" r:id="rId123"/>
    <p:sldId id="1282" r:id="rId124"/>
    <p:sldId id="1307" r:id="rId125"/>
    <p:sldId id="1286" r:id="rId126"/>
    <p:sldId id="1311" r:id="rId127"/>
    <p:sldId id="1294" r:id="rId128"/>
    <p:sldId id="1287" r:id="rId129"/>
    <p:sldId id="1312" r:id="rId130"/>
    <p:sldId id="1315" r:id="rId131"/>
    <p:sldId id="1316" r:id="rId132"/>
    <p:sldId id="1317" r:id="rId133"/>
    <p:sldId id="1314" r:id="rId134"/>
    <p:sldId id="1318" r:id="rId135"/>
    <p:sldId id="1295" r:id="rId136"/>
    <p:sldId id="1319" r:id="rId137"/>
    <p:sldId id="1289" r:id="rId138"/>
    <p:sldId id="1313" r:id="rId139"/>
    <p:sldId id="1297" r:id="rId140"/>
    <p:sldId id="1291" r:id="rId141"/>
    <p:sldId id="1320" r:id="rId142"/>
    <p:sldId id="1296" r:id="rId143"/>
    <p:sldId id="1322" r:id="rId144"/>
    <p:sldId id="1293" r:id="rId145"/>
    <p:sldId id="1292" r:id="rId146"/>
    <p:sldId id="1321" r:id="rId147"/>
    <p:sldId id="1323" r:id="rId148"/>
    <p:sldId id="1333" r:id="rId149"/>
    <p:sldId id="1324" r:id="rId150"/>
    <p:sldId id="1334" r:id="rId151"/>
    <p:sldId id="1329" r:id="rId152"/>
    <p:sldId id="1097" r:id="rId153"/>
    <p:sldId id="1089" r:id="rId154"/>
    <p:sldId id="1331" r:id="rId155"/>
    <p:sldId id="1332" r:id="rId156"/>
    <p:sldId id="1335" r:id="rId157"/>
    <p:sldId id="1337" r:id="rId158"/>
    <p:sldId id="1339" r:id="rId159"/>
    <p:sldId id="1092" r:id="rId160"/>
    <p:sldId id="1336" r:id="rId161"/>
    <p:sldId id="1338" r:id="rId162"/>
    <p:sldId id="1091" r:id="rId163"/>
    <p:sldId id="1308" r:id="rId164"/>
    <p:sldId id="1366" r:id="rId165"/>
    <p:sldId id="1364" r:id="rId166"/>
    <p:sldId id="1365" r:id="rId167"/>
    <p:sldId id="1361" r:id="rId168"/>
    <p:sldId id="1362" r:id="rId169"/>
    <p:sldId id="1363" r:id="rId170"/>
    <p:sldId id="1309" r:id="rId171"/>
    <p:sldId id="1368" r:id="rId172"/>
    <p:sldId id="1367" r:id="rId173"/>
    <p:sldId id="1369" r:id="rId174"/>
    <p:sldId id="1371" r:id="rId175"/>
    <p:sldId id="1370" r:id="rId176"/>
    <p:sldId id="1340" r:id="rId177"/>
    <p:sldId id="1341" r:id="rId178"/>
    <p:sldId id="1376" r:id="rId179"/>
    <p:sldId id="1377" r:id="rId180"/>
    <p:sldId id="1378" r:id="rId181"/>
    <p:sldId id="1344" r:id="rId182"/>
    <p:sldId id="1372" r:id="rId183"/>
    <p:sldId id="1343" r:id="rId184"/>
    <p:sldId id="1373" r:id="rId185"/>
    <p:sldId id="1374" r:id="rId186"/>
    <p:sldId id="1379" r:id="rId187"/>
    <p:sldId id="1375" r:id="rId188"/>
    <p:sldId id="1348" r:id="rId189"/>
    <p:sldId id="1350" r:id="rId190"/>
    <p:sldId id="1351" r:id="rId191"/>
    <p:sldId id="1352" r:id="rId192"/>
    <p:sldId id="1386" r:id="rId193"/>
    <p:sldId id="1357" r:id="rId194"/>
    <p:sldId id="1353" r:id="rId195"/>
    <p:sldId id="1380" r:id="rId196"/>
    <p:sldId id="1383" r:id="rId197"/>
    <p:sldId id="1385" r:id="rId198"/>
    <p:sldId id="1381" r:id="rId199"/>
    <p:sldId id="1382" r:id="rId200"/>
    <p:sldId id="1358" r:id="rId201"/>
    <p:sldId id="1387" r:id="rId202"/>
    <p:sldId id="1388" r:id="rId203"/>
    <p:sldId id="1355" r:id="rId204"/>
    <p:sldId id="1345" r:id="rId205"/>
    <p:sldId id="1346" r:id="rId206"/>
    <p:sldId id="1391" r:id="rId207"/>
    <p:sldId id="1395" r:id="rId208"/>
    <p:sldId id="1396" r:id="rId209"/>
    <p:sldId id="1394" r:id="rId210"/>
    <p:sldId id="1411" r:id="rId211"/>
    <p:sldId id="1412" r:id="rId212"/>
    <p:sldId id="1413" r:id="rId213"/>
    <p:sldId id="1414" r:id="rId214"/>
    <p:sldId id="1417" r:id="rId215"/>
    <p:sldId id="1415" r:id="rId216"/>
    <p:sldId id="1419" r:id="rId217"/>
    <p:sldId id="1422" r:id="rId218"/>
    <p:sldId id="1430" r:id="rId219"/>
    <p:sldId id="1416" r:id="rId220"/>
    <p:sldId id="1421" r:id="rId221"/>
    <p:sldId id="1423" r:id="rId222"/>
    <p:sldId id="1425" r:id="rId223"/>
    <p:sldId id="1426" r:id="rId224"/>
    <p:sldId id="1431" r:id="rId225"/>
    <p:sldId id="1427" r:id="rId226"/>
    <p:sldId id="1428" r:id="rId227"/>
    <p:sldId id="1432" r:id="rId228"/>
    <p:sldId id="1438" r:id="rId229"/>
    <p:sldId id="1409" r:id="rId230"/>
    <p:sldId id="1410" r:id="rId231"/>
    <p:sldId id="1407" r:id="rId232"/>
    <p:sldId id="1405" r:id="rId233"/>
    <p:sldId id="1406" r:id="rId234"/>
    <p:sldId id="1398" r:id="rId235"/>
    <p:sldId id="1399" r:id="rId236"/>
    <p:sldId id="1400" r:id="rId237"/>
    <p:sldId id="1433" r:id="rId238"/>
    <p:sldId id="1435" r:id="rId239"/>
    <p:sldId id="1439" r:id="rId240"/>
    <p:sldId id="1447" r:id="rId241"/>
    <p:sldId id="1448" r:id="rId242"/>
    <p:sldId id="1449" r:id="rId243"/>
    <p:sldId id="1450" r:id="rId244"/>
    <p:sldId id="1451" r:id="rId245"/>
    <p:sldId id="1440" r:id="rId246"/>
    <p:sldId id="1446" r:id="rId247"/>
    <p:sldId id="1452" r:id="rId248"/>
    <p:sldId id="1441" r:id="rId249"/>
    <p:sldId id="1453" r:id="rId250"/>
    <p:sldId id="1445" r:id="rId251"/>
    <p:sldId id="1454" r:id="rId252"/>
    <p:sldId id="1456" r:id="rId253"/>
    <p:sldId id="1455" r:id="rId254"/>
    <p:sldId id="1256" r:id="rId255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lyan Reddy" initials="KR" lastIdx="1" clrIdx="0">
    <p:extLst>
      <p:ext uri="{19B8F6BF-5375-455C-9EA6-DF929625EA0E}">
        <p15:presenceInfo xmlns:p15="http://schemas.microsoft.com/office/powerpoint/2012/main" userId="c9a51c2cda3cd1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A523"/>
    <a:srgbClr val="E4CF3D"/>
    <a:srgbClr val="660066"/>
    <a:srgbClr val="99FF66"/>
    <a:srgbClr val="224C8A"/>
    <a:srgbClr val="246B1B"/>
    <a:srgbClr val="660033"/>
    <a:srgbClr val="C7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24E86-F485-C74C-ADE4-52933F63AC31}" v="123" dt="2020-12-03T15:25:27.2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342" autoAdjust="0"/>
    <p:restoredTop sz="94665"/>
  </p:normalViewPr>
  <p:slideViewPr>
    <p:cSldViewPr snapToGrid="0" snapToObjects="1">
      <p:cViewPr varScale="1">
        <p:scale>
          <a:sx n="67" d="100"/>
          <a:sy n="67" d="100"/>
        </p:scale>
        <p:origin x="200" y="75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26" Type="http://schemas.openxmlformats.org/officeDocument/2006/relationships/slide" Target="slides/slide222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37" Type="http://schemas.openxmlformats.org/officeDocument/2006/relationships/slide" Target="slides/slide233.xml"/><Relationship Id="rId258" Type="http://schemas.openxmlformats.org/officeDocument/2006/relationships/presProps" Target="presProps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27" Type="http://schemas.openxmlformats.org/officeDocument/2006/relationships/slide" Target="slides/slide223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slide" Target="slides/slide213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59" Type="http://schemas.openxmlformats.org/officeDocument/2006/relationships/viewProps" Target="viewProps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slide" Target="slides/slide224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theme" Target="theme/theme1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261" Type="http://schemas.openxmlformats.org/officeDocument/2006/relationships/tableStyles" Target="tableStyles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1" Type="http://schemas.openxmlformats.org/officeDocument/2006/relationships/slide" Target="slides/slide247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262" Type="http://schemas.microsoft.com/office/2016/11/relationships/changesInfo" Target="changesInfos/changesInfo1.xml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microsoft.com/office/2015/10/relationships/revisionInfo" Target="revisionInfo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notesMaster" Target="notesMasters/notesMaster1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commentAuthors" Target="commentAuthors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ack Simplify" userId="30f9c473cae68561" providerId="LiveId" clId="{00024E86-F485-C74C-ADE4-52933F63AC31}"/>
    <pc:docChg chg="undo custSel addSld modSld">
      <pc:chgData name="Stack Simplify" userId="30f9c473cae68561" providerId="LiveId" clId="{00024E86-F485-C74C-ADE4-52933F63AC31}" dt="2020-12-03T15:25:27.200" v="144"/>
      <pc:docMkLst>
        <pc:docMk/>
      </pc:docMkLst>
      <pc:sldChg chg="modSp mod">
        <pc:chgData name="Stack Simplify" userId="30f9c473cae68561" providerId="LiveId" clId="{00024E86-F485-C74C-ADE4-52933F63AC31}" dt="2020-12-03T14:58:59.742" v="14" actId="20577"/>
        <pc:sldMkLst>
          <pc:docMk/>
          <pc:sldMk cId="2739888766" sldId="256"/>
        </pc:sldMkLst>
        <pc:spChg chg="mod">
          <ac:chgData name="Stack Simplify" userId="30f9c473cae68561" providerId="LiveId" clId="{00024E86-F485-C74C-ADE4-52933F63AC31}" dt="2020-12-03T14:58:59.742" v="14" actId="20577"/>
          <ac:spMkLst>
            <pc:docMk/>
            <pc:sldMk cId="2739888766" sldId="256"/>
            <ac:spMk id="2" creationId="{00000000-0000-0000-0000-000000000000}"/>
          </ac:spMkLst>
        </pc:spChg>
      </pc:sldChg>
      <pc:sldChg chg="modSp add">
        <pc:chgData name="Stack Simplify" userId="30f9c473cae68561" providerId="LiveId" clId="{00024E86-F485-C74C-ADE4-52933F63AC31}" dt="2020-12-03T15:20:47.543" v="38" actId="20577"/>
        <pc:sldMkLst>
          <pc:docMk/>
          <pc:sldMk cId="696508709" sldId="1458"/>
        </pc:sldMkLst>
        <pc:spChg chg="mod">
          <ac:chgData name="Stack Simplify" userId="30f9c473cae68561" providerId="LiveId" clId="{00024E86-F485-C74C-ADE4-52933F63AC31}" dt="2020-12-03T15:20:40.824" v="23" actId="20577"/>
          <ac:spMkLst>
            <pc:docMk/>
            <pc:sldMk cId="696508709" sldId="1458"/>
            <ac:spMk id="21" creationId="{CEF34148-ADB3-334D-9077-AB9DBE42CCC8}"/>
          </ac:spMkLst>
        </pc:spChg>
        <pc:spChg chg="mod">
          <ac:chgData name="Stack Simplify" userId="30f9c473cae68561" providerId="LiveId" clId="{00024E86-F485-C74C-ADE4-52933F63AC31}" dt="2020-12-03T15:20:44.712" v="32" actId="20577"/>
          <ac:spMkLst>
            <pc:docMk/>
            <pc:sldMk cId="696508709" sldId="1458"/>
            <ac:spMk id="22" creationId="{D73A9DD4-7AA5-7140-9CA4-F83AEAB46302}"/>
          </ac:spMkLst>
        </pc:spChg>
        <pc:spChg chg="mod">
          <ac:chgData name="Stack Simplify" userId="30f9c473cae68561" providerId="LiveId" clId="{00024E86-F485-C74C-ADE4-52933F63AC31}" dt="2020-12-03T15:20:47.543" v="38" actId="20577"/>
          <ac:spMkLst>
            <pc:docMk/>
            <pc:sldMk cId="696508709" sldId="1458"/>
            <ac:spMk id="23" creationId="{A451BBFF-32E0-F34B-B275-BA4AE241684A}"/>
          </ac:spMkLst>
        </pc:spChg>
      </pc:sldChg>
      <pc:sldChg chg="addSp delSp modSp add mod addAnim delAnim">
        <pc:chgData name="Stack Simplify" userId="30f9c473cae68561" providerId="LiveId" clId="{00024E86-F485-C74C-ADE4-52933F63AC31}" dt="2020-12-03T15:23:46.650" v="141" actId="478"/>
        <pc:sldMkLst>
          <pc:docMk/>
          <pc:sldMk cId="3113830685" sldId="1459"/>
        </pc:sldMkLst>
        <pc:spChg chg="mod">
          <ac:chgData name="Stack Simplify" userId="30f9c473cae68561" providerId="LiveId" clId="{00024E86-F485-C74C-ADE4-52933F63AC31}" dt="2020-12-03T15:22:18.336" v="104" actId="20577"/>
          <ac:spMkLst>
            <pc:docMk/>
            <pc:sldMk cId="3113830685" sldId="1459"/>
            <ac:spMk id="18" creationId="{2C51711E-6DDA-A44B-9279-065F330948D3}"/>
          </ac:spMkLst>
        </pc:spChg>
        <pc:spChg chg="mod">
          <ac:chgData name="Stack Simplify" userId="30f9c473cae68561" providerId="LiveId" clId="{00024E86-F485-C74C-ADE4-52933F63AC31}" dt="2020-12-03T15:22:06.286" v="84" actId="6549"/>
          <ac:spMkLst>
            <pc:docMk/>
            <pc:sldMk cId="3113830685" sldId="1459"/>
            <ac:spMk id="32" creationId="{9DB8B91A-A254-DD45-9A8C-3C46DC19DC2E}"/>
          </ac:spMkLst>
        </pc:spChg>
        <pc:spChg chg="add del mod">
          <ac:chgData name="Stack Simplify" userId="30f9c473cae68561" providerId="LiveId" clId="{00024E86-F485-C74C-ADE4-52933F63AC31}" dt="2020-12-03T15:21:51.351" v="61" actId="6549"/>
          <ac:spMkLst>
            <pc:docMk/>
            <pc:sldMk cId="3113830685" sldId="1459"/>
            <ac:spMk id="42" creationId="{525F8238-8353-D544-A826-5085B36BB45F}"/>
          </ac:spMkLst>
        </pc:spChg>
        <pc:spChg chg="mod">
          <ac:chgData name="Stack Simplify" userId="30f9c473cae68561" providerId="LiveId" clId="{00024E86-F485-C74C-ADE4-52933F63AC31}" dt="2020-12-03T15:21:56.841" v="81" actId="20577"/>
          <ac:spMkLst>
            <pc:docMk/>
            <pc:sldMk cId="3113830685" sldId="1459"/>
            <ac:spMk id="44" creationId="{8C6BA640-6AA1-1841-A6F8-6A4210FA9062}"/>
          </ac:spMkLst>
        </pc:spChg>
        <pc:spChg chg="mod">
          <ac:chgData name="Stack Simplify" userId="30f9c473cae68561" providerId="LiveId" clId="{00024E86-F485-C74C-ADE4-52933F63AC31}" dt="2020-12-03T15:21:58.651" v="82" actId="6549"/>
          <ac:spMkLst>
            <pc:docMk/>
            <pc:sldMk cId="3113830685" sldId="1459"/>
            <ac:spMk id="45" creationId="{035E8BEE-70C5-DC48-9F08-450907686176}"/>
          </ac:spMkLst>
        </pc:spChg>
        <pc:spChg chg="mod">
          <ac:chgData name="Stack Simplify" userId="30f9c473cae68561" providerId="LiveId" clId="{00024E86-F485-C74C-ADE4-52933F63AC31}" dt="2020-12-03T15:22:01.116" v="83" actId="6549"/>
          <ac:spMkLst>
            <pc:docMk/>
            <pc:sldMk cId="3113830685" sldId="1459"/>
            <ac:spMk id="46" creationId="{DCFA82A2-DD85-FF4E-9BFF-C8238E704560}"/>
          </ac:spMkLst>
        </pc:spChg>
        <pc:spChg chg="mod">
          <ac:chgData name="Stack Simplify" userId="30f9c473cae68561" providerId="LiveId" clId="{00024E86-F485-C74C-ADE4-52933F63AC31}" dt="2020-12-03T15:22:58.739" v="121" actId="1076"/>
          <ac:spMkLst>
            <pc:docMk/>
            <pc:sldMk cId="3113830685" sldId="1459"/>
            <ac:spMk id="50" creationId="{21C77F5A-4E8F-E449-9A58-DB340EB1CD0C}"/>
          </ac:spMkLst>
        </pc:spChg>
        <pc:spChg chg="mod">
          <ac:chgData name="Stack Simplify" userId="30f9c473cae68561" providerId="LiveId" clId="{00024E86-F485-C74C-ADE4-52933F63AC31}" dt="2020-12-03T15:23:21.376" v="138" actId="20577"/>
          <ac:spMkLst>
            <pc:docMk/>
            <pc:sldMk cId="3113830685" sldId="1459"/>
            <ac:spMk id="55" creationId="{AF8C9EF2-3374-914C-AD6B-11E22ECD0C7E}"/>
          </ac:spMkLst>
        </pc:spChg>
        <pc:spChg chg="mod">
          <ac:chgData name="Stack Simplify" userId="30f9c473cae68561" providerId="LiveId" clId="{00024E86-F485-C74C-ADE4-52933F63AC31}" dt="2020-12-03T15:23:05.474" v="127" actId="20577"/>
          <ac:spMkLst>
            <pc:docMk/>
            <pc:sldMk cId="3113830685" sldId="1459"/>
            <ac:spMk id="56" creationId="{D55A3993-E178-5A4B-B968-0BDA1F4B38F9}"/>
          </ac:spMkLst>
        </pc:spChg>
        <pc:spChg chg="del">
          <ac:chgData name="Stack Simplify" userId="30f9c473cae68561" providerId="LiveId" clId="{00024E86-F485-C74C-ADE4-52933F63AC31}" dt="2020-12-03T15:23:15.300" v="129" actId="478"/>
          <ac:spMkLst>
            <pc:docMk/>
            <pc:sldMk cId="3113830685" sldId="1459"/>
            <ac:spMk id="57" creationId="{C965B03B-DA27-5A45-8221-9044A5EF0C7D}"/>
          </ac:spMkLst>
        </pc:spChg>
        <pc:spChg chg="del">
          <ac:chgData name="Stack Simplify" userId="30f9c473cae68561" providerId="LiveId" clId="{00024E86-F485-C74C-ADE4-52933F63AC31}" dt="2020-12-03T15:23:24.309" v="139" actId="478"/>
          <ac:spMkLst>
            <pc:docMk/>
            <pc:sldMk cId="3113830685" sldId="1459"/>
            <ac:spMk id="59" creationId="{045FC5A9-31D1-CE49-8F82-53D37A94F821}"/>
          </ac:spMkLst>
        </pc:spChg>
        <pc:spChg chg="del">
          <ac:chgData name="Stack Simplify" userId="30f9c473cae68561" providerId="LiveId" clId="{00024E86-F485-C74C-ADE4-52933F63AC31}" dt="2020-12-03T15:23:24.309" v="139" actId="478"/>
          <ac:spMkLst>
            <pc:docMk/>
            <pc:sldMk cId="3113830685" sldId="1459"/>
            <ac:spMk id="60" creationId="{C811CBA8-6E7D-864C-8D7D-EAE0DC64617F}"/>
          </ac:spMkLst>
        </pc:spChg>
        <pc:spChg chg="del">
          <ac:chgData name="Stack Simplify" userId="30f9c473cae68561" providerId="LiveId" clId="{00024E86-F485-C74C-ADE4-52933F63AC31}" dt="2020-12-03T15:23:24.309" v="139" actId="478"/>
          <ac:spMkLst>
            <pc:docMk/>
            <pc:sldMk cId="3113830685" sldId="1459"/>
            <ac:spMk id="61" creationId="{4881AF93-1873-7C45-877E-57B41341056A}"/>
          </ac:spMkLst>
        </pc:spChg>
        <pc:spChg chg="del">
          <ac:chgData name="Stack Simplify" userId="30f9c473cae68561" providerId="LiveId" clId="{00024E86-F485-C74C-ADE4-52933F63AC31}" dt="2020-12-03T15:23:12.695" v="128" actId="478"/>
          <ac:spMkLst>
            <pc:docMk/>
            <pc:sldMk cId="3113830685" sldId="1459"/>
            <ac:spMk id="62" creationId="{75DCFE84-132B-FD42-98C2-B19033CC4E29}"/>
          </ac:spMkLst>
        </pc:spChg>
        <pc:spChg chg="del">
          <ac:chgData name="Stack Simplify" userId="30f9c473cae68561" providerId="LiveId" clId="{00024E86-F485-C74C-ADE4-52933F63AC31}" dt="2020-12-03T15:23:12.695" v="128" actId="478"/>
          <ac:spMkLst>
            <pc:docMk/>
            <pc:sldMk cId="3113830685" sldId="1459"/>
            <ac:spMk id="63" creationId="{6BC68B8F-DF19-4746-B136-F43772E7F128}"/>
          </ac:spMkLst>
        </pc:spChg>
        <pc:spChg chg="del">
          <ac:chgData name="Stack Simplify" userId="30f9c473cae68561" providerId="LiveId" clId="{00024E86-F485-C74C-ADE4-52933F63AC31}" dt="2020-12-03T15:23:12.695" v="128" actId="478"/>
          <ac:spMkLst>
            <pc:docMk/>
            <pc:sldMk cId="3113830685" sldId="1459"/>
            <ac:spMk id="66" creationId="{B4672F62-393F-3849-BB58-EE10C29892A9}"/>
          </ac:spMkLst>
        </pc:spChg>
        <pc:picChg chg="del">
          <ac:chgData name="Stack Simplify" userId="30f9c473cae68561" providerId="LiveId" clId="{00024E86-F485-C74C-ADE4-52933F63AC31}" dt="2020-12-03T15:23:12.695" v="128" actId="478"/>
          <ac:picMkLst>
            <pc:docMk/>
            <pc:sldMk cId="3113830685" sldId="1459"/>
            <ac:picMk id="64" creationId="{15224800-54E9-6B4A-83D7-41A6B777012C}"/>
          </ac:picMkLst>
        </pc:picChg>
        <pc:picChg chg="del">
          <ac:chgData name="Stack Simplify" userId="30f9c473cae68561" providerId="LiveId" clId="{00024E86-F485-C74C-ADE4-52933F63AC31}" dt="2020-12-03T15:23:12.695" v="128" actId="478"/>
          <ac:picMkLst>
            <pc:docMk/>
            <pc:sldMk cId="3113830685" sldId="1459"/>
            <ac:picMk id="65" creationId="{B4AAC6F4-E6A8-3843-959E-E6C6A7F51F85}"/>
          </ac:picMkLst>
        </pc:picChg>
        <pc:picChg chg="del">
          <ac:chgData name="Stack Simplify" userId="30f9c473cae68561" providerId="LiveId" clId="{00024E86-F485-C74C-ADE4-52933F63AC31}" dt="2020-12-03T15:23:12.695" v="128" actId="478"/>
          <ac:picMkLst>
            <pc:docMk/>
            <pc:sldMk cId="3113830685" sldId="1459"/>
            <ac:picMk id="67" creationId="{872C6E62-F7E8-2B45-81A1-3434FC6E8519}"/>
          </ac:picMkLst>
        </pc:picChg>
        <pc:picChg chg="del">
          <ac:chgData name="Stack Simplify" userId="30f9c473cae68561" providerId="LiveId" clId="{00024E86-F485-C74C-ADE4-52933F63AC31}" dt="2020-12-03T15:23:39.690" v="140" actId="478"/>
          <ac:picMkLst>
            <pc:docMk/>
            <pc:sldMk cId="3113830685" sldId="1459"/>
            <ac:picMk id="68" creationId="{FA8BDD9F-8D29-014A-8F15-AA7B30514BE8}"/>
          </ac:picMkLst>
        </pc:picChg>
        <pc:picChg chg="del">
          <ac:chgData name="Stack Simplify" userId="30f9c473cae68561" providerId="LiveId" clId="{00024E86-F485-C74C-ADE4-52933F63AC31}" dt="2020-12-03T15:23:39.690" v="140" actId="478"/>
          <ac:picMkLst>
            <pc:docMk/>
            <pc:sldMk cId="3113830685" sldId="1459"/>
            <ac:picMk id="69" creationId="{0EDB0206-5055-504F-A8DD-8280D6A444EB}"/>
          </ac:picMkLst>
        </pc:picChg>
        <pc:picChg chg="del">
          <ac:chgData name="Stack Simplify" userId="30f9c473cae68561" providerId="LiveId" clId="{00024E86-F485-C74C-ADE4-52933F63AC31}" dt="2020-12-03T15:23:39.690" v="140" actId="478"/>
          <ac:picMkLst>
            <pc:docMk/>
            <pc:sldMk cId="3113830685" sldId="1459"/>
            <ac:picMk id="70" creationId="{DE0AD2DC-7DDA-A647-94CA-4135F16219EA}"/>
          </ac:picMkLst>
        </pc:picChg>
        <pc:picChg chg="del">
          <ac:chgData name="Stack Simplify" userId="30f9c473cae68561" providerId="LiveId" clId="{00024E86-F485-C74C-ADE4-52933F63AC31}" dt="2020-12-03T15:23:39.690" v="140" actId="478"/>
          <ac:picMkLst>
            <pc:docMk/>
            <pc:sldMk cId="3113830685" sldId="1459"/>
            <ac:picMk id="71" creationId="{1822386B-C8B1-1146-B750-67306FA52A90}"/>
          </ac:picMkLst>
        </pc:picChg>
        <pc:picChg chg="del">
          <ac:chgData name="Stack Simplify" userId="30f9c473cae68561" providerId="LiveId" clId="{00024E86-F485-C74C-ADE4-52933F63AC31}" dt="2020-12-03T15:23:39.690" v="140" actId="478"/>
          <ac:picMkLst>
            <pc:docMk/>
            <pc:sldMk cId="3113830685" sldId="1459"/>
            <ac:picMk id="72" creationId="{3AD6AF87-02C6-4C40-BA43-A2BD754683B4}"/>
          </ac:picMkLst>
        </pc:picChg>
        <pc:picChg chg="del">
          <ac:chgData name="Stack Simplify" userId="30f9c473cae68561" providerId="LiveId" clId="{00024E86-F485-C74C-ADE4-52933F63AC31}" dt="2020-12-03T15:23:39.690" v="140" actId="478"/>
          <ac:picMkLst>
            <pc:docMk/>
            <pc:sldMk cId="3113830685" sldId="1459"/>
            <ac:picMk id="73" creationId="{3CE68C16-8C54-7748-A5F2-CF2563B06E72}"/>
          </ac:picMkLst>
        </pc:picChg>
        <pc:picChg chg="del">
          <ac:chgData name="Stack Simplify" userId="30f9c473cae68561" providerId="LiveId" clId="{00024E86-F485-C74C-ADE4-52933F63AC31}" dt="2020-12-03T15:23:46.650" v="141" actId="478"/>
          <ac:picMkLst>
            <pc:docMk/>
            <pc:sldMk cId="3113830685" sldId="1459"/>
            <ac:picMk id="74" creationId="{6B786F5C-F4A8-C740-8E7B-C6C8525FAB8D}"/>
          </ac:picMkLst>
        </pc:picChg>
        <pc:picChg chg="del">
          <ac:chgData name="Stack Simplify" userId="30f9c473cae68561" providerId="LiveId" clId="{00024E86-F485-C74C-ADE4-52933F63AC31}" dt="2020-12-03T15:23:46.650" v="141" actId="478"/>
          <ac:picMkLst>
            <pc:docMk/>
            <pc:sldMk cId="3113830685" sldId="1459"/>
            <ac:picMk id="75" creationId="{C4BCEF73-C53E-8842-A4D0-C656EDA0DBA1}"/>
          </ac:picMkLst>
        </pc:picChg>
        <pc:picChg chg="del">
          <ac:chgData name="Stack Simplify" userId="30f9c473cae68561" providerId="LiveId" clId="{00024E86-F485-C74C-ADE4-52933F63AC31}" dt="2020-12-03T15:23:46.650" v="141" actId="478"/>
          <ac:picMkLst>
            <pc:docMk/>
            <pc:sldMk cId="3113830685" sldId="1459"/>
            <ac:picMk id="76" creationId="{D92C67CE-4006-D249-BF3F-5A803EBC665C}"/>
          </ac:picMkLst>
        </pc:picChg>
        <pc:picChg chg="del">
          <ac:chgData name="Stack Simplify" userId="30f9c473cae68561" providerId="LiveId" clId="{00024E86-F485-C74C-ADE4-52933F63AC31}" dt="2020-12-03T15:23:46.650" v="141" actId="478"/>
          <ac:picMkLst>
            <pc:docMk/>
            <pc:sldMk cId="3113830685" sldId="1459"/>
            <ac:picMk id="77" creationId="{A003AA38-B845-C64C-9B4B-64C94A57D422}"/>
          </ac:picMkLst>
        </pc:picChg>
        <pc:picChg chg="del">
          <ac:chgData name="Stack Simplify" userId="30f9c473cae68561" providerId="LiveId" clId="{00024E86-F485-C74C-ADE4-52933F63AC31}" dt="2020-12-03T15:23:46.650" v="141" actId="478"/>
          <ac:picMkLst>
            <pc:docMk/>
            <pc:sldMk cId="3113830685" sldId="1459"/>
            <ac:picMk id="78" creationId="{971D1217-A02F-8646-8EFD-AB5065AD0AF5}"/>
          </ac:picMkLst>
        </pc:picChg>
        <pc:picChg chg="del">
          <ac:chgData name="Stack Simplify" userId="30f9c473cae68561" providerId="LiveId" clId="{00024E86-F485-C74C-ADE4-52933F63AC31}" dt="2020-12-03T15:23:46.650" v="141" actId="478"/>
          <ac:picMkLst>
            <pc:docMk/>
            <pc:sldMk cId="3113830685" sldId="1459"/>
            <ac:picMk id="79" creationId="{BFE7A5F5-EB9B-7843-8366-93965401224E}"/>
          </ac:picMkLst>
        </pc:picChg>
        <pc:picChg chg="del">
          <ac:chgData name="Stack Simplify" userId="30f9c473cae68561" providerId="LiveId" clId="{00024E86-F485-C74C-ADE4-52933F63AC31}" dt="2020-12-03T15:23:46.650" v="141" actId="478"/>
          <ac:picMkLst>
            <pc:docMk/>
            <pc:sldMk cId="3113830685" sldId="1459"/>
            <ac:picMk id="80" creationId="{5CC8AB55-E760-CC4E-BA92-74BFB01391C3}"/>
          </ac:picMkLst>
        </pc:picChg>
        <pc:picChg chg="del">
          <ac:chgData name="Stack Simplify" userId="30f9c473cae68561" providerId="LiveId" clId="{00024E86-F485-C74C-ADE4-52933F63AC31}" dt="2020-12-03T15:23:46.650" v="141" actId="478"/>
          <ac:picMkLst>
            <pc:docMk/>
            <pc:sldMk cId="3113830685" sldId="1459"/>
            <ac:picMk id="81" creationId="{660B9486-6A70-1E44-A8F2-39C97FEEF494}"/>
          </ac:picMkLst>
        </pc:picChg>
        <pc:picChg chg="del">
          <ac:chgData name="Stack Simplify" userId="30f9c473cae68561" providerId="LiveId" clId="{00024E86-F485-C74C-ADE4-52933F63AC31}" dt="2020-12-03T15:23:46.650" v="141" actId="478"/>
          <ac:picMkLst>
            <pc:docMk/>
            <pc:sldMk cId="3113830685" sldId="1459"/>
            <ac:picMk id="82" creationId="{A5A8643D-7A2E-3E4E-AE08-04DC2DF85E42}"/>
          </ac:picMkLst>
        </pc:picChg>
        <pc:picChg chg="del">
          <ac:chgData name="Stack Simplify" userId="30f9c473cae68561" providerId="LiveId" clId="{00024E86-F485-C74C-ADE4-52933F63AC31}" dt="2020-12-03T15:23:46.650" v="141" actId="478"/>
          <ac:picMkLst>
            <pc:docMk/>
            <pc:sldMk cId="3113830685" sldId="1459"/>
            <ac:picMk id="83" creationId="{BEC46C0A-E316-1C4C-8904-1879405E23B1}"/>
          </ac:picMkLst>
        </pc:picChg>
        <pc:picChg chg="del">
          <ac:chgData name="Stack Simplify" userId="30f9c473cae68561" providerId="LiveId" clId="{00024E86-F485-C74C-ADE4-52933F63AC31}" dt="2020-12-03T15:23:46.650" v="141" actId="478"/>
          <ac:picMkLst>
            <pc:docMk/>
            <pc:sldMk cId="3113830685" sldId="1459"/>
            <ac:picMk id="84" creationId="{18A0A255-B58F-7048-9BCB-238F9B1BDB38}"/>
          </ac:picMkLst>
        </pc:picChg>
        <pc:picChg chg="del">
          <ac:chgData name="Stack Simplify" userId="30f9c473cae68561" providerId="LiveId" clId="{00024E86-F485-C74C-ADE4-52933F63AC31}" dt="2020-12-03T15:23:46.650" v="141" actId="478"/>
          <ac:picMkLst>
            <pc:docMk/>
            <pc:sldMk cId="3113830685" sldId="1459"/>
            <ac:picMk id="85" creationId="{045D260F-1B51-F748-81D2-2388AD0BE835}"/>
          </ac:picMkLst>
        </pc:picChg>
      </pc:sldChg>
      <pc:sldChg chg="add">
        <pc:chgData name="Stack Simplify" userId="30f9c473cae68561" providerId="LiveId" clId="{00024E86-F485-C74C-ADE4-52933F63AC31}" dt="2020-12-03T15:20:23.175" v="15"/>
        <pc:sldMkLst>
          <pc:docMk/>
          <pc:sldMk cId="649902898" sldId="1460"/>
        </pc:sldMkLst>
      </pc:sldChg>
      <pc:sldChg chg="add">
        <pc:chgData name="Stack Simplify" userId="30f9c473cae68561" providerId="LiveId" clId="{00024E86-F485-C74C-ADE4-52933F63AC31}" dt="2020-12-03T15:20:23.175" v="15"/>
        <pc:sldMkLst>
          <pc:docMk/>
          <pc:sldMk cId="973801632" sldId="1461"/>
        </pc:sldMkLst>
      </pc:sldChg>
      <pc:sldChg chg="add">
        <pc:chgData name="Stack Simplify" userId="30f9c473cae68561" providerId="LiveId" clId="{00024E86-F485-C74C-ADE4-52933F63AC31}" dt="2020-12-03T15:24:29.795" v="142"/>
        <pc:sldMkLst>
          <pc:docMk/>
          <pc:sldMk cId="1023347625" sldId="1462"/>
        </pc:sldMkLst>
      </pc:sldChg>
      <pc:sldChg chg="add">
        <pc:chgData name="Stack Simplify" userId="30f9c473cae68561" providerId="LiveId" clId="{00024E86-F485-C74C-ADE4-52933F63AC31}" dt="2020-12-03T15:24:58.733" v="143"/>
        <pc:sldMkLst>
          <pc:docMk/>
          <pc:sldMk cId="162265067" sldId="1463"/>
        </pc:sldMkLst>
      </pc:sldChg>
      <pc:sldChg chg="add">
        <pc:chgData name="Stack Simplify" userId="30f9c473cae68561" providerId="LiveId" clId="{00024E86-F485-C74C-ADE4-52933F63AC31}" dt="2020-12-03T15:25:27.200" v="144"/>
        <pc:sldMkLst>
          <pc:docMk/>
          <pc:sldMk cId="992878926" sldId="146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92B7C-7B94-48F3-AD53-1D9389467956}" type="datetimeFigureOut">
              <a:rPr lang="en-US" smtClean="0"/>
              <a:t>7/28/21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8FE51-5DD6-4BF3-9495-81C4A5D2F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9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31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4515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43,52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3955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52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60225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43,52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9039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Lesson 57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82466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Lesson 57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7896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Lesson 57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98372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60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77487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60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2631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60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08272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60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724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9489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60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10256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60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46524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60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7587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60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26139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61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5463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61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9022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61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8634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66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51230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66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47275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66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681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36433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69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79752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69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71589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69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12236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69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82333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69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52400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70,71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37644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71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842156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71-73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57888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71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877000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75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646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Lectures 1, 70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8318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75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91638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75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834439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77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934592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77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06589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77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98585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77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0221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77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09542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80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3056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80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8668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80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063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29548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80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501148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Lesson 82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05699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Lesson 82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1913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Lesson 82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73944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Lesson 82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41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Lesson 82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7990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Lesson 84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31574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Lesson 84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01057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Lesson 84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850624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Lesson 84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5436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13402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86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830265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86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764208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86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7850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Lesson 88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171297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Lesson 88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277588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Lesson 88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152833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Lesson 88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622134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Lesson 88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129655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Lesson 88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39003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Lesson 88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2540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041965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Lesson 89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845786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Lesson 89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06707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Lesson 89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356489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Lesson 90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923603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92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25798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92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87106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95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293160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95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742786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95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28530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Lecture 97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18890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97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938735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99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840467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99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0892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667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46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2167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9566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8231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2097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3569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0236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3409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6338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2506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4431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82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1481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230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5727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916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6747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7252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397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579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6503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5988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02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817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6812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4110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2724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5578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0110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6775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6194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8934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3029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751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145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93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9869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6212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026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85155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4</a:t>
            </a: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759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66008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8082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Lecture 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41290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93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7447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7173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03855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73839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5948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99637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5287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19, 35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9330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7306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20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4886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20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010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1634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20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9839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20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044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9811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0024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22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6095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84706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49051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1541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7615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80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1, 35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81128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68580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08626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00337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54088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78267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33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2508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56243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6502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34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57526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22694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36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62444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36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2697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36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9840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55995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17455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43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99769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43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32279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43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0290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43,44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8715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43,52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346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911273"/>
            <a:ext cx="14630400" cy="431832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BEE7A-7819-E04D-BB55-67CA138643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799" y="4070555"/>
            <a:ext cx="8170607" cy="1926324"/>
          </a:xfrm>
        </p:spPr>
        <p:txBody>
          <a:bodyPr anchor="t">
            <a:normAutofit/>
          </a:bodyPr>
          <a:lstStyle>
            <a:lvl1pPr algn="l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Slide Deck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7E49C-3EEA-A443-9547-90F2FEFC96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799" y="5996878"/>
            <a:ext cx="6683969" cy="1701779"/>
          </a:xfrm>
        </p:spPr>
        <p:txBody>
          <a:bodyPr anchor="t"/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200"/>
            </a:lvl3pPr>
            <a:lvl4pPr marL="1645920" indent="0" algn="ctr">
              <a:buNone/>
              <a:defRPr sz="1900"/>
            </a:lvl4pPr>
            <a:lvl5pPr marL="2194560" indent="0" algn="ctr">
              <a:buNone/>
              <a:defRPr sz="1900"/>
            </a:lvl5pPr>
            <a:lvl6pPr marL="2743200" indent="0" algn="ctr">
              <a:buNone/>
              <a:defRPr sz="1900"/>
            </a:lvl6pPr>
            <a:lvl7pPr marL="3291840" indent="0" algn="ctr">
              <a:buNone/>
              <a:defRPr sz="1900"/>
            </a:lvl7pPr>
            <a:lvl8pPr marL="3840480" indent="0" algn="ctr">
              <a:buNone/>
              <a:defRPr sz="1900"/>
            </a:lvl8pPr>
            <a:lvl9pPr marL="4389120" indent="0" algn="ctr">
              <a:buNone/>
              <a:defRPr sz="1900"/>
            </a:lvl9pPr>
          </a:lstStyle>
          <a:p>
            <a:r>
              <a:rPr lang="en-GB" dirty="0"/>
              <a:t>Author </a:t>
            </a:r>
          </a:p>
          <a:p>
            <a:r>
              <a:rPr lang="en-GB" dirty="0"/>
              <a:t>Date </a:t>
            </a:r>
          </a:p>
        </p:txBody>
      </p:sp>
    </p:spTree>
    <p:extLst>
      <p:ext uri="{BB962C8B-B14F-4D97-AF65-F5344CB8AC3E}">
        <p14:creationId xmlns:p14="http://schemas.microsoft.com/office/powerpoint/2010/main" val="1566591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544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821433"/>
            <a:ext cx="12618720" cy="55909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0007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lyan-without-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26175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Kalyan Reddy 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112311"/>
            <a:ext cx="12618720" cy="63000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46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GB" dirty="0"/>
              <a:t>AWS VPC Master Class @Kalyan Reddy Daida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995CC4-5E34-0E41-A7F9-D8A939390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20777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0868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8A33-184A-8544-9FAA-FFAA66EAE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F8684-740B-CF45-9F5C-1B7432DBD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1892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19BB-4979-0B44-AF6B-85907812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36EAB-B254-C146-A7C6-0DE76935A5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1835107"/>
            <a:ext cx="6217920" cy="55772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8D9AA-C4F2-F341-9AD2-DD78F9E32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1835106"/>
            <a:ext cx="6217920" cy="5577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11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DE078-3DB5-CD4E-B5FF-74FE6A22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C4095-462F-0E4F-B67A-AB0DB86AE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89E46-5048-5442-9E93-17CCAA14B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68C68-60E1-8E48-B221-933C8C8734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8A2F8-2BBD-5C48-9615-20088671D9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601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923F-80CF-1549-A2F3-FD799F8D8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44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359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2A188-0C7D-5B48-8F5A-A4914AFAC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79F44-FC70-FA4C-ABA7-3BC66D2F5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335F7-E000-8E41-80E4-E0A5EE4F2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787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627E9-05F0-FE4F-9A4C-7EBDC6827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E113E1-980C-1E4F-BD57-EFD7C1325A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00"/>
            </a:lvl1pPr>
            <a:lvl2pPr marL="548640" indent="0">
              <a:buNone/>
              <a:defRPr sz="3400"/>
            </a:lvl2pPr>
            <a:lvl3pPr marL="1097280" indent="0">
              <a:buNone/>
              <a:defRPr sz="290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3DE4B-B046-924F-B3CB-32E0383A5D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152A71-4150-4C4A-9445-154BD939EB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15324-A847-7E48-BDE6-12E305FCF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AWS VPC Master Class @Kalyan Reddy Daida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D7A1F-D1EA-C646-9E58-6DC2830FA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fld id="{18A65C51-7344-6544-8116-303C127F51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569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3CC461-EC5E-944F-B708-4B7701E89627}"/>
              </a:ext>
            </a:extLst>
          </p:cNvPr>
          <p:cNvSpPr/>
          <p:nvPr/>
        </p:nvSpPr>
        <p:spPr>
          <a:xfrm>
            <a:off x="-15031" y="7665929"/>
            <a:ext cx="14645431" cy="56367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5E41C-C682-7742-8D56-362E23AF9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1821433"/>
            <a:ext cx="12618720" cy="5590922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0" y="7756238"/>
            <a:ext cx="4937760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lvl1pPr algn="ctr">
              <a:defRPr sz="1700" b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6" name="Footer Placeholder 7"/>
          <p:cNvSpPr txBox="1">
            <a:spLocks/>
          </p:cNvSpPr>
          <p:nvPr/>
        </p:nvSpPr>
        <p:spPr>
          <a:xfrm>
            <a:off x="12852044" y="7714109"/>
            <a:ext cx="1735609" cy="437415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dirty="0"/>
              <a:t>StackSimplify</a:t>
            </a:r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422198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5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2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0.svg"/><Relationship Id="rId7" Type="http://schemas.openxmlformats.org/officeDocument/2006/relationships/image" Target="../media/image2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32.svg"/><Relationship Id="rId10" Type="http://schemas.openxmlformats.org/officeDocument/2006/relationships/image" Target="../media/image28.svg"/><Relationship Id="rId4" Type="http://schemas.openxmlformats.org/officeDocument/2006/relationships/image" Target="../media/image31.png"/><Relationship Id="rId9" Type="http://schemas.openxmlformats.org/officeDocument/2006/relationships/image" Target="../media/image27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32.svg"/><Relationship Id="rId4" Type="http://schemas.openxmlformats.org/officeDocument/2006/relationships/image" Target="../media/image28.svg"/><Relationship Id="rId9" Type="http://schemas.openxmlformats.org/officeDocument/2006/relationships/image" Target="../media/image3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8.sv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2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2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sv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6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6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sv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6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5" Type="http://schemas.openxmlformats.org/officeDocument/2006/relationships/image" Target="../media/image28.svg"/><Relationship Id="rId10" Type="http://schemas.openxmlformats.org/officeDocument/2006/relationships/image" Target="../media/image32.sv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28.svg"/><Relationship Id="rId3" Type="http://schemas.openxmlformats.org/officeDocument/2006/relationships/image" Target="../media/image65.png"/><Relationship Id="rId7" Type="http://schemas.openxmlformats.org/officeDocument/2006/relationships/image" Target="../media/image34.sv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11" Type="http://schemas.openxmlformats.org/officeDocument/2006/relationships/image" Target="../media/image68.svg"/><Relationship Id="rId5" Type="http://schemas.openxmlformats.org/officeDocument/2006/relationships/image" Target="../media/image64.png"/><Relationship Id="rId10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36.sv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1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68.sv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11" Type="http://schemas.openxmlformats.org/officeDocument/2006/relationships/image" Target="../media/image66.png"/><Relationship Id="rId5" Type="http://schemas.openxmlformats.org/officeDocument/2006/relationships/image" Target="../media/image33.png"/><Relationship Id="rId10" Type="http://schemas.openxmlformats.org/officeDocument/2006/relationships/image" Target="../media/image65.png"/><Relationship Id="rId4" Type="http://schemas.openxmlformats.org/officeDocument/2006/relationships/image" Target="../media/image28.sv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68.svg"/><Relationship Id="rId18" Type="http://schemas.openxmlformats.org/officeDocument/2006/relationships/image" Target="../media/image40.sv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12" Type="http://schemas.openxmlformats.org/officeDocument/2006/relationships/image" Target="../media/image67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111.xml"/><Relationship Id="rId16" Type="http://schemas.openxmlformats.org/officeDocument/2006/relationships/image" Target="../media/image38.svg"/><Relationship Id="rId20" Type="http://schemas.openxmlformats.org/officeDocument/2006/relationships/image" Target="../media/image42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11" Type="http://schemas.openxmlformats.org/officeDocument/2006/relationships/image" Target="../media/image66.png"/><Relationship Id="rId5" Type="http://schemas.openxmlformats.org/officeDocument/2006/relationships/image" Target="../media/image33.png"/><Relationship Id="rId15" Type="http://schemas.openxmlformats.org/officeDocument/2006/relationships/image" Target="../media/image37.png"/><Relationship Id="rId10" Type="http://schemas.openxmlformats.org/officeDocument/2006/relationships/image" Target="../media/image65.png"/><Relationship Id="rId19" Type="http://schemas.openxmlformats.org/officeDocument/2006/relationships/image" Target="../media/image41.png"/><Relationship Id="rId4" Type="http://schemas.openxmlformats.org/officeDocument/2006/relationships/image" Target="../media/image28.sv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68.svg"/><Relationship Id="rId18" Type="http://schemas.openxmlformats.org/officeDocument/2006/relationships/image" Target="../media/image40.svg"/><Relationship Id="rId3" Type="http://schemas.openxmlformats.org/officeDocument/2006/relationships/image" Target="../media/image27.png"/><Relationship Id="rId21" Type="http://schemas.openxmlformats.org/officeDocument/2006/relationships/image" Target="../media/image75.tiff"/><Relationship Id="rId7" Type="http://schemas.openxmlformats.org/officeDocument/2006/relationships/image" Target="../media/image35.png"/><Relationship Id="rId12" Type="http://schemas.openxmlformats.org/officeDocument/2006/relationships/image" Target="../media/image67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112.xml"/><Relationship Id="rId16" Type="http://schemas.openxmlformats.org/officeDocument/2006/relationships/image" Target="../media/image38.svg"/><Relationship Id="rId20" Type="http://schemas.openxmlformats.org/officeDocument/2006/relationships/image" Target="../media/image42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11" Type="http://schemas.openxmlformats.org/officeDocument/2006/relationships/image" Target="../media/image66.png"/><Relationship Id="rId5" Type="http://schemas.openxmlformats.org/officeDocument/2006/relationships/image" Target="../media/image33.png"/><Relationship Id="rId15" Type="http://schemas.openxmlformats.org/officeDocument/2006/relationships/image" Target="../media/image37.png"/><Relationship Id="rId10" Type="http://schemas.openxmlformats.org/officeDocument/2006/relationships/image" Target="../media/image65.png"/><Relationship Id="rId19" Type="http://schemas.openxmlformats.org/officeDocument/2006/relationships/image" Target="../media/image41.png"/><Relationship Id="rId4" Type="http://schemas.openxmlformats.org/officeDocument/2006/relationships/image" Target="../media/image28.sv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22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6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5" Type="http://schemas.openxmlformats.org/officeDocument/2006/relationships/image" Target="../media/image28.svg"/><Relationship Id="rId10" Type="http://schemas.openxmlformats.org/officeDocument/2006/relationships/image" Target="../media/image32.sv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services-networking/ingress-controllers/" TargetMode="Externa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azure.microsoft.com/en-in/pricing/details/application-gateway/" TargetMode="External"/><Relationship Id="rId4" Type="http://schemas.openxmlformats.org/officeDocument/2006/relationships/hyperlink" Target="https://github.com/Azure/application-gateway-kubernetes-ingress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68.sv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11" Type="http://schemas.openxmlformats.org/officeDocument/2006/relationships/image" Target="../media/image66.png"/><Relationship Id="rId5" Type="http://schemas.openxmlformats.org/officeDocument/2006/relationships/image" Target="../media/image33.png"/><Relationship Id="rId10" Type="http://schemas.openxmlformats.org/officeDocument/2006/relationships/image" Target="../media/image65.png"/><Relationship Id="rId4" Type="http://schemas.openxmlformats.org/officeDocument/2006/relationships/image" Target="../media/image28.sv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68.sv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11" Type="http://schemas.openxmlformats.org/officeDocument/2006/relationships/image" Target="../media/image66.png"/><Relationship Id="rId5" Type="http://schemas.openxmlformats.org/officeDocument/2006/relationships/image" Target="../media/image33.png"/><Relationship Id="rId10" Type="http://schemas.openxmlformats.org/officeDocument/2006/relationships/image" Target="../media/image65.png"/><Relationship Id="rId4" Type="http://schemas.openxmlformats.org/officeDocument/2006/relationships/image" Target="../media/image28.sv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68.sv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11" Type="http://schemas.openxmlformats.org/officeDocument/2006/relationships/image" Target="../media/image66.png"/><Relationship Id="rId5" Type="http://schemas.openxmlformats.org/officeDocument/2006/relationships/image" Target="../media/image33.png"/><Relationship Id="rId10" Type="http://schemas.openxmlformats.org/officeDocument/2006/relationships/image" Target="../media/image65.png"/><Relationship Id="rId4" Type="http://schemas.openxmlformats.org/officeDocument/2006/relationships/image" Target="../media/image28.sv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1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7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svg"/><Relationship Id="rId9" Type="http://schemas.openxmlformats.org/officeDocument/2006/relationships/image" Target="../media/image74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png"/><Relationship Id="rId5" Type="http://schemas.openxmlformats.org/officeDocument/2006/relationships/image" Target="../media/image28.svg"/><Relationship Id="rId10" Type="http://schemas.openxmlformats.org/officeDocument/2006/relationships/image" Target="../media/image40.svg"/><Relationship Id="rId4" Type="http://schemas.openxmlformats.org/officeDocument/2006/relationships/image" Target="../media/image27.png"/><Relationship Id="rId9" Type="http://schemas.openxmlformats.org/officeDocument/2006/relationships/image" Target="../media/image39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1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68.svg"/><Relationship Id="rId18" Type="http://schemas.openxmlformats.org/officeDocument/2006/relationships/image" Target="../media/image40.sv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12" Type="http://schemas.openxmlformats.org/officeDocument/2006/relationships/image" Target="../media/image67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127.xml"/><Relationship Id="rId16" Type="http://schemas.openxmlformats.org/officeDocument/2006/relationships/image" Target="../media/image38.svg"/><Relationship Id="rId20" Type="http://schemas.openxmlformats.org/officeDocument/2006/relationships/image" Target="../media/image42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11" Type="http://schemas.openxmlformats.org/officeDocument/2006/relationships/image" Target="../media/image66.png"/><Relationship Id="rId5" Type="http://schemas.openxmlformats.org/officeDocument/2006/relationships/image" Target="../media/image33.png"/><Relationship Id="rId15" Type="http://schemas.openxmlformats.org/officeDocument/2006/relationships/image" Target="../media/image37.png"/><Relationship Id="rId10" Type="http://schemas.openxmlformats.org/officeDocument/2006/relationships/image" Target="../media/image65.png"/><Relationship Id="rId19" Type="http://schemas.openxmlformats.org/officeDocument/2006/relationships/image" Target="../media/image41.png"/><Relationship Id="rId4" Type="http://schemas.openxmlformats.org/officeDocument/2006/relationships/image" Target="../media/image28.sv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1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png"/><Relationship Id="rId5" Type="http://schemas.openxmlformats.org/officeDocument/2006/relationships/image" Target="../media/image28.svg"/><Relationship Id="rId10" Type="http://schemas.openxmlformats.org/officeDocument/2006/relationships/image" Target="../media/image40.svg"/><Relationship Id="rId4" Type="http://schemas.openxmlformats.org/officeDocument/2006/relationships/image" Target="../media/image27.png"/><Relationship Id="rId9" Type="http://schemas.openxmlformats.org/officeDocument/2006/relationships/image" Target="../media/image39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155.svg"/><Relationship Id="rId18" Type="http://schemas.openxmlformats.org/officeDocument/2006/relationships/image" Target="../media/image40.svg"/><Relationship Id="rId3" Type="http://schemas.openxmlformats.org/officeDocument/2006/relationships/image" Target="../media/image27.png"/><Relationship Id="rId21" Type="http://schemas.openxmlformats.org/officeDocument/2006/relationships/image" Target="../media/image102.png"/><Relationship Id="rId7" Type="http://schemas.openxmlformats.org/officeDocument/2006/relationships/image" Target="../media/image35.png"/><Relationship Id="rId12" Type="http://schemas.openxmlformats.org/officeDocument/2006/relationships/image" Target="../media/image134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130.xml"/><Relationship Id="rId16" Type="http://schemas.openxmlformats.org/officeDocument/2006/relationships/image" Target="../media/image38.svg"/><Relationship Id="rId20" Type="http://schemas.openxmlformats.org/officeDocument/2006/relationships/image" Target="../media/image42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11" Type="http://schemas.openxmlformats.org/officeDocument/2006/relationships/image" Target="../media/image66.png"/><Relationship Id="rId24" Type="http://schemas.openxmlformats.org/officeDocument/2006/relationships/image" Target="../media/image140.svg"/><Relationship Id="rId5" Type="http://schemas.openxmlformats.org/officeDocument/2006/relationships/image" Target="../media/image33.png"/><Relationship Id="rId15" Type="http://schemas.openxmlformats.org/officeDocument/2006/relationships/image" Target="../media/image37.png"/><Relationship Id="rId23" Type="http://schemas.openxmlformats.org/officeDocument/2006/relationships/image" Target="../media/image139.png"/><Relationship Id="rId10" Type="http://schemas.openxmlformats.org/officeDocument/2006/relationships/image" Target="../media/image65.png"/><Relationship Id="rId19" Type="http://schemas.openxmlformats.org/officeDocument/2006/relationships/image" Target="../media/image41.png"/><Relationship Id="rId4" Type="http://schemas.openxmlformats.org/officeDocument/2006/relationships/image" Target="../media/image28.sv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22" Type="http://schemas.openxmlformats.org/officeDocument/2006/relationships/image" Target="../media/image103.sv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7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12" Type="http://schemas.openxmlformats.org/officeDocument/2006/relationships/image" Target="../media/image75.tiff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png"/><Relationship Id="rId11" Type="http://schemas.openxmlformats.org/officeDocument/2006/relationships/image" Target="../media/image158.tiff"/><Relationship Id="rId5" Type="http://schemas.openxmlformats.org/officeDocument/2006/relationships/image" Target="../media/image28.svg"/><Relationship Id="rId10" Type="http://schemas.openxmlformats.org/officeDocument/2006/relationships/image" Target="../media/image40.svg"/><Relationship Id="rId4" Type="http://schemas.openxmlformats.org/officeDocument/2006/relationships/image" Target="../media/image27.pn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7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svg"/><Relationship Id="rId9" Type="http://schemas.openxmlformats.org/officeDocument/2006/relationships/image" Target="../media/image74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1.xml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68.svg"/><Relationship Id="rId18" Type="http://schemas.openxmlformats.org/officeDocument/2006/relationships/image" Target="../media/image40.svg"/><Relationship Id="rId3" Type="http://schemas.openxmlformats.org/officeDocument/2006/relationships/image" Target="../media/image27.png"/><Relationship Id="rId21" Type="http://schemas.openxmlformats.org/officeDocument/2006/relationships/image" Target="../media/image75.tiff"/><Relationship Id="rId7" Type="http://schemas.openxmlformats.org/officeDocument/2006/relationships/image" Target="../media/image35.png"/><Relationship Id="rId12" Type="http://schemas.openxmlformats.org/officeDocument/2006/relationships/image" Target="../media/image67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135.xml"/><Relationship Id="rId16" Type="http://schemas.openxmlformats.org/officeDocument/2006/relationships/image" Target="../media/image38.svg"/><Relationship Id="rId20" Type="http://schemas.openxmlformats.org/officeDocument/2006/relationships/image" Target="../media/image42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11" Type="http://schemas.openxmlformats.org/officeDocument/2006/relationships/image" Target="../media/image66.png"/><Relationship Id="rId5" Type="http://schemas.openxmlformats.org/officeDocument/2006/relationships/image" Target="../media/image33.png"/><Relationship Id="rId15" Type="http://schemas.openxmlformats.org/officeDocument/2006/relationships/image" Target="../media/image37.png"/><Relationship Id="rId10" Type="http://schemas.openxmlformats.org/officeDocument/2006/relationships/image" Target="../media/image65.png"/><Relationship Id="rId19" Type="http://schemas.openxmlformats.org/officeDocument/2006/relationships/image" Target="../media/image41.png"/><Relationship Id="rId4" Type="http://schemas.openxmlformats.org/officeDocument/2006/relationships/image" Target="../media/image28.sv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22" Type="http://schemas.openxmlformats.org/officeDocument/2006/relationships/image" Target="../media/image76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1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1.xm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3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6.png"/><Relationship Id="rId5" Type="http://schemas.openxmlformats.org/officeDocument/2006/relationships/image" Target="../media/image64.png"/><Relationship Id="rId4" Type="http://schemas.openxmlformats.org/officeDocument/2006/relationships/image" Target="../media/image77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68.svg"/><Relationship Id="rId18" Type="http://schemas.openxmlformats.org/officeDocument/2006/relationships/image" Target="../media/image40.sv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12" Type="http://schemas.openxmlformats.org/officeDocument/2006/relationships/image" Target="../media/image67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8.svg"/><Relationship Id="rId20" Type="http://schemas.openxmlformats.org/officeDocument/2006/relationships/image" Target="../media/image42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11" Type="http://schemas.openxmlformats.org/officeDocument/2006/relationships/image" Target="../media/image66.png"/><Relationship Id="rId5" Type="http://schemas.openxmlformats.org/officeDocument/2006/relationships/image" Target="../media/image33.png"/><Relationship Id="rId15" Type="http://schemas.openxmlformats.org/officeDocument/2006/relationships/image" Target="../media/image37.png"/><Relationship Id="rId10" Type="http://schemas.openxmlformats.org/officeDocument/2006/relationships/image" Target="../media/image65.png"/><Relationship Id="rId19" Type="http://schemas.openxmlformats.org/officeDocument/2006/relationships/image" Target="../media/image41.png"/><Relationship Id="rId4" Type="http://schemas.openxmlformats.org/officeDocument/2006/relationships/image" Target="../media/image28.sv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6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4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4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68.svg"/><Relationship Id="rId18" Type="http://schemas.openxmlformats.org/officeDocument/2006/relationships/image" Target="../media/image40.svg"/><Relationship Id="rId3" Type="http://schemas.openxmlformats.org/officeDocument/2006/relationships/image" Target="../media/image27.png"/><Relationship Id="rId21" Type="http://schemas.openxmlformats.org/officeDocument/2006/relationships/image" Target="../media/image75.tiff"/><Relationship Id="rId7" Type="http://schemas.openxmlformats.org/officeDocument/2006/relationships/image" Target="../media/image35.png"/><Relationship Id="rId12" Type="http://schemas.openxmlformats.org/officeDocument/2006/relationships/image" Target="../media/image67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8.svg"/><Relationship Id="rId20" Type="http://schemas.openxmlformats.org/officeDocument/2006/relationships/image" Target="../media/image42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11" Type="http://schemas.openxmlformats.org/officeDocument/2006/relationships/image" Target="../media/image66.png"/><Relationship Id="rId5" Type="http://schemas.openxmlformats.org/officeDocument/2006/relationships/image" Target="../media/image33.png"/><Relationship Id="rId15" Type="http://schemas.openxmlformats.org/officeDocument/2006/relationships/image" Target="../media/image37.png"/><Relationship Id="rId10" Type="http://schemas.openxmlformats.org/officeDocument/2006/relationships/image" Target="../media/image65.png"/><Relationship Id="rId19" Type="http://schemas.openxmlformats.org/officeDocument/2006/relationships/image" Target="../media/image41.png"/><Relationship Id="rId4" Type="http://schemas.openxmlformats.org/officeDocument/2006/relationships/image" Target="../media/image28.sv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22" Type="http://schemas.openxmlformats.org/officeDocument/2006/relationships/image" Target="../media/image76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ks/virtual-nodes-cli#known-limitations" TargetMode="External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1.xml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27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5.png"/><Relationship Id="rId5" Type="http://schemas.openxmlformats.org/officeDocument/2006/relationships/image" Target="../media/image77.png"/><Relationship Id="rId4" Type="http://schemas.openxmlformats.org/officeDocument/2006/relationships/image" Target="../media/image28.sv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3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6.png"/><Relationship Id="rId5" Type="http://schemas.openxmlformats.org/officeDocument/2006/relationships/image" Target="../media/image64.png"/><Relationship Id="rId4" Type="http://schemas.openxmlformats.org/officeDocument/2006/relationships/image" Target="../media/image77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2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82.png"/><Relationship Id="rId18" Type="http://schemas.openxmlformats.org/officeDocument/2006/relationships/image" Target="../media/image76.png"/><Relationship Id="rId3" Type="http://schemas.openxmlformats.org/officeDocument/2006/relationships/image" Target="../media/image27.png"/><Relationship Id="rId7" Type="http://schemas.openxmlformats.org/officeDocument/2006/relationships/image" Target="../media/image65.png"/><Relationship Id="rId12" Type="http://schemas.openxmlformats.org/officeDocument/2006/relationships/image" Target="../media/image81.png"/><Relationship Id="rId17" Type="http://schemas.openxmlformats.org/officeDocument/2006/relationships/image" Target="../media/image84.png"/><Relationship Id="rId2" Type="http://schemas.openxmlformats.org/officeDocument/2006/relationships/notesSlide" Target="../notesSlides/notesSlide165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4.svg"/><Relationship Id="rId11" Type="http://schemas.openxmlformats.org/officeDocument/2006/relationships/image" Target="../media/image24.svg"/><Relationship Id="rId5" Type="http://schemas.openxmlformats.org/officeDocument/2006/relationships/image" Target="../media/image43.png"/><Relationship Id="rId15" Type="http://schemas.openxmlformats.org/officeDocument/2006/relationships/image" Target="../media/image66.png"/><Relationship Id="rId10" Type="http://schemas.openxmlformats.org/officeDocument/2006/relationships/image" Target="../media/image23.png"/><Relationship Id="rId4" Type="http://schemas.openxmlformats.org/officeDocument/2006/relationships/image" Target="../media/image28.svg"/><Relationship Id="rId9" Type="http://schemas.openxmlformats.org/officeDocument/2006/relationships/image" Target="../media/image68.svg"/><Relationship Id="rId14" Type="http://schemas.openxmlformats.org/officeDocument/2006/relationships/image" Target="../media/image83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sv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66.pn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12" Type="http://schemas.openxmlformats.org/officeDocument/2006/relationships/image" Target="../media/image65.png"/><Relationship Id="rId17" Type="http://schemas.openxmlformats.org/officeDocument/2006/relationships/image" Target="../media/image86.svg"/><Relationship Id="rId2" Type="http://schemas.openxmlformats.org/officeDocument/2006/relationships/notesSlide" Target="../notesSlides/notesSlide168.xml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11" Type="http://schemas.openxmlformats.org/officeDocument/2006/relationships/image" Target="../media/image64.png"/><Relationship Id="rId5" Type="http://schemas.openxmlformats.org/officeDocument/2006/relationships/image" Target="../media/image33.png"/><Relationship Id="rId15" Type="http://schemas.openxmlformats.org/officeDocument/2006/relationships/image" Target="../media/image46.svg"/><Relationship Id="rId10" Type="http://schemas.openxmlformats.org/officeDocument/2006/relationships/image" Target="../media/image68.svg"/><Relationship Id="rId4" Type="http://schemas.openxmlformats.org/officeDocument/2006/relationships/image" Target="../media/image28.svg"/><Relationship Id="rId9" Type="http://schemas.openxmlformats.org/officeDocument/2006/relationships/image" Target="../media/image67.png"/><Relationship Id="rId14" Type="http://schemas.openxmlformats.org/officeDocument/2006/relationships/image" Target="../media/image45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45.png"/><Relationship Id="rId3" Type="http://schemas.openxmlformats.org/officeDocument/2006/relationships/image" Target="../media/image28.svg"/><Relationship Id="rId7" Type="http://schemas.openxmlformats.org/officeDocument/2006/relationships/image" Target="../media/image36.svg"/><Relationship Id="rId12" Type="http://schemas.openxmlformats.org/officeDocument/2006/relationships/image" Target="../media/image66.png"/><Relationship Id="rId17" Type="http://schemas.openxmlformats.org/officeDocument/2006/relationships/image" Target="../media/image76.png"/><Relationship Id="rId2" Type="http://schemas.openxmlformats.org/officeDocument/2006/relationships/image" Target="../media/image27.png"/><Relationship Id="rId16" Type="http://schemas.openxmlformats.org/officeDocument/2006/relationships/image" Target="../media/image86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11" Type="http://schemas.openxmlformats.org/officeDocument/2006/relationships/image" Target="../media/image65.png"/><Relationship Id="rId5" Type="http://schemas.openxmlformats.org/officeDocument/2006/relationships/image" Target="../media/image34.svg"/><Relationship Id="rId15" Type="http://schemas.openxmlformats.org/officeDocument/2006/relationships/image" Target="../media/image85.png"/><Relationship Id="rId10" Type="http://schemas.openxmlformats.org/officeDocument/2006/relationships/image" Target="../media/image64.png"/><Relationship Id="rId4" Type="http://schemas.openxmlformats.org/officeDocument/2006/relationships/image" Target="../media/image33.png"/><Relationship Id="rId9" Type="http://schemas.openxmlformats.org/officeDocument/2006/relationships/image" Target="../media/image68.svg"/><Relationship Id="rId14" Type="http://schemas.openxmlformats.org/officeDocument/2006/relationships/image" Target="../media/image46.sv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45.png"/><Relationship Id="rId3" Type="http://schemas.openxmlformats.org/officeDocument/2006/relationships/image" Target="../media/image28.svg"/><Relationship Id="rId7" Type="http://schemas.openxmlformats.org/officeDocument/2006/relationships/image" Target="../media/image36.svg"/><Relationship Id="rId12" Type="http://schemas.openxmlformats.org/officeDocument/2006/relationships/image" Target="../media/image66.png"/><Relationship Id="rId17" Type="http://schemas.openxmlformats.org/officeDocument/2006/relationships/image" Target="../media/image76.png"/><Relationship Id="rId2" Type="http://schemas.openxmlformats.org/officeDocument/2006/relationships/image" Target="../media/image27.png"/><Relationship Id="rId16" Type="http://schemas.openxmlformats.org/officeDocument/2006/relationships/image" Target="../media/image86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11" Type="http://schemas.openxmlformats.org/officeDocument/2006/relationships/image" Target="../media/image65.png"/><Relationship Id="rId5" Type="http://schemas.openxmlformats.org/officeDocument/2006/relationships/image" Target="../media/image34.svg"/><Relationship Id="rId15" Type="http://schemas.openxmlformats.org/officeDocument/2006/relationships/image" Target="../media/image85.png"/><Relationship Id="rId10" Type="http://schemas.openxmlformats.org/officeDocument/2006/relationships/image" Target="../media/image64.png"/><Relationship Id="rId4" Type="http://schemas.openxmlformats.org/officeDocument/2006/relationships/image" Target="../media/image33.png"/><Relationship Id="rId9" Type="http://schemas.openxmlformats.org/officeDocument/2006/relationships/image" Target="../media/image68.svg"/><Relationship Id="rId14" Type="http://schemas.openxmlformats.org/officeDocument/2006/relationships/image" Target="../media/image46.sv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4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66.pn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12" Type="http://schemas.openxmlformats.org/officeDocument/2006/relationships/image" Target="../media/image65.png"/><Relationship Id="rId17" Type="http://schemas.openxmlformats.org/officeDocument/2006/relationships/image" Target="../media/image86.svg"/><Relationship Id="rId2" Type="http://schemas.openxmlformats.org/officeDocument/2006/relationships/notesSlide" Target="../notesSlides/notesSlide170.xml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11" Type="http://schemas.openxmlformats.org/officeDocument/2006/relationships/image" Target="../media/image64.png"/><Relationship Id="rId5" Type="http://schemas.openxmlformats.org/officeDocument/2006/relationships/image" Target="../media/image33.png"/><Relationship Id="rId15" Type="http://schemas.openxmlformats.org/officeDocument/2006/relationships/image" Target="../media/image46.svg"/><Relationship Id="rId10" Type="http://schemas.openxmlformats.org/officeDocument/2006/relationships/image" Target="../media/image68.svg"/><Relationship Id="rId4" Type="http://schemas.openxmlformats.org/officeDocument/2006/relationships/image" Target="../media/image28.svg"/><Relationship Id="rId9" Type="http://schemas.openxmlformats.org/officeDocument/2006/relationships/image" Target="../media/image67.png"/><Relationship Id="rId14" Type="http://schemas.openxmlformats.org/officeDocument/2006/relationships/image" Target="../media/image45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66.png"/><Relationship Id="rId18" Type="http://schemas.openxmlformats.org/officeDocument/2006/relationships/image" Target="../media/image76.pn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12" Type="http://schemas.openxmlformats.org/officeDocument/2006/relationships/image" Target="../media/image65.png"/><Relationship Id="rId17" Type="http://schemas.openxmlformats.org/officeDocument/2006/relationships/image" Target="../media/image86.svg"/><Relationship Id="rId2" Type="http://schemas.openxmlformats.org/officeDocument/2006/relationships/notesSlide" Target="../notesSlides/notesSlide172.xml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11" Type="http://schemas.openxmlformats.org/officeDocument/2006/relationships/image" Target="../media/image64.png"/><Relationship Id="rId5" Type="http://schemas.openxmlformats.org/officeDocument/2006/relationships/image" Target="../media/image33.png"/><Relationship Id="rId15" Type="http://schemas.openxmlformats.org/officeDocument/2006/relationships/image" Target="../media/image46.svg"/><Relationship Id="rId10" Type="http://schemas.openxmlformats.org/officeDocument/2006/relationships/image" Target="../media/image68.svg"/><Relationship Id="rId4" Type="http://schemas.openxmlformats.org/officeDocument/2006/relationships/image" Target="../media/image28.svg"/><Relationship Id="rId9" Type="http://schemas.openxmlformats.org/officeDocument/2006/relationships/image" Target="../media/image67.png"/><Relationship Id="rId14" Type="http://schemas.openxmlformats.org/officeDocument/2006/relationships/image" Target="../media/image45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28.sv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45.png"/><Relationship Id="rId3" Type="http://schemas.openxmlformats.org/officeDocument/2006/relationships/image" Target="../media/image28.svg"/><Relationship Id="rId7" Type="http://schemas.openxmlformats.org/officeDocument/2006/relationships/image" Target="../media/image36.svg"/><Relationship Id="rId12" Type="http://schemas.openxmlformats.org/officeDocument/2006/relationships/image" Target="../media/image66.png"/><Relationship Id="rId17" Type="http://schemas.openxmlformats.org/officeDocument/2006/relationships/image" Target="../media/image76.png"/><Relationship Id="rId2" Type="http://schemas.openxmlformats.org/officeDocument/2006/relationships/image" Target="../media/image27.png"/><Relationship Id="rId16" Type="http://schemas.openxmlformats.org/officeDocument/2006/relationships/image" Target="../media/image86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11" Type="http://schemas.openxmlformats.org/officeDocument/2006/relationships/image" Target="../media/image65.png"/><Relationship Id="rId5" Type="http://schemas.openxmlformats.org/officeDocument/2006/relationships/image" Target="../media/image34.svg"/><Relationship Id="rId15" Type="http://schemas.openxmlformats.org/officeDocument/2006/relationships/image" Target="../media/image85.png"/><Relationship Id="rId10" Type="http://schemas.openxmlformats.org/officeDocument/2006/relationships/image" Target="../media/image64.png"/><Relationship Id="rId4" Type="http://schemas.openxmlformats.org/officeDocument/2006/relationships/image" Target="../media/image33.png"/><Relationship Id="rId9" Type="http://schemas.openxmlformats.org/officeDocument/2006/relationships/image" Target="../media/image68.svg"/><Relationship Id="rId14" Type="http://schemas.openxmlformats.org/officeDocument/2006/relationships/image" Target="../media/image46.sv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svg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iff"/><Relationship Id="rId3" Type="http://schemas.openxmlformats.org/officeDocument/2006/relationships/image" Target="../media/image27.png"/><Relationship Id="rId7" Type="http://schemas.openxmlformats.org/officeDocument/2006/relationships/image" Target="../media/image4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5" Type="http://schemas.openxmlformats.org/officeDocument/2006/relationships/image" Target="../media/image87.tiff"/><Relationship Id="rId10" Type="http://schemas.openxmlformats.org/officeDocument/2006/relationships/image" Target="../media/image46.svg"/><Relationship Id="rId4" Type="http://schemas.openxmlformats.org/officeDocument/2006/relationships/image" Target="../media/image28.svg"/><Relationship Id="rId9" Type="http://schemas.openxmlformats.org/officeDocument/2006/relationships/image" Target="../media/image45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86.svg"/><Relationship Id="rId7" Type="http://schemas.openxmlformats.org/officeDocument/2006/relationships/image" Target="../media/image49.tiff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88.png"/><Relationship Id="rId4" Type="http://schemas.openxmlformats.org/officeDocument/2006/relationships/image" Target="../media/image87.tiff"/><Relationship Id="rId9" Type="http://schemas.openxmlformats.org/officeDocument/2006/relationships/image" Target="../media/image46.sv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iff"/><Relationship Id="rId3" Type="http://schemas.openxmlformats.org/officeDocument/2006/relationships/image" Target="../media/image27.png"/><Relationship Id="rId7" Type="http://schemas.openxmlformats.org/officeDocument/2006/relationships/image" Target="../media/image4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5" Type="http://schemas.openxmlformats.org/officeDocument/2006/relationships/image" Target="../media/image87.tiff"/><Relationship Id="rId10" Type="http://schemas.openxmlformats.org/officeDocument/2006/relationships/image" Target="../media/image46.svg"/><Relationship Id="rId4" Type="http://schemas.openxmlformats.org/officeDocument/2006/relationships/image" Target="../media/image28.svg"/><Relationship Id="rId9" Type="http://schemas.openxmlformats.org/officeDocument/2006/relationships/image" Target="../media/image45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65.png"/><Relationship Id="rId3" Type="http://schemas.openxmlformats.org/officeDocument/2006/relationships/image" Target="../media/image86.svg"/><Relationship Id="rId7" Type="http://schemas.openxmlformats.org/officeDocument/2006/relationships/image" Target="../media/image49.tiff"/><Relationship Id="rId12" Type="http://schemas.openxmlformats.org/officeDocument/2006/relationships/image" Target="../media/image6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8.svg"/><Relationship Id="rId11" Type="http://schemas.openxmlformats.org/officeDocument/2006/relationships/image" Target="../media/image28.svg"/><Relationship Id="rId5" Type="http://schemas.openxmlformats.org/officeDocument/2006/relationships/image" Target="../media/image47.png"/><Relationship Id="rId15" Type="http://schemas.openxmlformats.org/officeDocument/2006/relationships/image" Target="../media/image78.png"/><Relationship Id="rId10" Type="http://schemas.openxmlformats.org/officeDocument/2006/relationships/image" Target="../media/image27.png"/><Relationship Id="rId4" Type="http://schemas.openxmlformats.org/officeDocument/2006/relationships/image" Target="../media/image87.tiff"/><Relationship Id="rId9" Type="http://schemas.openxmlformats.org/officeDocument/2006/relationships/image" Target="../media/image46.svg"/><Relationship Id="rId14" Type="http://schemas.openxmlformats.org/officeDocument/2006/relationships/image" Target="../media/image66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iff"/><Relationship Id="rId3" Type="http://schemas.openxmlformats.org/officeDocument/2006/relationships/image" Target="../media/image27.png"/><Relationship Id="rId7" Type="http://schemas.openxmlformats.org/officeDocument/2006/relationships/image" Target="../media/image4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11" Type="http://schemas.openxmlformats.org/officeDocument/2006/relationships/image" Target="../media/image91.png"/><Relationship Id="rId5" Type="http://schemas.openxmlformats.org/officeDocument/2006/relationships/image" Target="../media/image87.tiff"/><Relationship Id="rId10" Type="http://schemas.openxmlformats.org/officeDocument/2006/relationships/image" Target="../media/image46.svg"/><Relationship Id="rId4" Type="http://schemas.openxmlformats.org/officeDocument/2006/relationships/image" Target="../media/image28.svg"/><Relationship Id="rId9" Type="http://schemas.openxmlformats.org/officeDocument/2006/relationships/image" Target="../media/image45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87.tif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9.png"/><Relationship Id="rId5" Type="http://schemas.openxmlformats.org/officeDocument/2006/relationships/image" Target="../media/image49.tiff"/><Relationship Id="rId4" Type="http://schemas.openxmlformats.org/officeDocument/2006/relationships/image" Target="../media/image68.sv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11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iff"/><Relationship Id="rId3" Type="http://schemas.openxmlformats.org/officeDocument/2006/relationships/image" Target="../media/image27.png"/><Relationship Id="rId7" Type="http://schemas.openxmlformats.org/officeDocument/2006/relationships/image" Target="../media/image4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5" Type="http://schemas.openxmlformats.org/officeDocument/2006/relationships/image" Target="../media/image87.tiff"/><Relationship Id="rId10" Type="http://schemas.openxmlformats.org/officeDocument/2006/relationships/image" Target="../media/image46.svg"/><Relationship Id="rId4" Type="http://schemas.openxmlformats.org/officeDocument/2006/relationships/image" Target="../media/image28.svg"/><Relationship Id="rId9" Type="http://schemas.openxmlformats.org/officeDocument/2006/relationships/image" Target="../media/image45.png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65.png"/><Relationship Id="rId18" Type="http://schemas.openxmlformats.org/officeDocument/2006/relationships/image" Target="../media/image96.png"/><Relationship Id="rId3" Type="http://schemas.openxmlformats.org/officeDocument/2006/relationships/image" Target="../media/image86.svg"/><Relationship Id="rId21" Type="http://schemas.openxmlformats.org/officeDocument/2006/relationships/image" Target="../media/image99.svg"/><Relationship Id="rId7" Type="http://schemas.openxmlformats.org/officeDocument/2006/relationships/image" Target="../media/image49.tiff"/><Relationship Id="rId12" Type="http://schemas.openxmlformats.org/officeDocument/2006/relationships/image" Target="../media/image64.png"/><Relationship Id="rId17" Type="http://schemas.openxmlformats.org/officeDocument/2006/relationships/image" Target="../media/image95.svg"/><Relationship Id="rId2" Type="http://schemas.openxmlformats.org/officeDocument/2006/relationships/image" Target="../media/image85.png"/><Relationship Id="rId16" Type="http://schemas.openxmlformats.org/officeDocument/2006/relationships/image" Target="../media/image94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8.svg"/><Relationship Id="rId11" Type="http://schemas.openxmlformats.org/officeDocument/2006/relationships/image" Target="../media/image28.svg"/><Relationship Id="rId5" Type="http://schemas.openxmlformats.org/officeDocument/2006/relationships/image" Target="../media/image47.png"/><Relationship Id="rId15" Type="http://schemas.openxmlformats.org/officeDocument/2006/relationships/image" Target="../media/image78.png"/><Relationship Id="rId10" Type="http://schemas.openxmlformats.org/officeDocument/2006/relationships/image" Target="../media/image27.png"/><Relationship Id="rId19" Type="http://schemas.openxmlformats.org/officeDocument/2006/relationships/image" Target="../media/image97.svg"/><Relationship Id="rId4" Type="http://schemas.openxmlformats.org/officeDocument/2006/relationships/image" Target="../media/image87.tiff"/><Relationship Id="rId9" Type="http://schemas.openxmlformats.org/officeDocument/2006/relationships/image" Target="../media/image46.svg"/><Relationship Id="rId14" Type="http://schemas.openxmlformats.org/officeDocument/2006/relationships/image" Target="../media/image66.png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1.xml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7.png"/><Relationship Id="rId7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69.png"/><Relationship Id="rId4" Type="http://schemas.openxmlformats.org/officeDocument/2006/relationships/image" Target="../media/image28.svg"/><Relationship Id="rId9" Type="http://schemas.openxmlformats.org/officeDocument/2006/relationships/image" Target="../media/image40.sv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28.svg"/><Relationship Id="rId7" Type="http://schemas.openxmlformats.org/officeDocument/2006/relationships/image" Target="../media/image36.svg"/><Relationship Id="rId12" Type="http://schemas.openxmlformats.org/officeDocument/2006/relationships/image" Target="../media/image6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11" Type="http://schemas.openxmlformats.org/officeDocument/2006/relationships/image" Target="../media/image67.png"/><Relationship Id="rId5" Type="http://schemas.openxmlformats.org/officeDocument/2006/relationships/image" Target="../media/image34.svg"/><Relationship Id="rId15" Type="http://schemas.openxmlformats.org/officeDocument/2006/relationships/image" Target="../media/image38.svg"/><Relationship Id="rId10" Type="http://schemas.openxmlformats.org/officeDocument/2006/relationships/image" Target="../media/image66.png"/><Relationship Id="rId4" Type="http://schemas.openxmlformats.org/officeDocument/2006/relationships/image" Target="../media/image33.png"/><Relationship Id="rId9" Type="http://schemas.openxmlformats.org/officeDocument/2006/relationships/image" Target="../media/image65.png"/><Relationship Id="rId14" Type="http://schemas.openxmlformats.org/officeDocument/2006/relationships/image" Target="../media/image37.png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sv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03.sv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28.sv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27.png"/><Relationship Id="rId7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10" Type="http://schemas.openxmlformats.org/officeDocument/2006/relationships/image" Target="../media/image55.svg"/><Relationship Id="rId4" Type="http://schemas.openxmlformats.org/officeDocument/2006/relationships/image" Target="../media/image28.svg"/><Relationship Id="rId9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110.svg"/><Relationship Id="rId3" Type="http://schemas.openxmlformats.org/officeDocument/2006/relationships/image" Target="../media/image51.svg"/><Relationship Id="rId7" Type="http://schemas.openxmlformats.org/officeDocument/2006/relationships/image" Target="../media/image53.svg"/><Relationship Id="rId12" Type="http://schemas.openxmlformats.org/officeDocument/2006/relationships/image" Target="../media/image10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11" Type="http://schemas.openxmlformats.org/officeDocument/2006/relationships/image" Target="../media/image108.png"/><Relationship Id="rId5" Type="http://schemas.openxmlformats.org/officeDocument/2006/relationships/image" Target="../media/image28.svg"/><Relationship Id="rId10" Type="http://schemas.openxmlformats.org/officeDocument/2006/relationships/image" Target="../media/image1.png"/><Relationship Id="rId4" Type="http://schemas.openxmlformats.org/officeDocument/2006/relationships/image" Target="../media/image27.png"/><Relationship Id="rId9" Type="http://schemas.openxmlformats.org/officeDocument/2006/relationships/image" Target="../media/image55.svg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11.pn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12" Type="http://schemas.openxmlformats.org/officeDocument/2006/relationships/image" Target="../media/image110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11" Type="http://schemas.openxmlformats.org/officeDocument/2006/relationships/image" Target="../media/image109.png"/><Relationship Id="rId5" Type="http://schemas.openxmlformats.org/officeDocument/2006/relationships/image" Target="../media/image28.svg"/><Relationship Id="rId15" Type="http://schemas.openxmlformats.org/officeDocument/2006/relationships/image" Target="../media/image108.png"/><Relationship Id="rId10" Type="http://schemas.openxmlformats.org/officeDocument/2006/relationships/image" Target="../media/image53.svg"/><Relationship Id="rId4" Type="http://schemas.openxmlformats.org/officeDocument/2006/relationships/image" Target="../media/image27.png"/><Relationship Id="rId9" Type="http://schemas.openxmlformats.org/officeDocument/2006/relationships/image" Target="../media/image52.png"/><Relationship Id="rId14" Type="http://schemas.openxmlformats.org/officeDocument/2006/relationships/image" Target="../media/image112.svg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54.png"/><Relationship Id="rId3" Type="http://schemas.openxmlformats.org/officeDocument/2006/relationships/image" Target="../media/image27.png"/><Relationship Id="rId7" Type="http://schemas.openxmlformats.org/officeDocument/2006/relationships/image" Target="../media/image115.png"/><Relationship Id="rId12" Type="http://schemas.openxmlformats.org/officeDocument/2006/relationships/image" Target="../media/image5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6.png"/><Relationship Id="rId11" Type="http://schemas.openxmlformats.org/officeDocument/2006/relationships/image" Target="../media/image52.png"/><Relationship Id="rId5" Type="http://schemas.openxmlformats.org/officeDocument/2006/relationships/image" Target="../media/image117.png"/><Relationship Id="rId10" Type="http://schemas.openxmlformats.org/officeDocument/2006/relationships/image" Target="../media/image51.svg"/><Relationship Id="rId4" Type="http://schemas.openxmlformats.org/officeDocument/2006/relationships/image" Target="../media/image28.svg"/><Relationship Id="rId9" Type="http://schemas.openxmlformats.org/officeDocument/2006/relationships/image" Target="../media/image50.png"/><Relationship Id="rId14" Type="http://schemas.openxmlformats.org/officeDocument/2006/relationships/image" Target="../media/image55.svg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27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6.png"/><Relationship Id="rId11" Type="http://schemas.openxmlformats.org/officeDocument/2006/relationships/image" Target="../media/image54.png"/><Relationship Id="rId5" Type="http://schemas.openxmlformats.org/officeDocument/2006/relationships/image" Target="../media/image117.png"/><Relationship Id="rId10" Type="http://schemas.openxmlformats.org/officeDocument/2006/relationships/image" Target="../media/image53.svg"/><Relationship Id="rId4" Type="http://schemas.openxmlformats.org/officeDocument/2006/relationships/image" Target="../media/image28.svg"/><Relationship Id="rId9" Type="http://schemas.openxmlformats.org/officeDocument/2006/relationships/image" Target="../media/image52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1.xml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17.png"/><Relationship Id="rId7" Type="http://schemas.openxmlformats.org/officeDocument/2006/relationships/image" Target="../media/image51.sv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28.svg"/><Relationship Id="rId10" Type="http://schemas.openxmlformats.org/officeDocument/2006/relationships/image" Target="../media/image54.png"/><Relationship Id="rId4" Type="http://schemas.openxmlformats.org/officeDocument/2006/relationships/image" Target="../media/image27.png"/><Relationship Id="rId9" Type="http://schemas.openxmlformats.org/officeDocument/2006/relationships/image" Target="../media/image53.sv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110.svg"/><Relationship Id="rId3" Type="http://schemas.openxmlformats.org/officeDocument/2006/relationships/image" Target="../media/image117.png"/><Relationship Id="rId7" Type="http://schemas.openxmlformats.org/officeDocument/2006/relationships/image" Target="../media/image51.svg"/><Relationship Id="rId12" Type="http://schemas.openxmlformats.org/officeDocument/2006/relationships/image" Target="../media/image109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28.svg"/><Relationship Id="rId10" Type="http://schemas.openxmlformats.org/officeDocument/2006/relationships/image" Target="../media/image54.png"/><Relationship Id="rId4" Type="http://schemas.openxmlformats.org/officeDocument/2006/relationships/image" Target="../media/image27.png"/><Relationship Id="rId9" Type="http://schemas.openxmlformats.org/officeDocument/2006/relationships/image" Target="../media/image5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27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5.png"/><Relationship Id="rId5" Type="http://schemas.openxmlformats.org/officeDocument/2006/relationships/image" Target="../media/image77.png"/><Relationship Id="rId4" Type="http://schemas.openxmlformats.org/officeDocument/2006/relationships/image" Target="../media/image28.svg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110.svg"/><Relationship Id="rId3" Type="http://schemas.openxmlformats.org/officeDocument/2006/relationships/image" Target="../media/image117.png"/><Relationship Id="rId7" Type="http://schemas.openxmlformats.org/officeDocument/2006/relationships/image" Target="../media/image51.svg"/><Relationship Id="rId12" Type="http://schemas.openxmlformats.org/officeDocument/2006/relationships/image" Target="../media/image109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28.svg"/><Relationship Id="rId10" Type="http://schemas.openxmlformats.org/officeDocument/2006/relationships/image" Target="../media/image54.png"/><Relationship Id="rId4" Type="http://schemas.openxmlformats.org/officeDocument/2006/relationships/image" Target="../media/image27.png"/><Relationship Id="rId9" Type="http://schemas.openxmlformats.org/officeDocument/2006/relationships/image" Target="../media/image53.sv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27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4.png"/><Relationship Id="rId11" Type="http://schemas.openxmlformats.org/officeDocument/2006/relationships/image" Target="../media/image54.png"/><Relationship Id="rId5" Type="http://schemas.openxmlformats.org/officeDocument/2006/relationships/image" Target="../media/image115.png"/><Relationship Id="rId10" Type="http://schemas.openxmlformats.org/officeDocument/2006/relationships/image" Target="../media/image53.svg"/><Relationship Id="rId4" Type="http://schemas.openxmlformats.org/officeDocument/2006/relationships/image" Target="../media/image28.svg"/><Relationship Id="rId9" Type="http://schemas.openxmlformats.org/officeDocument/2006/relationships/image" Target="../media/image52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1.xml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110.svg"/><Relationship Id="rId3" Type="http://schemas.openxmlformats.org/officeDocument/2006/relationships/image" Target="../media/image115.png"/><Relationship Id="rId7" Type="http://schemas.openxmlformats.org/officeDocument/2006/relationships/image" Target="../media/image51.svg"/><Relationship Id="rId12" Type="http://schemas.openxmlformats.org/officeDocument/2006/relationships/image" Target="../media/image10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28.svg"/><Relationship Id="rId10" Type="http://schemas.openxmlformats.org/officeDocument/2006/relationships/image" Target="../media/image54.png"/><Relationship Id="rId4" Type="http://schemas.openxmlformats.org/officeDocument/2006/relationships/image" Target="../media/image27.png"/><Relationship Id="rId9" Type="http://schemas.openxmlformats.org/officeDocument/2006/relationships/image" Target="../media/image53.svg"/><Relationship Id="rId14" Type="http://schemas.openxmlformats.org/officeDocument/2006/relationships/image" Target="../media/image118.pn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110.svg"/><Relationship Id="rId3" Type="http://schemas.openxmlformats.org/officeDocument/2006/relationships/image" Target="../media/image115.png"/><Relationship Id="rId7" Type="http://schemas.openxmlformats.org/officeDocument/2006/relationships/image" Target="../media/image51.svg"/><Relationship Id="rId12" Type="http://schemas.openxmlformats.org/officeDocument/2006/relationships/image" Target="../media/image10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28.svg"/><Relationship Id="rId10" Type="http://schemas.openxmlformats.org/officeDocument/2006/relationships/image" Target="../media/image54.png"/><Relationship Id="rId4" Type="http://schemas.openxmlformats.org/officeDocument/2006/relationships/image" Target="../media/image27.png"/><Relationship Id="rId9" Type="http://schemas.openxmlformats.org/officeDocument/2006/relationships/image" Target="../media/image53.svg"/><Relationship Id="rId14" Type="http://schemas.openxmlformats.org/officeDocument/2006/relationships/image" Target="../media/image118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sv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3.png"/><Relationship Id="rId4" Type="http://schemas.openxmlformats.org/officeDocument/2006/relationships/image" Target="../media/image119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svg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82.png"/><Relationship Id="rId18" Type="http://schemas.openxmlformats.org/officeDocument/2006/relationships/image" Target="../media/image76.png"/><Relationship Id="rId3" Type="http://schemas.openxmlformats.org/officeDocument/2006/relationships/image" Target="../media/image27.png"/><Relationship Id="rId7" Type="http://schemas.openxmlformats.org/officeDocument/2006/relationships/image" Target="../media/image65.png"/><Relationship Id="rId12" Type="http://schemas.openxmlformats.org/officeDocument/2006/relationships/image" Target="../media/image81.png"/><Relationship Id="rId17" Type="http://schemas.openxmlformats.org/officeDocument/2006/relationships/image" Target="../media/image84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4.svg"/><Relationship Id="rId11" Type="http://schemas.openxmlformats.org/officeDocument/2006/relationships/image" Target="../media/image24.svg"/><Relationship Id="rId5" Type="http://schemas.openxmlformats.org/officeDocument/2006/relationships/image" Target="../media/image43.png"/><Relationship Id="rId15" Type="http://schemas.openxmlformats.org/officeDocument/2006/relationships/image" Target="../media/image66.png"/><Relationship Id="rId10" Type="http://schemas.openxmlformats.org/officeDocument/2006/relationships/image" Target="../media/image23.png"/><Relationship Id="rId4" Type="http://schemas.openxmlformats.org/officeDocument/2006/relationships/image" Target="../media/image28.svg"/><Relationship Id="rId9" Type="http://schemas.openxmlformats.org/officeDocument/2006/relationships/image" Target="../media/image68.svg"/><Relationship Id="rId14" Type="http://schemas.openxmlformats.org/officeDocument/2006/relationships/image" Target="../media/image83.pn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svg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27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28.svg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123.png"/><Relationship Id="rId18" Type="http://schemas.openxmlformats.org/officeDocument/2006/relationships/image" Target="../media/image126.svg"/><Relationship Id="rId3" Type="http://schemas.openxmlformats.org/officeDocument/2006/relationships/image" Target="../media/image120.svg"/><Relationship Id="rId21" Type="http://schemas.openxmlformats.org/officeDocument/2006/relationships/image" Target="../media/image127.png"/><Relationship Id="rId7" Type="http://schemas.openxmlformats.org/officeDocument/2006/relationships/image" Target="../media/image28.svg"/><Relationship Id="rId12" Type="http://schemas.openxmlformats.org/officeDocument/2006/relationships/image" Target="../media/image122.png"/><Relationship Id="rId17" Type="http://schemas.openxmlformats.org/officeDocument/2006/relationships/image" Target="../media/image35.png"/><Relationship Id="rId2" Type="http://schemas.openxmlformats.org/officeDocument/2006/relationships/image" Target="../media/image43.png"/><Relationship Id="rId16" Type="http://schemas.openxmlformats.org/officeDocument/2006/relationships/image" Target="../media/image125.svg"/><Relationship Id="rId20" Type="http://schemas.openxmlformats.org/officeDocument/2006/relationships/image" Target="../media/image103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11" Type="http://schemas.openxmlformats.org/officeDocument/2006/relationships/image" Target="../media/image121.png"/><Relationship Id="rId5" Type="http://schemas.openxmlformats.org/officeDocument/2006/relationships/image" Target="../media/image59.svg"/><Relationship Id="rId15" Type="http://schemas.openxmlformats.org/officeDocument/2006/relationships/image" Target="../media/image33.png"/><Relationship Id="rId10" Type="http://schemas.openxmlformats.org/officeDocument/2006/relationships/image" Target="../media/image77.png"/><Relationship Id="rId19" Type="http://schemas.openxmlformats.org/officeDocument/2006/relationships/image" Target="../media/image102.png"/><Relationship Id="rId4" Type="http://schemas.openxmlformats.org/officeDocument/2006/relationships/image" Target="../media/image58.png"/><Relationship Id="rId9" Type="http://schemas.openxmlformats.org/officeDocument/2006/relationships/image" Target="../media/image61.svg"/><Relationship Id="rId14" Type="http://schemas.openxmlformats.org/officeDocument/2006/relationships/image" Target="../media/image124.png"/><Relationship Id="rId22" Type="http://schemas.openxmlformats.org/officeDocument/2006/relationships/image" Target="../media/image128.svg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121.png"/><Relationship Id="rId18" Type="http://schemas.openxmlformats.org/officeDocument/2006/relationships/image" Target="../media/image125.svg"/><Relationship Id="rId3" Type="http://schemas.openxmlformats.org/officeDocument/2006/relationships/image" Target="../media/image120.svg"/><Relationship Id="rId21" Type="http://schemas.openxmlformats.org/officeDocument/2006/relationships/image" Target="../media/image102.png"/><Relationship Id="rId7" Type="http://schemas.openxmlformats.org/officeDocument/2006/relationships/image" Target="../media/image28.svg"/><Relationship Id="rId12" Type="http://schemas.openxmlformats.org/officeDocument/2006/relationships/image" Target="../media/image57.svg"/><Relationship Id="rId17" Type="http://schemas.openxmlformats.org/officeDocument/2006/relationships/image" Target="../media/image33.png"/><Relationship Id="rId2" Type="http://schemas.openxmlformats.org/officeDocument/2006/relationships/image" Target="../media/image43.png"/><Relationship Id="rId16" Type="http://schemas.openxmlformats.org/officeDocument/2006/relationships/image" Target="../media/image124.png"/><Relationship Id="rId20" Type="http://schemas.openxmlformats.org/officeDocument/2006/relationships/image" Target="../media/image126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11" Type="http://schemas.openxmlformats.org/officeDocument/2006/relationships/image" Target="../media/image56.png"/><Relationship Id="rId24" Type="http://schemas.openxmlformats.org/officeDocument/2006/relationships/image" Target="../media/image128.svg"/><Relationship Id="rId5" Type="http://schemas.openxmlformats.org/officeDocument/2006/relationships/image" Target="../media/image59.svg"/><Relationship Id="rId15" Type="http://schemas.openxmlformats.org/officeDocument/2006/relationships/image" Target="../media/image123.png"/><Relationship Id="rId23" Type="http://schemas.openxmlformats.org/officeDocument/2006/relationships/image" Target="../media/image127.png"/><Relationship Id="rId10" Type="http://schemas.openxmlformats.org/officeDocument/2006/relationships/image" Target="../media/image77.png"/><Relationship Id="rId19" Type="http://schemas.openxmlformats.org/officeDocument/2006/relationships/image" Target="../media/image35.png"/><Relationship Id="rId4" Type="http://schemas.openxmlformats.org/officeDocument/2006/relationships/image" Target="../media/image58.png"/><Relationship Id="rId9" Type="http://schemas.openxmlformats.org/officeDocument/2006/relationships/image" Target="../media/image61.svg"/><Relationship Id="rId14" Type="http://schemas.openxmlformats.org/officeDocument/2006/relationships/image" Target="../media/image122.png"/><Relationship Id="rId22" Type="http://schemas.openxmlformats.org/officeDocument/2006/relationships/image" Target="../media/image103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66.pn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12" Type="http://schemas.openxmlformats.org/officeDocument/2006/relationships/image" Target="../media/image65.png"/><Relationship Id="rId17" Type="http://schemas.openxmlformats.org/officeDocument/2006/relationships/image" Target="../media/image86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11" Type="http://schemas.openxmlformats.org/officeDocument/2006/relationships/image" Target="../media/image64.png"/><Relationship Id="rId5" Type="http://schemas.openxmlformats.org/officeDocument/2006/relationships/image" Target="../media/image33.png"/><Relationship Id="rId15" Type="http://schemas.openxmlformats.org/officeDocument/2006/relationships/image" Target="../media/image46.svg"/><Relationship Id="rId10" Type="http://schemas.openxmlformats.org/officeDocument/2006/relationships/image" Target="../media/image68.svg"/><Relationship Id="rId4" Type="http://schemas.openxmlformats.org/officeDocument/2006/relationships/image" Target="../media/image28.svg"/><Relationship Id="rId9" Type="http://schemas.openxmlformats.org/officeDocument/2006/relationships/image" Target="../media/image67.png"/><Relationship Id="rId14" Type="http://schemas.openxmlformats.org/officeDocument/2006/relationships/image" Target="../media/image45.png"/></Relationships>
</file>

<file path=ppt/slides/_rels/slide2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5.svg"/><Relationship Id="rId18" Type="http://schemas.openxmlformats.org/officeDocument/2006/relationships/image" Target="../media/image127.png"/><Relationship Id="rId26" Type="http://schemas.openxmlformats.org/officeDocument/2006/relationships/image" Target="../media/image134.png"/><Relationship Id="rId3" Type="http://schemas.openxmlformats.org/officeDocument/2006/relationships/image" Target="../media/image120.svg"/><Relationship Id="rId21" Type="http://schemas.openxmlformats.org/officeDocument/2006/relationships/image" Target="../media/image66.pn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17" Type="http://schemas.openxmlformats.org/officeDocument/2006/relationships/image" Target="../media/image130.svg"/><Relationship Id="rId25" Type="http://schemas.openxmlformats.org/officeDocument/2006/relationships/image" Target="../media/image133.svg"/><Relationship Id="rId33" Type="http://schemas.openxmlformats.org/officeDocument/2006/relationships/image" Target="../media/image51.svg"/><Relationship Id="rId2" Type="http://schemas.openxmlformats.org/officeDocument/2006/relationships/image" Target="../media/image43.png"/><Relationship Id="rId16" Type="http://schemas.openxmlformats.org/officeDocument/2006/relationships/image" Target="../media/image129.png"/><Relationship Id="rId20" Type="http://schemas.openxmlformats.org/officeDocument/2006/relationships/image" Target="../media/image65.png"/><Relationship Id="rId29" Type="http://schemas.openxmlformats.org/officeDocument/2006/relationships/image" Target="../media/image6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11" Type="http://schemas.openxmlformats.org/officeDocument/2006/relationships/image" Target="../media/image57.svg"/><Relationship Id="rId24" Type="http://schemas.openxmlformats.org/officeDocument/2006/relationships/image" Target="../media/image132.png"/><Relationship Id="rId32" Type="http://schemas.openxmlformats.org/officeDocument/2006/relationships/image" Target="../media/image50.png"/><Relationship Id="rId5" Type="http://schemas.openxmlformats.org/officeDocument/2006/relationships/image" Target="../media/image59.svg"/><Relationship Id="rId15" Type="http://schemas.openxmlformats.org/officeDocument/2006/relationships/image" Target="../media/image126.svg"/><Relationship Id="rId23" Type="http://schemas.openxmlformats.org/officeDocument/2006/relationships/image" Target="../media/image64.png"/><Relationship Id="rId28" Type="http://schemas.openxmlformats.org/officeDocument/2006/relationships/image" Target="../media/image67.png"/><Relationship Id="rId10" Type="http://schemas.openxmlformats.org/officeDocument/2006/relationships/image" Target="../media/image56.png"/><Relationship Id="rId19" Type="http://schemas.openxmlformats.org/officeDocument/2006/relationships/image" Target="../media/image128.svg"/><Relationship Id="rId31" Type="http://schemas.openxmlformats.org/officeDocument/2006/relationships/image" Target="../media/image137.svg"/><Relationship Id="rId4" Type="http://schemas.openxmlformats.org/officeDocument/2006/relationships/image" Target="../media/image58.png"/><Relationship Id="rId9" Type="http://schemas.openxmlformats.org/officeDocument/2006/relationships/image" Target="../media/image61.svg"/><Relationship Id="rId14" Type="http://schemas.openxmlformats.org/officeDocument/2006/relationships/image" Target="../media/image35.png"/><Relationship Id="rId22" Type="http://schemas.openxmlformats.org/officeDocument/2006/relationships/image" Target="../media/image131.png"/><Relationship Id="rId27" Type="http://schemas.openxmlformats.org/officeDocument/2006/relationships/image" Target="../media/image135.svg"/><Relationship Id="rId30" Type="http://schemas.openxmlformats.org/officeDocument/2006/relationships/image" Target="../media/image136.png"/><Relationship Id="rId8" Type="http://schemas.openxmlformats.org/officeDocument/2006/relationships/image" Target="../media/image60.png"/></Relationships>
</file>

<file path=ppt/slides/_rels/slide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27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28.svg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123.png"/><Relationship Id="rId18" Type="http://schemas.openxmlformats.org/officeDocument/2006/relationships/image" Target="../media/image126.svg"/><Relationship Id="rId3" Type="http://schemas.openxmlformats.org/officeDocument/2006/relationships/image" Target="../media/image120.svg"/><Relationship Id="rId21" Type="http://schemas.openxmlformats.org/officeDocument/2006/relationships/image" Target="../media/image127.png"/><Relationship Id="rId7" Type="http://schemas.openxmlformats.org/officeDocument/2006/relationships/image" Target="../media/image28.svg"/><Relationship Id="rId12" Type="http://schemas.openxmlformats.org/officeDocument/2006/relationships/image" Target="../media/image122.png"/><Relationship Id="rId17" Type="http://schemas.openxmlformats.org/officeDocument/2006/relationships/image" Target="../media/image35.png"/><Relationship Id="rId2" Type="http://schemas.openxmlformats.org/officeDocument/2006/relationships/image" Target="../media/image43.png"/><Relationship Id="rId16" Type="http://schemas.openxmlformats.org/officeDocument/2006/relationships/image" Target="../media/image125.svg"/><Relationship Id="rId20" Type="http://schemas.openxmlformats.org/officeDocument/2006/relationships/image" Target="../media/image103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11" Type="http://schemas.openxmlformats.org/officeDocument/2006/relationships/image" Target="../media/image121.png"/><Relationship Id="rId5" Type="http://schemas.openxmlformats.org/officeDocument/2006/relationships/image" Target="../media/image59.svg"/><Relationship Id="rId15" Type="http://schemas.openxmlformats.org/officeDocument/2006/relationships/image" Target="../media/image33.png"/><Relationship Id="rId10" Type="http://schemas.openxmlformats.org/officeDocument/2006/relationships/image" Target="../media/image77.png"/><Relationship Id="rId19" Type="http://schemas.openxmlformats.org/officeDocument/2006/relationships/image" Target="../media/image102.png"/><Relationship Id="rId4" Type="http://schemas.openxmlformats.org/officeDocument/2006/relationships/image" Target="../media/image58.png"/><Relationship Id="rId9" Type="http://schemas.openxmlformats.org/officeDocument/2006/relationships/image" Target="../media/image61.svg"/><Relationship Id="rId14" Type="http://schemas.openxmlformats.org/officeDocument/2006/relationships/image" Target="../media/image124.png"/><Relationship Id="rId22" Type="http://schemas.openxmlformats.org/officeDocument/2006/relationships/image" Target="../media/image128.svg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27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28.svg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121.png"/><Relationship Id="rId18" Type="http://schemas.openxmlformats.org/officeDocument/2006/relationships/image" Target="../media/image125.svg"/><Relationship Id="rId3" Type="http://schemas.openxmlformats.org/officeDocument/2006/relationships/image" Target="../media/image120.svg"/><Relationship Id="rId21" Type="http://schemas.openxmlformats.org/officeDocument/2006/relationships/image" Target="../media/image102.png"/><Relationship Id="rId7" Type="http://schemas.openxmlformats.org/officeDocument/2006/relationships/image" Target="../media/image28.svg"/><Relationship Id="rId12" Type="http://schemas.openxmlformats.org/officeDocument/2006/relationships/image" Target="../media/image57.svg"/><Relationship Id="rId17" Type="http://schemas.openxmlformats.org/officeDocument/2006/relationships/image" Target="../media/image33.png"/><Relationship Id="rId2" Type="http://schemas.openxmlformats.org/officeDocument/2006/relationships/image" Target="../media/image43.png"/><Relationship Id="rId16" Type="http://schemas.openxmlformats.org/officeDocument/2006/relationships/image" Target="../media/image124.png"/><Relationship Id="rId20" Type="http://schemas.openxmlformats.org/officeDocument/2006/relationships/image" Target="../media/image126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11" Type="http://schemas.openxmlformats.org/officeDocument/2006/relationships/image" Target="../media/image56.png"/><Relationship Id="rId24" Type="http://schemas.openxmlformats.org/officeDocument/2006/relationships/image" Target="../media/image128.svg"/><Relationship Id="rId5" Type="http://schemas.openxmlformats.org/officeDocument/2006/relationships/image" Target="../media/image59.svg"/><Relationship Id="rId15" Type="http://schemas.openxmlformats.org/officeDocument/2006/relationships/image" Target="../media/image123.png"/><Relationship Id="rId23" Type="http://schemas.openxmlformats.org/officeDocument/2006/relationships/image" Target="../media/image127.png"/><Relationship Id="rId10" Type="http://schemas.openxmlformats.org/officeDocument/2006/relationships/image" Target="../media/image77.png"/><Relationship Id="rId19" Type="http://schemas.openxmlformats.org/officeDocument/2006/relationships/image" Target="../media/image35.png"/><Relationship Id="rId4" Type="http://schemas.openxmlformats.org/officeDocument/2006/relationships/image" Target="../media/image58.png"/><Relationship Id="rId9" Type="http://schemas.openxmlformats.org/officeDocument/2006/relationships/image" Target="../media/image61.svg"/><Relationship Id="rId14" Type="http://schemas.openxmlformats.org/officeDocument/2006/relationships/image" Target="../media/image122.png"/><Relationship Id="rId22" Type="http://schemas.openxmlformats.org/officeDocument/2006/relationships/image" Target="../media/image103.svg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27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28.svg"/></Relationships>
</file>

<file path=ppt/slides/_rels/slide2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5.svg"/><Relationship Id="rId18" Type="http://schemas.openxmlformats.org/officeDocument/2006/relationships/image" Target="../media/image127.png"/><Relationship Id="rId26" Type="http://schemas.openxmlformats.org/officeDocument/2006/relationships/image" Target="../media/image134.png"/><Relationship Id="rId3" Type="http://schemas.openxmlformats.org/officeDocument/2006/relationships/image" Target="../media/image120.svg"/><Relationship Id="rId21" Type="http://schemas.openxmlformats.org/officeDocument/2006/relationships/image" Target="../media/image66.pn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17" Type="http://schemas.openxmlformats.org/officeDocument/2006/relationships/image" Target="../media/image130.svg"/><Relationship Id="rId25" Type="http://schemas.openxmlformats.org/officeDocument/2006/relationships/image" Target="../media/image133.svg"/><Relationship Id="rId33" Type="http://schemas.openxmlformats.org/officeDocument/2006/relationships/image" Target="../media/image51.svg"/><Relationship Id="rId2" Type="http://schemas.openxmlformats.org/officeDocument/2006/relationships/image" Target="../media/image43.png"/><Relationship Id="rId16" Type="http://schemas.openxmlformats.org/officeDocument/2006/relationships/image" Target="../media/image129.png"/><Relationship Id="rId20" Type="http://schemas.openxmlformats.org/officeDocument/2006/relationships/image" Target="../media/image65.png"/><Relationship Id="rId29" Type="http://schemas.openxmlformats.org/officeDocument/2006/relationships/image" Target="../media/image6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11" Type="http://schemas.openxmlformats.org/officeDocument/2006/relationships/image" Target="../media/image57.svg"/><Relationship Id="rId24" Type="http://schemas.openxmlformats.org/officeDocument/2006/relationships/image" Target="../media/image132.png"/><Relationship Id="rId32" Type="http://schemas.openxmlformats.org/officeDocument/2006/relationships/image" Target="../media/image50.png"/><Relationship Id="rId5" Type="http://schemas.openxmlformats.org/officeDocument/2006/relationships/image" Target="../media/image59.svg"/><Relationship Id="rId15" Type="http://schemas.openxmlformats.org/officeDocument/2006/relationships/image" Target="../media/image126.svg"/><Relationship Id="rId23" Type="http://schemas.openxmlformats.org/officeDocument/2006/relationships/image" Target="../media/image64.png"/><Relationship Id="rId28" Type="http://schemas.openxmlformats.org/officeDocument/2006/relationships/image" Target="../media/image67.png"/><Relationship Id="rId10" Type="http://schemas.openxmlformats.org/officeDocument/2006/relationships/image" Target="../media/image56.png"/><Relationship Id="rId19" Type="http://schemas.openxmlformats.org/officeDocument/2006/relationships/image" Target="../media/image128.svg"/><Relationship Id="rId31" Type="http://schemas.openxmlformats.org/officeDocument/2006/relationships/image" Target="../media/image137.svg"/><Relationship Id="rId4" Type="http://schemas.openxmlformats.org/officeDocument/2006/relationships/image" Target="../media/image58.png"/><Relationship Id="rId9" Type="http://schemas.openxmlformats.org/officeDocument/2006/relationships/image" Target="../media/image61.svg"/><Relationship Id="rId14" Type="http://schemas.openxmlformats.org/officeDocument/2006/relationships/image" Target="../media/image35.png"/><Relationship Id="rId22" Type="http://schemas.openxmlformats.org/officeDocument/2006/relationships/image" Target="../media/image131.png"/><Relationship Id="rId27" Type="http://schemas.openxmlformats.org/officeDocument/2006/relationships/image" Target="../media/image135.svg"/><Relationship Id="rId30" Type="http://schemas.openxmlformats.org/officeDocument/2006/relationships/image" Target="../media/image136.png"/><Relationship Id="rId8" Type="http://schemas.openxmlformats.org/officeDocument/2006/relationships/image" Target="../media/image60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8.png"/><Relationship Id="rId4" Type="http://schemas.openxmlformats.org/officeDocument/2006/relationships/image" Target="../media/image28.sv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8.png"/><Relationship Id="rId4" Type="http://schemas.openxmlformats.org/officeDocument/2006/relationships/image" Target="../media/image28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66.png"/><Relationship Id="rId18" Type="http://schemas.openxmlformats.org/officeDocument/2006/relationships/image" Target="../media/image76.pn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12" Type="http://schemas.openxmlformats.org/officeDocument/2006/relationships/image" Target="../media/image65.png"/><Relationship Id="rId17" Type="http://schemas.openxmlformats.org/officeDocument/2006/relationships/image" Target="../media/image86.sv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11" Type="http://schemas.openxmlformats.org/officeDocument/2006/relationships/image" Target="../media/image64.png"/><Relationship Id="rId5" Type="http://schemas.openxmlformats.org/officeDocument/2006/relationships/image" Target="../media/image33.png"/><Relationship Id="rId15" Type="http://schemas.openxmlformats.org/officeDocument/2006/relationships/image" Target="../media/image46.svg"/><Relationship Id="rId10" Type="http://schemas.openxmlformats.org/officeDocument/2006/relationships/image" Target="../media/image68.svg"/><Relationship Id="rId4" Type="http://schemas.openxmlformats.org/officeDocument/2006/relationships/image" Target="../media/image28.svg"/><Relationship Id="rId9" Type="http://schemas.openxmlformats.org/officeDocument/2006/relationships/image" Target="../media/image67.png"/><Relationship Id="rId14" Type="http://schemas.openxmlformats.org/officeDocument/2006/relationships/image" Target="../media/image45.png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123.png"/><Relationship Id="rId18" Type="http://schemas.openxmlformats.org/officeDocument/2006/relationships/image" Target="../media/image126.svg"/><Relationship Id="rId3" Type="http://schemas.openxmlformats.org/officeDocument/2006/relationships/image" Target="../media/image120.svg"/><Relationship Id="rId21" Type="http://schemas.openxmlformats.org/officeDocument/2006/relationships/image" Target="../media/image127.png"/><Relationship Id="rId7" Type="http://schemas.openxmlformats.org/officeDocument/2006/relationships/image" Target="../media/image28.svg"/><Relationship Id="rId12" Type="http://schemas.openxmlformats.org/officeDocument/2006/relationships/image" Target="../media/image122.png"/><Relationship Id="rId17" Type="http://schemas.openxmlformats.org/officeDocument/2006/relationships/image" Target="../media/image35.png"/><Relationship Id="rId2" Type="http://schemas.openxmlformats.org/officeDocument/2006/relationships/image" Target="../media/image43.png"/><Relationship Id="rId16" Type="http://schemas.openxmlformats.org/officeDocument/2006/relationships/image" Target="../media/image125.svg"/><Relationship Id="rId20" Type="http://schemas.openxmlformats.org/officeDocument/2006/relationships/image" Target="../media/image103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11" Type="http://schemas.openxmlformats.org/officeDocument/2006/relationships/image" Target="../media/image121.png"/><Relationship Id="rId24" Type="http://schemas.openxmlformats.org/officeDocument/2006/relationships/image" Target="../media/image49.tiff"/><Relationship Id="rId5" Type="http://schemas.openxmlformats.org/officeDocument/2006/relationships/image" Target="../media/image59.svg"/><Relationship Id="rId15" Type="http://schemas.openxmlformats.org/officeDocument/2006/relationships/image" Target="../media/image33.png"/><Relationship Id="rId23" Type="http://schemas.openxmlformats.org/officeDocument/2006/relationships/image" Target="../media/image138.png"/><Relationship Id="rId10" Type="http://schemas.openxmlformats.org/officeDocument/2006/relationships/image" Target="../media/image77.png"/><Relationship Id="rId19" Type="http://schemas.openxmlformats.org/officeDocument/2006/relationships/image" Target="../media/image102.png"/><Relationship Id="rId4" Type="http://schemas.openxmlformats.org/officeDocument/2006/relationships/image" Target="../media/image58.png"/><Relationship Id="rId9" Type="http://schemas.openxmlformats.org/officeDocument/2006/relationships/image" Target="../media/image61.svg"/><Relationship Id="rId14" Type="http://schemas.openxmlformats.org/officeDocument/2006/relationships/image" Target="../media/image124.png"/><Relationship Id="rId22" Type="http://schemas.openxmlformats.org/officeDocument/2006/relationships/image" Target="../media/image128.svg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66.png"/><Relationship Id="rId18" Type="http://schemas.openxmlformats.org/officeDocument/2006/relationships/image" Target="../media/image76.pn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12" Type="http://schemas.openxmlformats.org/officeDocument/2006/relationships/image" Target="../media/image65.png"/><Relationship Id="rId17" Type="http://schemas.openxmlformats.org/officeDocument/2006/relationships/image" Target="../media/image86.sv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11" Type="http://schemas.openxmlformats.org/officeDocument/2006/relationships/image" Target="../media/image64.png"/><Relationship Id="rId5" Type="http://schemas.openxmlformats.org/officeDocument/2006/relationships/image" Target="../media/image33.png"/><Relationship Id="rId15" Type="http://schemas.openxmlformats.org/officeDocument/2006/relationships/image" Target="../media/image46.svg"/><Relationship Id="rId10" Type="http://schemas.openxmlformats.org/officeDocument/2006/relationships/image" Target="../media/image68.svg"/><Relationship Id="rId4" Type="http://schemas.openxmlformats.org/officeDocument/2006/relationships/image" Target="../media/image28.svg"/><Relationship Id="rId9" Type="http://schemas.openxmlformats.org/officeDocument/2006/relationships/image" Target="../media/image67.png"/><Relationship Id="rId1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iff"/><Relationship Id="rId3" Type="http://schemas.openxmlformats.org/officeDocument/2006/relationships/image" Target="../media/image85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11" Type="http://schemas.openxmlformats.org/officeDocument/2006/relationships/image" Target="../media/image88.png"/><Relationship Id="rId5" Type="http://schemas.openxmlformats.org/officeDocument/2006/relationships/image" Target="../media/image87.tiff"/><Relationship Id="rId10" Type="http://schemas.openxmlformats.org/officeDocument/2006/relationships/image" Target="../media/image46.svg"/><Relationship Id="rId4" Type="http://schemas.openxmlformats.org/officeDocument/2006/relationships/image" Target="../media/image86.svg"/><Relationship Id="rId9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iff"/><Relationship Id="rId13" Type="http://schemas.openxmlformats.org/officeDocument/2006/relationships/image" Target="../media/image64.png"/><Relationship Id="rId3" Type="http://schemas.openxmlformats.org/officeDocument/2006/relationships/image" Target="../media/image85.png"/><Relationship Id="rId7" Type="http://schemas.openxmlformats.org/officeDocument/2006/relationships/image" Target="../media/image48.svg"/><Relationship Id="rId12" Type="http://schemas.openxmlformats.org/officeDocument/2006/relationships/image" Target="../media/image28.sv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11" Type="http://schemas.openxmlformats.org/officeDocument/2006/relationships/image" Target="../media/image27.png"/><Relationship Id="rId5" Type="http://schemas.openxmlformats.org/officeDocument/2006/relationships/image" Target="../media/image87.tiff"/><Relationship Id="rId15" Type="http://schemas.openxmlformats.org/officeDocument/2006/relationships/image" Target="../media/image66.png"/><Relationship Id="rId10" Type="http://schemas.openxmlformats.org/officeDocument/2006/relationships/image" Target="../media/image46.svg"/><Relationship Id="rId4" Type="http://schemas.openxmlformats.org/officeDocument/2006/relationships/image" Target="../media/image86.svg"/><Relationship Id="rId9" Type="http://schemas.openxmlformats.org/officeDocument/2006/relationships/image" Target="../media/image45.png"/><Relationship Id="rId1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iff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tiff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iff"/><Relationship Id="rId13" Type="http://schemas.openxmlformats.org/officeDocument/2006/relationships/image" Target="../media/image64.png"/><Relationship Id="rId18" Type="http://schemas.openxmlformats.org/officeDocument/2006/relationships/image" Target="../media/image95.svg"/><Relationship Id="rId3" Type="http://schemas.openxmlformats.org/officeDocument/2006/relationships/image" Target="../media/image85.png"/><Relationship Id="rId21" Type="http://schemas.openxmlformats.org/officeDocument/2006/relationships/image" Target="../media/image98.png"/><Relationship Id="rId7" Type="http://schemas.openxmlformats.org/officeDocument/2006/relationships/image" Target="../media/image48.svg"/><Relationship Id="rId12" Type="http://schemas.openxmlformats.org/officeDocument/2006/relationships/image" Target="../media/image28.svg"/><Relationship Id="rId17" Type="http://schemas.openxmlformats.org/officeDocument/2006/relationships/image" Target="../media/image94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78.png"/><Relationship Id="rId20" Type="http://schemas.openxmlformats.org/officeDocument/2006/relationships/image" Target="../media/image97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11" Type="http://schemas.openxmlformats.org/officeDocument/2006/relationships/image" Target="../media/image27.png"/><Relationship Id="rId5" Type="http://schemas.openxmlformats.org/officeDocument/2006/relationships/image" Target="../media/image87.tiff"/><Relationship Id="rId15" Type="http://schemas.openxmlformats.org/officeDocument/2006/relationships/image" Target="../media/image66.png"/><Relationship Id="rId10" Type="http://schemas.openxmlformats.org/officeDocument/2006/relationships/image" Target="../media/image46.svg"/><Relationship Id="rId19" Type="http://schemas.openxmlformats.org/officeDocument/2006/relationships/image" Target="../media/image96.png"/><Relationship Id="rId4" Type="http://schemas.openxmlformats.org/officeDocument/2006/relationships/image" Target="../media/image86.svg"/><Relationship Id="rId9" Type="http://schemas.openxmlformats.org/officeDocument/2006/relationships/image" Target="../media/image45.png"/><Relationship Id="rId14" Type="http://schemas.openxmlformats.org/officeDocument/2006/relationships/image" Target="../media/image65.png"/><Relationship Id="rId22" Type="http://schemas.openxmlformats.org/officeDocument/2006/relationships/image" Target="../media/image99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68.sv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3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11" Type="http://schemas.openxmlformats.org/officeDocument/2006/relationships/image" Target="../media/image66.png"/><Relationship Id="rId5" Type="http://schemas.openxmlformats.org/officeDocument/2006/relationships/image" Target="../media/image33.png"/><Relationship Id="rId15" Type="http://schemas.openxmlformats.org/officeDocument/2006/relationships/image" Target="../media/image37.png"/><Relationship Id="rId10" Type="http://schemas.openxmlformats.org/officeDocument/2006/relationships/image" Target="../media/image65.png"/><Relationship Id="rId4" Type="http://schemas.openxmlformats.org/officeDocument/2006/relationships/image" Target="../media/image28.sv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10" Type="http://schemas.openxmlformats.org/officeDocument/2006/relationships/image" Target="../media/image28.svg"/><Relationship Id="rId4" Type="http://schemas.openxmlformats.org/officeDocument/2006/relationships/image" Target="../media/image103.svg"/><Relationship Id="rId9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109.png"/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svg"/><Relationship Id="rId11" Type="http://schemas.openxmlformats.org/officeDocument/2006/relationships/image" Target="../media/image1.png"/><Relationship Id="rId5" Type="http://schemas.openxmlformats.org/officeDocument/2006/relationships/image" Target="../media/image27.png"/><Relationship Id="rId10" Type="http://schemas.openxmlformats.org/officeDocument/2006/relationships/image" Target="../media/image55.svg"/><Relationship Id="rId4" Type="http://schemas.openxmlformats.org/officeDocument/2006/relationships/image" Target="../media/image51.svg"/><Relationship Id="rId9" Type="http://schemas.openxmlformats.org/officeDocument/2006/relationships/image" Target="../media/image54.png"/><Relationship Id="rId14" Type="http://schemas.openxmlformats.org/officeDocument/2006/relationships/image" Target="../media/image11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110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109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10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svg"/><Relationship Id="rId11" Type="http://schemas.openxmlformats.org/officeDocument/2006/relationships/image" Target="../media/image53.svg"/><Relationship Id="rId5" Type="http://schemas.openxmlformats.org/officeDocument/2006/relationships/image" Target="../media/image27.png"/><Relationship Id="rId15" Type="http://schemas.openxmlformats.org/officeDocument/2006/relationships/image" Target="../media/image112.svg"/><Relationship Id="rId10" Type="http://schemas.openxmlformats.org/officeDocument/2006/relationships/image" Target="../media/image52.png"/><Relationship Id="rId4" Type="http://schemas.openxmlformats.org/officeDocument/2006/relationships/image" Target="../media/image51.svg"/><Relationship Id="rId9" Type="http://schemas.openxmlformats.org/officeDocument/2006/relationships/image" Target="../media/image1.png"/><Relationship Id="rId14" Type="http://schemas.openxmlformats.org/officeDocument/2006/relationships/image" Target="../media/image11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116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svg"/><Relationship Id="rId11" Type="http://schemas.openxmlformats.org/officeDocument/2006/relationships/image" Target="../media/image54.png"/><Relationship Id="rId5" Type="http://schemas.openxmlformats.org/officeDocument/2006/relationships/image" Target="../media/image27.png"/><Relationship Id="rId10" Type="http://schemas.openxmlformats.org/officeDocument/2006/relationships/image" Target="../media/image53.svg"/><Relationship Id="rId4" Type="http://schemas.openxmlformats.org/officeDocument/2006/relationships/image" Target="../media/image117.png"/><Relationship Id="rId9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109.png"/><Relationship Id="rId3" Type="http://schemas.openxmlformats.org/officeDocument/2006/relationships/image" Target="../media/image116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svg"/><Relationship Id="rId11" Type="http://schemas.openxmlformats.org/officeDocument/2006/relationships/image" Target="../media/image54.png"/><Relationship Id="rId5" Type="http://schemas.openxmlformats.org/officeDocument/2006/relationships/image" Target="../media/image27.png"/><Relationship Id="rId10" Type="http://schemas.openxmlformats.org/officeDocument/2006/relationships/image" Target="../media/image53.svg"/><Relationship Id="rId4" Type="http://schemas.openxmlformats.org/officeDocument/2006/relationships/image" Target="../media/image117.png"/><Relationship Id="rId9" Type="http://schemas.openxmlformats.org/officeDocument/2006/relationships/image" Target="../media/image52.png"/><Relationship Id="rId14" Type="http://schemas.openxmlformats.org/officeDocument/2006/relationships/image" Target="../media/image110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109.png"/><Relationship Id="rId3" Type="http://schemas.openxmlformats.org/officeDocument/2006/relationships/image" Target="../media/image116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svg"/><Relationship Id="rId11" Type="http://schemas.openxmlformats.org/officeDocument/2006/relationships/image" Target="../media/image54.png"/><Relationship Id="rId5" Type="http://schemas.openxmlformats.org/officeDocument/2006/relationships/image" Target="../media/image27.png"/><Relationship Id="rId10" Type="http://schemas.openxmlformats.org/officeDocument/2006/relationships/image" Target="../media/image53.svg"/><Relationship Id="rId4" Type="http://schemas.openxmlformats.org/officeDocument/2006/relationships/image" Target="../media/image117.png"/><Relationship Id="rId9" Type="http://schemas.openxmlformats.org/officeDocument/2006/relationships/image" Target="../media/image52.png"/><Relationship Id="rId14" Type="http://schemas.openxmlformats.org/officeDocument/2006/relationships/image" Target="../media/image110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109.png"/><Relationship Id="rId3" Type="http://schemas.openxmlformats.org/officeDocument/2006/relationships/image" Target="../media/image114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svg"/><Relationship Id="rId11" Type="http://schemas.openxmlformats.org/officeDocument/2006/relationships/image" Target="../media/image54.png"/><Relationship Id="rId5" Type="http://schemas.openxmlformats.org/officeDocument/2006/relationships/image" Target="../media/image27.png"/><Relationship Id="rId15" Type="http://schemas.openxmlformats.org/officeDocument/2006/relationships/image" Target="../media/image118.png"/><Relationship Id="rId10" Type="http://schemas.openxmlformats.org/officeDocument/2006/relationships/image" Target="../media/image53.svg"/><Relationship Id="rId4" Type="http://schemas.openxmlformats.org/officeDocument/2006/relationships/image" Target="../media/image115.png"/><Relationship Id="rId9" Type="http://schemas.openxmlformats.org/officeDocument/2006/relationships/image" Target="../media/image52.png"/><Relationship Id="rId14" Type="http://schemas.openxmlformats.org/officeDocument/2006/relationships/image" Target="../media/image110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109.png"/><Relationship Id="rId3" Type="http://schemas.openxmlformats.org/officeDocument/2006/relationships/image" Target="../media/image114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svg"/><Relationship Id="rId11" Type="http://schemas.openxmlformats.org/officeDocument/2006/relationships/image" Target="../media/image54.png"/><Relationship Id="rId5" Type="http://schemas.openxmlformats.org/officeDocument/2006/relationships/image" Target="../media/image27.png"/><Relationship Id="rId15" Type="http://schemas.openxmlformats.org/officeDocument/2006/relationships/image" Target="../media/image118.png"/><Relationship Id="rId10" Type="http://schemas.openxmlformats.org/officeDocument/2006/relationships/image" Target="../media/image53.svg"/><Relationship Id="rId4" Type="http://schemas.openxmlformats.org/officeDocument/2006/relationships/image" Target="../media/image115.png"/><Relationship Id="rId9" Type="http://schemas.openxmlformats.org/officeDocument/2006/relationships/image" Target="../media/image52.png"/><Relationship Id="rId14" Type="http://schemas.openxmlformats.org/officeDocument/2006/relationships/image" Target="../media/image110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3.png"/><Relationship Id="rId5" Type="http://schemas.openxmlformats.org/officeDocument/2006/relationships/image" Target="../media/image119.png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png"/><Relationship Id="rId18" Type="http://schemas.openxmlformats.org/officeDocument/2006/relationships/image" Target="../media/image38.svg"/><Relationship Id="rId26" Type="http://schemas.openxmlformats.org/officeDocument/2006/relationships/image" Target="../media/image46.svg"/><Relationship Id="rId39" Type="http://schemas.openxmlformats.org/officeDocument/2006/relationships/image" Target="../media/image59.svg"/><Relationship Id="rId21" Type="http://schemas.openxmlformats.org/officeDocument/2006/relationships/image" Target="../media/image41.png"/><Relationship Id="rId34" Type="http://schemas.openxmlformats.org/officeDocument/2006/relationships/image" Target="../media/image5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6.svg"/><Relationship Id="rId20" Type="http://schemas.openxmlformats.org/officeDocument/2006/relationships/image" Target="../media/image40.svg"/><Relationship Id="rId29" Type="http://schemas.openxmlformats.org/officeDocument/2006/relationships/image" Target="../media/image49.tiff"/><Relationship Id="rId41" Type="http://schemas.openxmlformats.org/officeDocument/2006/relationships/image" Target="../media/image61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24" Type="http://schemas.openxmlformats.org/officeDocument/2006/relationships/image" Target="../media/image44.svg"/><Relationship Id="rId32" Type="http://schemas.openxmlformats.org/officeDocument/2006/relationships/image" Target="../media/image52.png"/><Relationship Id="rId37" Type="http://schemas.openxmlformats.org/officeDocument/2006/relationships/image" Target="../media/image57.svg"/><Relationship Id="rId40" Type="http://schemas.openxmlformats.org/officeDocument/2006/relationships/image" Target="../media/image60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svg"/><Relationship Id="rId36" Type="http://schemas.openxmlformats.org/officeDocument/2006/relationships/image" Target="../media/image56.png"/><Relationship Id="rId10" Type="http://schemas.openxmlformats.org/officeDocument/2006/relationships/image" Target="../media/image30.svg"/><Relationship Id="rId19" Type="http://schemas.openxmlformats.org/officeDocument/2006/relationships/image" Target="../media/image39.png"/><Relationship Id="rId31" Type="http://schemas.openxmlformats.org/officeDocument/2006/relationships/image" Target="../media/image51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image" Target="../media/image34.svg"/><Relationship Id="rId22" Type="http://schemas.openxmlformats.org/officeDocument/2006/relationships/image" Target="../media/image42.svg"/><Relationship Id="rId27" Type="http://schemas.openxmlformats.org/officeDocument/2006/relationships/image" Target="../media/image47.png"/><Relationship Id="rId30" Type="http://schemas.openxmlformats.org/officeDocument/2006/relationships/image" Target="../media/image50.png"/><Relationship Id="rId35" Type="http://schemas.openxmlformats.org/officeDocument/2006/relationships/image" Target="../media/image55.svg"/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12" Type="http://schemas.openxmlformats.org/officeDocument/2006/relationships/image" Target="../media/image32.svg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33" Type="http://schemas.openxmlformats.org/officeDocument/2006/relationships/image" Target="../media/image53.svg"/><Relationship Id="rId38" Type="http://schemas.openxmlformats.org/officeDocument/2006/relationships/image" Target="../media/image5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122.png"/><Relationship Id="rId18" Type="http://schemas.openxmlformats.org/officeDocument/2006/relationships/image" Target="../media/image35.png"/><Relationship Id="rId3" Type="http://schemas.openxmlformats.org/officeDocument/2006/relationships/image" Target="../media/image43.png"/><Relationship Id="rId21" Type="http://schemas.openxmlformats.org/officeDocument/2006/relationships/image" Target="../media/image103.svg"/><Relationship Id="rId7" Type="http://schemas.openxmlformats.org/officeDocument/2006/relationships/image" Target="../media/image27.png"/><Relationship Id="rId12" Type="http://schemas.openxmlformats.org/officeDocument/2006/relationships/image" Target="../media/image121.png"/><Relationship Id="rId17" Type="http://schemas.openxmlformats.org/officeDocument/2006/relationships/image" Target="../media/image125.sv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33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svg"/><Relationship Id="rId11" Type="http://schemas.openxmlformats.org/officeDocument/2006/relationships/image" Target="../media/image77.png"/><Relationship Id="rId5" Type="http://schemas.openxmlformats.org/officeDocument/2006/relationships/image" Target="../media/image58.png"/><Relationship Id="rId15" Type="http://schemas.openxmlformats.org/officeDocument/2006/relationships/image" Target="../media/image124.png"/><Relationship Id="rId23" Type="http://schemas.openxmlformats.org/officeDocument/2006/relationships/image" Target="../media/image128.svg"/><Relationship Id="rId10" Type="http://schemas.openxmlformats.org/officeDocument/2006/relationships/image" Target="../media/image61.svg"/><Relationship Id="rId19" Type="http://schemas.openxmlformats.org/officeDocument/2006/relationships/image" Target="../media/image126.svg"/><Relationship Id="rId4" Type="http://schemas.openxmlformats.org/officeDocument/2006/relationships/image" Target="../media/image120.svg"/><Relationship Id="rId9" Type="http://schemas.openxmlformats.org/officeDocument/2006/relationships/image" Target="../media/image60.png"/><Relationship Id="rId14" Type="http://schemas.openxmlformats.org/officeDocument/2006/relationships/image" Target="../media/image123.png"/><Relationship Id="rId22" Type="http://schemas.openxmlformats.org/officeDocument/2006/relationships/image" Target="../media/image12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57.svg"/><Relationship Id="rId18" Type="http://schemas.openxmlformats.org/officeDocument/2006/relationships/image" Target="../media/image33.png"/><Relationship Id="rId3" Type="http://schemas.openxmlformats.org/officeDocument/2006/relationships/image" Target="../media/image43.png"/><Relationship Id="rId21" Type="http://schemas.openxmlformats.org/officeDocument/2006/relationships/image" Target="../media/image126.svg"/><Relationship Id="rId7" Type="http://schemas.openxmlformats.org/officeDocument/2006/relationships/image" Target="../media/image27.png"/><Relationship Id="rId12" Type="http://schemas.openxmlformats.org/officeDocument/2006/relationships/image" Target="../media/image56.png"/><Relationship Id="rId17" Type="http://schemas.openxmlformats.org/officeDocument/2006/relationships/image" Target="../media/image124.png"/><Relationship Id="rId25" Type="http://schemas.openxmlformats.org/officeDocument/2006/relationships/image" Target="../media/image128.sv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123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svg"/><Relationship Id="rId11" Type="http://schemas.openxmlformats.org/officeDocument/2006/relationships/image" Target="../media/image77.png"/><Relationship Id="rId24" Type="http://schemas.openxmlformats.org/officeDocument/2006/relationships/image" Target="../media/image127.png"/><Relationship Id="rId5" Type="http://schemas.openxmlformats.org/officeDocument/2006/relationships/image" Target="../media/image58.png"/><Relationship Id="rId15" Type="http://schemas.openxmlformats.org/officeDocument/2006/relationships/image" Target="../media/image122.png"/><Relationship Id="rId23" Type="http://schemas.openxmlformats.org/officeDocument/2006/relationships/image" Target="../media/image103.svg"/><Relationship Id="rId10" Type="http://schemas.openxmlformats.org/officeDocument/2006/relationships/image" Target="../media/image61.svg"/><Relationship Id="rId19" Type="http://schemas.openxmlformats.org/officeDocument/2006/relationships/image" Target="../media/image125.svg"/><Relationship Id="rId4" Type="http://schemas.openxmlformats.org/officeDocument/2006/relationships/image" Target="../media/image120.svg"/><Relationship Id="rId9" Type="http://schemas.openxmlformats.org/officeDocument/2006/relationships/image" Target="../media/image60.png"/><Relationship Id="rId14" Type="http://schemas.openxmlformats.org/officeDocument/2006/relationships/image" Target="../media/image121.png"/><Relationship Id="rId22" Type="http://schemas.openxmlformats.org/officeDocument/2006/relationships/image" Target="../media/image102.png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png"/><Relationship Id="rId18" Type="http://schemas.openxmlformats.org/officeDocument/2006/relationships/image" Target="../media/image130.svg"/><Relationship Id="rId26" Type="http://schemas.openxmlformats.org/officeDocument/2006/relationships/image" Target="../media/image133.svg"/><Relationship Id="rId3" Type="http://schemas.openxmlformats.org/officeDocument/2006/relationships/image" Target="../media/image43.png"/><Relationship Id="rId21" Type="http://schemas.openxmlformats.org/officeDocument/2006/relationships/image" Target="../media/image65.png"/><Relationship Id="rId34" Type="http://schemas.openxmlformats.org/officeDocument/2006/relationships/image" Target="../media/image51.svg"/><Relationship Id="rId7" Type="http://schemas.openxmlformats.org/officeDocument/2006/relationships/image" Target="../media/image27.png"/><Relationship Id="rId12" Type="http://schemas.openxmlformats.org/officeDocument/2006/relationships/image" Target="../media/image57.svg"/><Relationship Id="rId17" Type="http://schemas.openxmlformats.org/officeDocument/2006/relationships/image" Target="../media/image129.png"/><Relationship Id="rId25" Type="http://schemas.openxmlformats.org/officeDocument/2006/relationships/image" Target="../media/image132.png"/><Relationship Id="rId3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126.svg"/><Relationship Id="rId20" Type="http://schemas.openxmlformats.org/officeDocument/2006/relationships/image" Target="../media/image128.svg"/><Relationship Id="rId29" Type="http://schemas.openxmlformats.org/officeDocument/2006/relationships/image" Target="../media/image6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svg"/><Relationship Id="rId11" Type="http://schemas.openxmlformats.org/officeDocument/2006/relationships/image" Target="../media/image56.png"/><Relationship Id="rId24" Type="http://schemas.openxmlformats.org/officeDocument/2006/relationships/image" Target="../media/image64.png"/><Relationship Id="rId32" Type="http://schemas.openxmlformats.org/officeDocument/2006/relationships/image" Target="../media/image137.svg"/><Relationship Id="rId5" Type="http://schemas.openxmlformats.org/officeDocument/2006/relationships/image" Target="../media/image58.png"/><Relationship Id="rId15" Type="http://schemas.openxmlformats.org/officeDocument/2006/relationships/image" Target="../media/image35.png"/><Relationship Id="rId23" Type="http://schemas.openxmlformats.org/officeDocument/2006/relationships/image" Target="../media/image131.png"/><Relationship Id="rId28" Type="http://schemas.openxmlformats.org/officeDocument/2006/relationships/image" Target="../media/image135.svg"/><Relationship Id="rId10" Type="http://schemas.openxmlformats.org/officeDocument/2006/relationships/image" Target="../media/image61.svg"/><Relationship Id="rId19" Type="http://schemas.openxmlformats.org/officeDocument/2006/relationships/image" Target="../media/image127.png"/><Relationship Id="rId31" Type="http://schemas.openxmlformats.org/officeDocument/2006/relationships/image" Target="../media/image136.png"/><Relationship Id="rId4" Type="http://schemas.openxmlformats.org/officeDocument/2006/relationships/image" Target="../media/image120.svg"/><Relationship Id="rId9" Type="http://schemas.openxmlformats.org/officeDocument/2006/relationships/image" Target="../media/image60.png"/><Relationship Id="rId14" Type="http://schemas.openxmlformats.org/officeDocument/2006/relationships/image" Target="../media/image125.svg"/><Relationship Id="rId22" Type="http://schemas.openxmlformats.org/officeDocument/2006/relationships/image" Target="../media/image66.png"/><Relationship Id="rId27" Type="http://schemas.openxmlformats.org/officeDocument/2006/relationships/image" Target="../media/image134.png"/><Relationship Id="rId30" Type="http://schemas.openxmlformats.org/officeDocument/2006/relationships/image" Target="../media/image68.svg"/><Relationship Id="rId8" Type="http://schemas.openxmlformats.org/officeDocument/2006/relationships/image" Target="../media/image28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122.png"/><Relationship Id="rId18" Type="http://schemas.openxmlformats.org/officeDocument/2006/relationships/image" Target="../media/image35.png"/><Relationship Id="rId26" Type="http://schemas.openxmlformats.org/officeDocument/2006/relationships/image" Target="../media/image140.svg"/><Relationship Id="rId3" Type="http://schemas.openxmlformats.org/officeDocument/2006/relationships/image" Target="../media/image43.png"/><Relationship Id="rId21" Type="http://schemas.openxmlformats.org/officeDocument/2006/relationships/image" Target="../media/image103.svg"/><Relationship Id="rId7" Type="http://schemas.openxmlformats.org/officeDocument/2006/relationships/image" Target="../media/image27.png"/><Relationship Id="rId12" Type="http://schemas.openxmlformats.org/officeDocument/2006/relationships/image" Target="../media/image121.png"/><Relationship Id="rId17" Type="http://schemas.openxmlformats.org/officeDocument/2006/relationships/image" Target="../media/image125.svg"/><Relationship Id="rId25" Type="http://schemas.openxmlformats.org/officeDocument/2006/relationships/image" Target="../media/image139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33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svg"/><Relationship Id="rId11" Type="http://schemas.openxmlformats.org/officeDocument/2006/relationships/image" Target="../media/image77.png"/><Relationship Id="rId24" Type="http://schemas.openxmlformats.org/officeDocument/2006/relationships/image" Target="../media/image138.png"/><Relationship Id="rId5" Type="http://schemas.openxmlformats.org/officeDocument/2006/relationships/image" Target="../media/image58.png"/><Relationship Id="rId15" Type="http://schemas.openxmlformats.org/officeDocument/2006/relationships/image" Target="../media/image124.png"/><Relationship Id="rId23" Type="http://schemas.openxmlformats.org/officeDocument/2006/relationships/image" Target="../media/image128.svg"/><Relationship Id="rId10" Type="http://schemas.openxmlformats.org/officeDocument/2006/relationships/image" Target="../media/image61.svg"/><Relationship Id="rId19" Type="http://schemas.openxmlformats.org/officeDocument/2006/relationships/image" Target="../media/image126.svg"/><Relationship Id="rId4" Type="http://schemas.openxmlformats.org/officeDocument/2006/relationships/image" Target="../media/image120.svg"/><Relationship Id="rId9" Type="http://schemas.openxmlformats.org/officeDocument/2006/relationships/image" Target="../media/image60.png"/><Relationship Id="rId14" Type="http://schemas.openxmlformats.org/officeDocument/2006/relationships/image" Target="../media/image123.png"/><Relationship Id="rId22" Type="http://schemas.openxmlformats.org/officeDocument/2006/relationships/image" Target="../media/image12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122.png"/><Relationship Id="rId18" Type="http://schemas.openxmlformats.org/officeDocument/2006/relationships/image" Target="../media/image35.png"/><Relationship Id="rId3" Type="http://schemas.openxmlformats.org/officeDocument/2006/relationships/image" Target="../media/image43.png"/><Relationship Id="rId21" Type="http://schemas.openxmlformats.org/officeDocument/2006/relationships/image" Target="../media/image103.svg"/><Relationship Id="rId7" Type="http://schemas.openxmlformats.org/officeDocument/2006/relationships/image" Target="../media/image27.png"/><Relationship Id="rId12" Type="http://schemas.openxmlformats.org/officeDocument/2006/relationships/image" Target="../media/image121.png"/><Relationship Id="rId17" Type="http://schemas.openxmlformats.org/officeDocument/2006/relationships/image" Target="../media/image125.svg"/><Relationship Id="rId25" Type="http://schemas.openxmlformats.org/officeDocument/2006/relationships/image" Target="../media/image49.tiff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33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svg"/><Relationship Id="rId11" Type="http://schemas.openxmlformats.org/officeDocument/2006/relationships/image" Target="../media/image77.png"/><Relationship Id="rId24" Type="http://schemas.openxmlformats.org/officeDocument/2006/relationships/image" Target="../media/image138.png"/><Relationship Id="rId5" Type="http://schemas.openxmlformats.org/officeDocument/2006/relationships/image" Target="../media/image58.png"/><Relationship Id="rId15" Type="http://schemas.openxmlformats.org/officeDocument/2006/relationships/image" Target="../media/image124.png"/><Relationship Id="rId23" Type="http://schemas.openxmlformats.org/officeDocument/2006/relationships/image" Target="../media/image128.svg"/><Relationship Id="rId10" Type="http://schemas.openxmlformats.org/officeDocument/2006/relationships/image" Target="../media/image61.svg"/><Relationship Id="rId19" Type="http://schemas.openxmlformats.org/officeDocument/2006/relationships/image" Target="../media/image126.svg"/><Relationship Id="rId4" Type="http://schemas.openxmlformats.org/officeDocument/2006/relationships/image" Target="../media/image120.svg"/><Relationship Id="rId9" Type="http://schemas.openxmlformats.org/officeDocument/2006/relationships/image" Target="../media/image60.png"/><Relationship Id="rId14" Type="http://schemas.openxmlformats.org/officeDocument/2006/relationships/image" Target="../media/image123.png"/><Relationship Id="rId22" Type="http://schemas.openxmlformats.org/officeDocument/2006/relationships/image" Target="../media/image12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3.svg"/><Relationship Id="rId4" Type="http://schemas.openxmlformats.org/officeDocument/2006/relationships/image" Target="../media/image142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3.svg"/><Relationship Id="rId4" Type="http://schemas.openxmlformats.org/officeDocument/2006/relationships/image" Target="../media/image142.sv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145.sv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5" Type="http://schemas.openxmlformats.org/officeDocument/2006/relationships/image" Target="../media/image144.svg"/><Relationship Id="rId4" Type="http://schemas.openxmlformats.org/officeDocument/2006/relationships/image" Target="../media/image33.png"/><Relationship Id="rId9" Type="http://schemas.openxmlformats.org/officeDocument/2006/relationships/image" Target="../media/image28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svg"/><Relationship Id="rId3" Type="http://schemas.openxmlformats.org/officeDocument/2006/relationships/image" Target="../media/image146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4.svg"/><Relationship Id="rId5" Type="http://schemas.openxmlformats.org/officeDocument/2006/relationships/image" Target="../media/image33.png"/><Relationship Id="rId4" Type="http://schemas.openxmlformats.org/officeDocument/2006/relationships/image" Target="../media/image147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145.sv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5" Type="http://schemas.openxmlformats.org/officeDocument/2006/relationships/image" Target="../media/image144.svg"/><Relationship Id="rId4" Type="http://schemas.openxmlformats.org/officeDocument/2006/relationships/image" Target="../media/image33.png"/><Relationship Id="rId9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9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9.sv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sv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151.sv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0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30.sv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062" y="4302049"/>
            <a:ext cx="13170419" cy="1926324"/>
          </a:xfrm>
        </p:spPr>
        <p:txBody>
          <a:bodyPr>
            <a:noAutofit/>
          </a:bodyPr>
          <a:lstStyle/>
          <a:p>
            <a:r>
              <a:rPr lang="en-US" sz="4000" dirty="0"/>
              <a:t>Azure AKS </a:t>
            </a:r>
            <a:r>
              <a:rPr lang="en-US" sz="4400" dirty="0"/>
              <a:t>Kubernetes</a:t>
            </a:r>
            <a:r>
              <a:rPr lang="en-US" sz="4000" dirty="0"/>
              <a:t> - Masterclass | Azure DevOps, Terraform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063" y="5814355"/>
            <a:ext cx="8569236" cy="1400305"/>
          </a:xfrm>
        </p:spPr>
        <p:txBody>
          <a:bodyPr/>
          <a:lstStyle/>
          <a:p>
            <a:r>
              <a:rPr lang="en-US" dirty="0"/>
              <a:t>Kalyan Reddy Daida</a:t>
            </a:r>
          </a:p>
        </p:txBody>
      </p:sp>
    </p:spTree>
    <p:extLst>
      <p:ext uri="{BB962C8B-B14F-4D97-AF65-F5344CB8AC3E}">
        <p14:creationId xmlns:p14="http://schemas.microsoft.com/office/powerpoint/2010/main" val="2739888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713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145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238439" y="957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ClusterIP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4568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4568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456841" y="2896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-138304" y="6354261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Disks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 flipV="1">
            <a:off x="2418336" y="1211217"/>
            <a:ext cx="4820103" cy="371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418336" y="658895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7271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87458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465A249-623B-F44F-ABD0-A2A56A63A72C}"/>
              </a:ext>
            </a:extLst>
          </p:cNvPr>
          <p:cNvSpPr txBox="1"/>
          <p:nvPr/>
        </p:nvSpPr>
        <p:spPr>
          <a:xfrm>
            <a:off x="5248675" y="371670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82F88E00-2787-0545-80AC-0E07DE819F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73202" y="2969633"/>
            <a:ext cx="1955800" cy="19558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0132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265865" y="324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456841" y="3561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87C8D25-AE57-5742-82E3-5F5C55FC9649}"/>
              </a:ext>
            </a:extLst>
          </p:cNvPr>
          <p:cNvSpPr/>
          <p:nvPr/>
        </p:nvSpPr>
        <p:spPr>
          <a:xfrm>
            <a:off x="10456841" y="4973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10456841" y="561028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10456841" y="624785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0FF6C00-F86F-964E-8B80-4F4F30C26D25}"/>
              </a:ext>
            </a:extLst>
          </p:cNvPr>
          <p:cNvSpPr/>
          <p:nvPr/>
        </p:nvSpPr>
        <p:spPr>
          <a:xfrm>
            <a:off x="10456841" y="692729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ClusterIP</a:t>
            </a:r>
            <a:r>
              <a:rPr lang="en-US" dirty="0">
                <a:solidFill>
                  <a:schemeClr val="tx1"/>
                </a:solidFill>
              </a:rPr>
              <a:t> Service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3573202" y="4967509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3573202" y="560458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3573202" y="6242154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A54D90-ED5B-3E46-9159-5A7CA19FDA85}"/>
              </a:ext>
            </a:extLst>
          </p:cNvPr>
          <p:cNvSpPr/>
          <p:nvPr/>
        </p:nvSpPr>
        <p:spPr>
          <a:xfrm>
            <a:off x="3573202" y="692159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60525" y="497623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58371" y="55990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57505" y="624785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55;p13">
            <a:extLst>
              <a:ext uri="{FF2B5EF4-FFF2-40B4-BE49-F238E27FC236}">
                <a16:creationId xmlns:a16="http://schemas.microsoft.com/office/drawing/2014/main" id="{CE4D99ED-A25A-3846-B71E-BFB3AE7611F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57505" y="6908407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55;p13">
            <a:extLst>
              <a:ext uri="{FF2B5EF4-FFF2-40B4-BE49-F238E27FC236}">
                <a16:creationId xmlns:a16="http://schemas.microsoft.com/office/drawing/2014/main" id="{59B96D1B-6BC3-AF4C-B6C4-7B647654402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40774" y="497461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38556" y="5611690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21618" y="6261851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55;p13">
            <a:extLst>
              <a:ext uri="{FF2B5EF4-FFF2-40B4-BE49-F238E27FC236}">
                <a16:creationId xmlns:a16="http://schemas.microsoft.com/office/drawing/2014/main" id="{327A28F1-8721-9F44-A875-0D862AC4F1A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46655" y="69079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568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568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42789" y="2905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42789" y="3568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4881E3C4-3829-CC47-A3A6-5DB50859FDC6}"/>
              </a:ext>
            </a:extLst>
          </p:cNvPr>
          <p:cNvSpPr/>
          <p:nvPr/>
        </p:nvSpPr>
        <p:spPr>
          <a:xfrm>
            <a:off x="10431789" y="4278918"/>
            <a:ext cx="3392408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 Map</a:t>
            </a:r>
          </a:p>
        </p:txBody>
      </p:sp>
      <p:pic>
        <p:nvPicPr>
          <p:cNvPr id="102" name="Google Shape;55;p13">
            <a:extLst>
              <a:ext uri="{FF2B5EF4-FFF2-40B4-BE49-F238E27FC236}">
                <a16:creationId xmlns:a16="http://schemas.microsoft.com/office/drawing/2014/main" id="{DF352EF1-92E2-C04D-A892-7BB5A57C98E7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16092" y="4265735"/>
            <a:ext cx="457500" cy="461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334762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2D597F-F6F5-FE4F-A89A-7D179FB701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35C03-CB19-7F47-97CC-FAE8F2B6F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240" y="867232"/>
            <a:ext cx="8290560" cy="5590922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Volumes that are defined and created as part of the </a:t>
            </a:r>
            <a:r>
              <a:rPr lang="en-IN" dirty="0">
                <a:solidFill>
                  <a:srgbClr val="0070C0"/>
                </a:solidFill>
              </a:rPr>
              <a:t>pod lifecycle </a:t>
            </a:r>
            <a:r>
              <a:rPr lang="en-IN" dirty="0"/>
              <a:t>only exist until the pod is </a:t>
            </a:r>
            <a:r>
              <a:rPr lang="en-IN" dirty="0">
                <a:solidFill>
                  <a:srgbClr val="0070C0"/>
                </a:solidFill>
              </a:rPr>
              <a:t>deleted</a:t>
            </a:r>
            <a:r>
              <a:rPr lang="en-IN" dirty="0"/>
              <a:t>. </a:t>
            </a:r>
          </a:p>
          <a:p>
            <a:r>
              <a:rPr lang="en-IN" dirty="0"/>
              <a:t>Pods often expect their storage to remain if a pod is </a:t>
            </a:r>
            <a:r>
              <a:rPr lang="en-IN" dirty="0">
                <a:solidFill>
                  <a:srgbClr val="C00000"/>
                </a:solidFill>
              </a:rPr>
              <a:t>rescheduled</a:t>
            </a:r>
            <a:r>
              <a:rPr lang="en-IN" dirty="0"/>
              <a:t> on a different host during a maintenance event, especially in </a:t>
            </a:r>
            <a:r>
              <a:rPr lang="en-IN" dirty="0" err="1"/>
              <a:t>StatefulSets</a:t>
            </a:r>
            <a:r>
              <a:rPr lang="en-IN" dirty="0"/>
              <a:t>. </a:t>
            </a:r>
          </a:p>
          <a:p>
            <a:r>
              <a:rPr lang="en-IN" dirty="0"/>
              <a:t>A </a:t>
            </a:r>
            <a:r>
              <a:rPr lang="en-IN" i="1" dirty="0">
                <a:solidFill>
                  <a:srgbClr val="0070C0"/>
                </a:solidFill>
              </a:rPr>
              <a:t>persistent volume</a:t>
            </a:r>
            <a:r>
              <a:rPr lang="en-IN" dirty="0">
                <a:solidFill>
                  <a:srgbClr val="0070C0"/>
                </a:solidFill>
              </a:rPr>
              <a:t> (PV) </a:t>
            </a:r>
            <a:r>
              <a:rPr lang="en-IN" dirty="0"/>
              <a:t>is a storage resource created and managed by the Kubernetes API that can exist beyond the lifetime of an individual pod.</a:t>
            </a:r>
          </a:p>
          <a:p>
            <a:r>
              <a:rPr lang="en-IN" dirty="0"/>
              <a:t>For AKS, </a:t>
            </a:r>
            <a:r>
              <a:rPr lang="en-IN" dirty="0">
                <a:solidFill>
                  <a:srgbClr val="0070C0"/>
                </a:solidFill>
              </a:rPr>
              <a:t>Azure Disks or Azure Files </a:t>
            </a:r>
            <a:r>
              <a:rPr lang="en-IN" dirty="0"/>
              <a:t>are used to provide the </a:t>
            </a:r>
            <a:r>
              <a:rPr lang="en-IN" dirty="0" err="1"/>
              <a:t>PersistentVolume</a:t>
            </a:r>
            <a:r>
              <a:rPr lang="en-IN" dirty="0"/>
              <a:t>. 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673958-0098-C44A-98F3-8BAF436B7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640" y="-133593"/>
            <a:ext cx="13355320" cy="1188851"/>
          </a:xfrm>
        </p:spPr>
        <p:txBody>
          <a:bodyPr>
            <a:noAutofit/>
          </a:bodyPr>
          <a:lstStyle/>
          <a:p>
            <a:r>
              <a:rPr lang="en-US" sz="4300" dirty="0"/>
              <a:t>Why do we need Persistent Storage in Kubernetes?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898064-F0B7-AD46-9D9F-29E4C05B2203}"/>
              </a:ext>
            </a:extLst>
          </p:cNvPr>
          <p:cNvSpPr/>
          <p:nvPr/>
        </p:nvSpPr>
        <p:spPr>
          <a:xfrm>
            <a:off x="9423400" y="1055258"/>
            <a:ext cx="4404360" cy="1931654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44C23B5-A74E-7F47-B92D-A5EE3BD2E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46623" y="4362654"/>
            <a:ext cx="1327150" cy="132715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10C3C27-EE45-714E-946F-27D51FF03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00610" y="5847192"/>
            <a:ext cx="1327150" cy="132715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D7868D-944A-E14F-AB1B-7E029B68CF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22180" y="4334181"/>
            <a:ext cx="1327150" cy="13271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67B3495-BC41-E447-8C74-DCF3395801B4}"/>
              </a:ext>
            </a:extLst>
          </p:cNvPr>
          <p:cNvSpPr/>
          <p:nvPr/>
        </p:nvSpPr>
        <p:spPr>
          <a:xfrm>
            <a:off x="9512300" y="4362654"/>
            <a:ext cx="2006600" cy="1631746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877D39-0720-124C-BF4E-B797CB021BD7}"/>
              </a:ext>
            </a:extLst>
          </p:cNvPr>
          <p:cNvSpPr/>
          <p:nvPr/>
        </p:nvSpPr>
        <p:spPr>
          <a:xfrm>
            <a:off x="12160885" y="4362654"/>
            <a:ext cx="2006600" cy="3041446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B6A8D5-FAF4-FD4D-B196-D91A75A80417}"/>
              </a:ext>
            </a:extLst>
          </p:cNvPr>
          <p:cNvSpPr txBox="1"/>
          <p:nvPr/>
        </p:nvSpPr>
        <p:spPr>
          <a:xfrm>
            <a:off x="9471485" y="5589826"/>
            <a:ext cx="2189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Azure Managed Disks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FBC120-DB74-D74C-B249-D7B436D8B77F}"/>
              </a:ext>
            </a:extLst>
          </p:cNvPr>
          <p:cNvSpPr txBox="1"/>
          <p:nvPr/>
        </p:nvSpPr>
        <p:spPr>
          <a:xfrm>
            <a:off x="12412244" y="5563513"/>
            <a:ext cx="14155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Files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4D1EDE-6A59-EE45-B6D3-20EB5DFFE5ED}"/>
              </a:ext>
            </a:extLst>
          </p:cNvPr>
          <p:cNvSpPr txBox="1"/>
          <p:nvPr/>
        </p:nvSpPr>
        <p:spPr>
          <a:xfrm>
            <a:off x="12128933" y="7065546"/>
            <a:ext cx="2070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Storage Account</a:t>
            </a:r>
          </a:p>
        </p:txBody>
      </p:sp>
      <p:pic>
        <p:nvPicPr>
          <p:cNvPr id="16" name="Picture 2" descr="Kubernetes&#10;">
            <a:extLst>
              <a:ext uri="{FF2B5EF4-FFF2-40B4-BE49-F238E27FC236}">
                <a16:creationId xmlns:a16="http://schemas.microsoft.com/office/drawing/2014/main" id="{1552FC60-5A95-2947-82FD-0858AA04E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9142" y="1122137"/>
            <a:ext cx="720472" cy="69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4998B19-0B1D-8748-AC3C-9C2C871411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11798" y="1119996"/>
            <a:ext cx="703707" cy="7037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F3CC44B-0AEF-7A4B-B0B8-1199851F9D17}"/>
              </a:ext>
            </a:extLst>
          </p:cNvPr>
          <p:cNvSpPr txBox="1"/>
          <p:nvPr/>
        </p:nvSpPr>
        <p:spPr>
          <a:xfrm>
            <a:off x="10566400" y="105521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912FD14-4ACE-6F4E-943D-A8AB26613B52}"/>
              </a:ext>
            </a:extLst>
          </p:cNvPr>
          <p:cNvCxnSpPr>
            <a:cxnSpLocks/>
            <a:stCxn id="30" idx="2"/>
            <a:endCxn id="10" idx="0"/>
          </p:cNvCxnSpPr>
          <p:nvPr/>
        </p:nvCxnSpPr>
        <p:spPr>
          <a:xfrm flipH="1">
            <a:off x="10485755" y="2726909"/>
            <a:ext cx="1328125" cy="1607272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F0ECED4-4867-C34C-ACD3-115975AEE092}"/>
              </a:ext>
            </a:extLst>
          </p:cNvPr>
          <p:cNvCxnSpPr>
            <a:cxnSpLocks/>
            <a:stCxn id="30" idx="2"/>
            <a:endCxn id="12" idx="0"/>
          </p:cNvCxnSpPr>
          <p:nvPr/>
        </p:nvCxnSpPr>
        <p:spPr>
          <a:xfrm>
            <a:off x="11813880" y="2726909"/>
            <a:ext cx="1350305" cy="163574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11A34F52-D69D-1740-88AF-E38350F0F118}"/>
              </a:ext>
            </a:extLst>
          </p:cNvPr>
          <p:cNvSpPr/>
          <p:nvPr/>
        </p:nvSpPr>
        <p:spPr>
          <a:xfrm>
            <a:off x="8216900" y="3149600"/>
            <a:ext cx="2268855" cy="850900"/>
          </a:xfrm>
          <a:prstGeom prst="wedgeRoundRectCallout">
            <a:avLst>
              <a:gd name="adj1" fmla="val 26186"/>
              <a:gd name="adj2" fmla="val 84888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Node / Pod Access</a:t>
            </a:r>
          </a:p>
        </p:txBody>
      </p: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2BC8D28F-3EBB-774A-BF80-604D26E3BD97}"/>
              </a:ext>
            </a:extLst>
          </p:cNvPr>
          <p:cNvSpPr/>
          <p:nvPr/>
        </p:nvSpPr>
        <p:spPr>
          <a:xfrm>
            <a:off x="8559801" y="6652293"/>
            <a:ext cx="3180540" cy="850900"/>
          </a:xfrm>
          <a:prstGeom prst="wedgeRoundRectCallout">
            <a:avLst>
              <a:gd name="adj1" fmla="val 70439"/>
              <a:gd name="adj2" fmla="val -201679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Multiple Concurrent Node / Pod Access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1D98229-7E47-E246-BB1D-7E11F5C47921}"/>
              </a:ext>
            </a:extLst>
          </p:cNvPr>
          <p:cNvSpPr/>
          <p:nvPr/>
        </p:nvSpPr>
        <p:spPr>
          <a:xfrm>
            <a:off x="10306823" y="2086498"/>
            <a:ext cx="3014113" cy="640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</a:t>
            </a:r>
          </a:p>
          <a:p>
            <a:pPr algn="ctr"/>
            <a:r>
              <a:rPr lang="en-US" dirty="0"/>
              <a:t>(Static / Dynamic)</a:t>
            </a:r>
          </a:p>
        </p:txBody>
      </p:sp>
    </p:spTree>
    <p:extLst>
      <p:ext uri="{BB962C8B-B14F-4D97-AF65-F5344CB8AC3E}">
        <p14:creationId xmlns:p14="http://schemas.microsoft.com/office/powerpoint/2010/main" val="171996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/>
      <p:bldP spid="14" grpId="0"/>
      <p:bldP spid="15" grpId="0"/>
      <p:bldP spid="18" grpId="0"/>
      <p:bldP spid="28" grpId="0" animBg="1"/>
      <p:bldP spid="29" grpId="0" animBg="1"/>
      <p:bldP spid="30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757AF9-A790-4841-900D-66D0C93780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6F756D-837E-C340-B270-CB33220F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42777"/>
            <a:ext cx="12618720" cy="1188851"/>
          </a:xfrm>
        </p:spPr>
        <p:txBody>
          <a:bodyPr/>
          <a:lstStyle/>
          <a:p>
            <a:r>
              <a:rPr lang="en-US" dirty="0"/>
              <a:t>Persistent Volume Claims – How it works?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4AAD7A-7FAB-3B4E-98EB-46EF9533342C}"/>
              </a:ext>
            </a:extLst>
          </p:cNvPr>
          <p:cNvSpPr/>
          <p:nvPr/>
        </p:nvSpPr>
        <p:spPr>
          <a:xfrm>
            <a:off x="508000" y="3632383"/>
            <a:ext cx="6860540" cy="3083346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Kubernetes&#10;">
            <a:extLst>
              <a:ext uri="{FF2B5EF4-FFF2-40B4-BE49-F238E27FC236}">
                <a16:creationId xmlns:a16="http://schemas.microsoft.com/office/drawing/2014/main" id="{4BF3D32E-97BD-CE45-8A80-7BD8169BA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922" y="3699262"/>
            <a:ext cx="720472" cy="69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1369F1E-8015-1E49-AF82-6051C0331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551" y="3684265"/>
            <a:ext cx="703707" cy="7037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2E7AFD-33E6-134A-941C-48AE5C2E2011}"/>
              </a:ext>
            </a:extLst>
          </p:cNvPr>
          <p:cNvSpPr txBox="1"/>
          <p:nvPr/>
        </p:nvSpPr>
        <p:spPr>
          <a:xfrm>
            <a:off x="2814174" y="3632335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A6AF2E-C228-6445-99D0-1E286568A7B7}"/>
              </a:ext>
            </a:extLst>
          </p:cNvPr>
          <p:cNvSpPr/>
          <p:nvPr/>
        </p:nvSpPr>
        <p:spPr>
          <a:xfrm>
            <a:off x="2865970" y="4979454"/>
            <a:ext cx="2097509" cy="640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AE5D19-EE42-AD49-AC0C-E895E2638DA9}"/>
              </a:ext>
            </a:extLst>
          </p:cNvPr>
          <p:cNvSpPr/>
          <p:nvPr/>
        </p:nvSpPr>
        <p:spPr>
          <a:xfrm>
            <a:off x="5441861" y="4979454"/>
            <a:ext cx="1448297" cy="640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B70431-CBB7-C841-BCE4-05D054C95D98}"/>
              </a:ext>
            </a:extLst>
          </p:cNvPr>
          <p:cNvSpPr/>
          <p:nvPr/>
        </p:nvSpPr>
        <p:spPr>
          <a:xfrm>
            <a:off x="755975" y="4683611"/>
            <a:ext cx="1758575" cy="18760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12C3DF-6C3E-C847-B541-5253F1391E63}"/>
              </a:ext>
            </a:extLst>
          </p:cNvPr>
          <p:cNvSpPr/>
          <p:nvPr/>
        </p:nvSpPr>
        <p:spPr>
          <a:xfrm>
            <a:off x="923405" y="4979454"/>
            <a:ext cx="1421569" cy="6404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EBD60D-FEEA-1D43-AC99-E7A2E88D69A6}"/>
              </a:ext>
            </a:extLst>
          </p:cNvPr>
          <p:cNvSpPr txBox="1"/>
          <p:nvPr/>
        </p:nvSpPr>
        <p:spPr>
          <a:xfrm>
            <a:off x="800748" y="6167276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Worker Node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DAFABA4-F912-584D-9963-56B33BE3DF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98300" y="3028997"/>
            <a:ext cx="1327150" cy="132715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D9E0446-06AA-4D40-8995-5BACD278FCFC}"/>
              </a:ext>
            </a:extLst>
          </p:cNvPr>
          <p:cNvSpPr/>
          <p:nvPr/>
        </p:nvSpPr>
        <p:spPr>
          <a:xfrm>
            <a:off x="10740439" y="2918022"/>
            <a:ext cx="2157878" cy="2278122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CAE6B4-9F65-ED48-8C26-48FEF61BC3E6}"/>
              </a:ext>
            </a:extLst>
          </p:cNvPr>
          <p:cNvSpPr txBox="1"/>
          <p:nvPr/>
        </p:nvSpPr>
        <p:spPr>
          <a:xfrm>
            <a:off x="10737724" y="4236309"/>
            <a:ext cx="21898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Azure Managed Disks</a:t>
            </a:r>
          </a:p>
          <a:p>
            <a:pPr algn="ctr"/>
            <a:r>
              <a:rPr lang="en-US" sz="1800" dirty="0"/>
              <a:t>Premium / Standard</a:t>
            </a:r>
          </a:p>
          <a:p>
            <a:pPr algn="ctr"/>
            <a:r>
              <a:rPr lang="en-US" sz="1800" dirty="0"/>
              <a:t>Storage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DBB8D80D-45C0-4641-9AB1-1936B6B085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67828" y="5480465"/>
            <a:ext cx="1327150" cy="132715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0A52DF4-F6FC-C64D-971F-0A1B42985D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97801" y="5536505"/>
            <a:ext cx="1327150" cy="13271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79A7338-97C3-BA4B-9657-5285D61509F9}"/>
              </a:ext>
            </a:extLst>
          </p:cNvPr>
          <p:cNvSpPr/>
          <p:nvPr/>
        </p:nvSpPr>
        <p:spPr>
          <a:xfrm>
            <a:off x="10798320" y="5344264"/>
            <a:ext cx="3663170" cy="2052629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A0AA59-5A81-E34B-8CA2-720055338E67}"/>
              </a:ext>
            </a:extLst>
          </p:cNvPr>
          <p:cNvSpPr txBox="1"/>
          <p:nvPr/>
        </p:nvSpPr>
        <p:spPr>
          <a:xfrm>
            <a:off x="10737724" y="6692601"/>
            <a:ext cx="1933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Files</a:t>
            </a:r>
          </a:p>
          <a:p>
            <a:pPr algn="ctr"/>
            <a:r>
              <a:rPr lang="en-US" sz="1800" dirty="0"/>
              <a:t>(Standard Storage)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53E44F-76CC-FC4E-862A-7AF3D0B672B3}"/>
              </a:ext>
            </a:extLst>
          </p:cNvPr>
          <p:cNvSpPr txBox="1"/>
          <p:nvPr/>
        </p:nvSpPr>
        <p:spPr>
          <a:xfrm>
            <a:off x="12793538" y="6810841"/>
            <a:ext cx="1545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Storage Account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18DC2D-2FAA-3940-96CB-F02399D0EDA6}"/>
              </a:ext>
            </a:extLst>
          </p:cNvPr>
          <p:cNvCxnSpPr>
            <a:stCxn id="5" idx="3"/>
            <a:endCxn id="15" idx="1"/>
          </p:cNvCxnSpPr>
          <p:nvPr/>
        </p:nvCxnSpPr>
        <p:spPr>
          <a:xfrm flipV="1">
            <a:off x="7368540" y="4057083"/>
            <a:ext cx="3371899" cy="1116973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09A26E0-F1E0-AB45-A11F-3EA35A9D0055}"/>
              </a:ext>
            </a:extLst>
          </p:cNvPr>
          <p:cNvCxnSpPr>
            <a:cxnSpLocks/>
            <a:stCxn id="5" idx="3"/>
            <a:endCxn id="19" idx="1"/>
          </p:cNvCxnSpPr>
          <p:nvPr/>
        </p:nvCxnSpPr>
        <p:spPr>
          <a:xfrm>
            <a:off x="7368540" y="5174056"/>
            <a:ext cx="3429780" cy="1196523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EE9C34E-A1E7-474E-B9D3-C26CB90914B2}"/>
              </a:ext>
            </a:extLst>
          </p:cNvPr>
          <p:cNvSpPr/>
          <p:nvPr/>
        </p:nvSpPr>
        <p:spPr>
          <a:xfrm>
            <a:off x="2861300" y="4063222"/>
            <a:ext cx="2097509" cy="640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55E1001-77CB-AF47-A20B-764B51565675}"/>
              </a:ext>
            </a:extLst>
          </p:cNvPr>
          <p:cNvCxnSpPr>
            <a:endCxn id="9" idx="1"/>
          </p:cNvCxnSpPr>
          <p:nvPr/>
        </p:nvCxnSpPr>
        <p:spPr>
          <a:xfrm>
            <a:off x="2344974" y="5299659"/>
            <a:ext cx="520996" cy="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13D4A06-794A-0647-8996-ABE863566136}"/>
              </a:ext>
            </a:extLst>
          </p:cNvPr>
          <p:cNvCxnSpPr/>
          <p:nvPr/>
        </p:nvCxnSpPr>
        <p:spPr>
          <a:xfrm>
            <a:off x="4912002" y="5299659"/>
            <a:ext cx="520996" cy="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9EC795E-10DB-5B49-8323-211DD317E8B7}"/>
              </a:ext>
            </a:extLst>
          </p:cNvPr>
          <p:cNvCxnSpPr/>
          <p:nvPr/>
        </p:nvCxnSpPr>
        <p:spPr>
          <a:xfrm>
            <a:off x="6856407" y="5221603"/>
            <a:ext cx="520996" cy="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DEC93E1-156C-6140-AD32-A23D72721027}"/>
              </a:ext>
            </a:extLst>
          </p:cNvPr>
          <p:cNvCxnSpPr>
            <a:cxnSpLocks/>
            <a:stCxn id="9" idx="0"/>
            <a:endCxn id="26" idx="2"/>
          </p:cNvCxnSpPr>
          <p:nvPr/>
        </p:nvCxnSpPr>
        <p:spPr>
          <a:xfrm flipH="1" flipV="1">
            <a:off x="3910055" y="4703633"/>
            <a:ext cx="4670" cy="27582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3BED595-2504-6A4C-8E34-37E4DC5CA2E9}"/>
              </a:ext>
            </a:extLst>
          </p:cNvPr>
          <p:cNvSpPr txBox="1"/>
          <p:nvPr/>
        </p:nvSpPr>
        <p:spPr>
          <a:xfrm>
            <a:off x="2620245" y="5724626"/>
            <a:ext cx="32187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Mount the Volume to Pod</a:t>
            </a:r>
          </a:p>
        </p:txBody>
      </p:sp>
      <p:sp>
        <p:nvSpPr>
          <p:cNvPr id="37" name="U-turn Arrow 36">
            <a:extLst>
              <a:ext uri="{FF2B5EF4-FFF2-40B4-BE49-F238E27FC236}">
                <a16:creationId xmlns:a16="http://schemas.microsoft.com/office/drawing/2014/main" id="{E1DD3CE0-8350-6443-9BCF-96E2A185D279}"/>
              </a:ext>
            </a:extLst>
          </p:cNvPr>
          <p:cNvSpPr/>
          <p:nvPr/>
        </p:nvSpPr>
        <p:spPr>
          <a:xfrm rot="10800000">
            <a:off x="1447799" y="5636364"/>
            <a:ext cx="4804752" cy="530911"/>
          </a:xfrm>
          <a:prstGeom prst="uturnArrow">
            <a:avLst>
              <a:gd name="adj1" fmla="val 19813"/>
              <a:gd name="adj2" fmla="val 25000"/>
              <a:gd name="adj3" fmla="val 25000"/>
              <a:gd name="adj4" fmla="val 3321"/>
              <a:gd name="adj5" fmla="val 10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bject 12">
            <a:extLst>
              <a:ext uri="{FF2B5EF4-FFF2-40B4-BE49-F238E27FC236}">
                <a16:creationId xmlns:a16="http://schemas.microsoft.com/office/drawing/2014/main" id="{E70181CB-8D71-454C-A5EE-ED3F0A328231}"/>
              </a:ext>
            </a:extLst>
          </p:cNvPr>
          <p:cNvSpPr/>
          <p:nvPr/>
        </p:nvSpPr>
        <p:spPr>
          <a:xfrm>
            <a:off x="332718" y="1079834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14">
            <a:extLst>
              <a:ext uri="{FF2B5EF4-FFF2-40B4-BE49-F238E27FC236}">
                <a16:creationId xmlns:a16="http://schemas.microsoft.com/office/drawing/2014/main" id="{307ACB1F-A427-0F46-A537-3BAE51B8C042}"/>
              </a:ext>
            </a:extLst>
          </p:cNvPr>
          <p:cNvSpPr txBox="1"/>
          <p:nvPr/>
        </p:nvSpPr>
        <p:spPr>
          <a:xfrm>
            <a:off x="1447799" y="1643916"/>
            <a:ext cx="2271052" cy="3520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IN" dirty="0"/>
              <a:t>create a pod </a:t>
            </a:r>
          </a:p>
        </p:txBody>
      </p:sp>
      <p:sp>
        <p:nvSpPr>
          <p:cNvPr id="44" name="object 12">
            <a:extLst>
              <a:ext uri="{FF2B5EF4-FFF2-40B4-BE49-F238E27FC236}">
                <a16:creationId xmlns:a16="http://schemas.microsoft.com/office/drawing/2014/main" id="{035B4318-0C44-C447-A7ED-7264FCA222FF}"/>
              </a:ext>
            </a:extLst>
          </p:cNvPr>
          <p:cNvSpPr/>
          <p:nvPr/>
        </p:nvSpPr>
        <p:spPr>
          <a:xfrm>
            <a:off x="3768049" y="1067526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14">
            <a:extLst>
              <a:ext uri="{FF2B5EF4-FFF2-40B4-BE49-F238E27FC236}">
                <a16:creationId xmlns:a16="http://schemas.microsoft.com/office/drawing/2014/main" id="{B37F78CC-650E-D647-9F41-63105386254F}"/>
              </a:ext>
            </a:extLst>
          </p:cNvPr>
          <p:cNvSpPr txBox="1"/>
          <p:nvPr/>
        </p:nvSpPr>
        <p:spPr>
          <a:xfrm>
            <a:off x="4527208" y="1118103"/>
            <a:ext cx="2564808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IN" dirty="0"/>
              <a:t>PVC will request storage based on specifics from Storage class (Disk or File)</a:t>
            </a:r>
          </a:p>
        </p:txBody>
      </p:sp>
      <p:sp>
        <p:nvSpPr>
          <p:cNvPr id="46" name="object 12">
            <a:extLst>
              <a:ext uri="{FF2B5EF4-FFF2-40B4-BE49-F238E27FC236}">
                <a16:creationId xmlns:a16="http://schemas.microsoft.com/office/drawing/2014/main" id="{F3B83DD6-15BC-DE4C-A4AB-F64873710B65}"/>
              </a:ext>
            </a:extLst>
          </p:cNvPr>
          <p:cNvSpPr/>
          <p:nvPr/>
        </p:nvSpPr>
        <p:spPr>
          <a:xfrm>
            <a:off x="7203380" y="1053109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0DA7B315-3785-FC42-A587-0FD450439D4E}"/>
              </a:ext>
            </a:extLst>
          </p:cNvPr>
          <p:cNvSpPr txBox="1"/>
          <p:nvPr/>
        </p:nvSpPr>
        <p:spPr>
          <a:xfrm>
            <a:off x="7950174" y="1108993"/>
            <a:ext cx="2467166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IN" dirty="0" err="1"/>
              <a:t>Kube</a:t>
            </a:r>
            <a:r>
              <a:rPr lang="en-IN" dirty="0"/>
              <a:t> API Server will dynamically provision the Persistent Volume PV requested</a:t>
            </a:r>
          </a:p>
        </p:txBody>
      </p:sp>
      <p:sp>
        <p:nvSpPr>
          <p:cNvPr id="48" name="object 12">
            <a:extLst>
              <a:ext uri="{FF2B5EF4-FFF2-40B4-BE49-F238E27FC236}">
                <a16:creationId xmlns:a16="http://schemas.microsoft.com/office/drawing/2014/main" id="{6F42CAA8-7C38-C24A-BC0F-7C05D0EBEFE2}"/>
              </a:ext>
            </a:extLst>
          </p:cNvPr>
          <p:cNvSpPr/>
          <p:nvPr/>
        </p:nvSpPr>
        <p:spPr>
          <a:xfrm>
            <a:off x="10527347" y="1048463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4">
            <a:extLst>
              <a:ext uri="{FF2B5EF4-FFF2-40B4-BE49-F238E27FC236}">
                <a16:creationId xmlns:a16="http://schemas.microsoft.com/office/drawing/2014/main" id="{8F140BD5-3E43-C740-9C77-933A11A9E4F4}"/>
              </a:ext>
            </a:extLst>
          </p:cNvPr>
          <p:cNvSpPr txBox="1"/>
          <p:nvPr/>
        </p:nvSpPr>
        <p:spPr>
          <a:xfrm>
            <a:off x="11317681" y="1115569"/>
            <a:ext cx="2467166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IN" dirty="0"/>
              <a:t>Once the PV is available it will get mounted to Pod for usage. </a:t>
            </a:r>
          </a:p>
        </p:txBody>
      </p:sp>
    </p:spTree>
    <p:extLst>
      <p:ext uri="{BB962C8B-B14F-4D97-AF65-F5344CB8AC3E}">
        <p14:creationId xmlns:p14="http://schemas.microsoft.com/office/powerpoint/2010/main" val="210951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/>
      <p:bldP spid="15" grpId="0" animBg="1"/>
      <p:bldP spid="16" grpId="0"/>
      <p:bldP spid="19" grpId="0" animBg="1"/>
      <p:bldP spid="20" grpId="0"/>
      <p:bldP spid="21" grpId="0"/>
      <p:bldP spid="26" grpId="0" animBg="1"/>
      <p:bldP spid="36" grpId="0"/>
      <p:bldP spid="37" grpId="0" animBg="1"/>
      <p:bldP spid="42" grpId="0" animBg="1"/>
      <p:bldP spid="43" grpId="0"/>
      <p:bldP spid="44" grpId="0" animBg="1"/>
      <p:bldP spid="45" grpId="0"/>
      <p:bldP spid="46" grpId="0" animBg="1"/>
      <p:bldP spid="47" grpId="0"/>
      <p:bldP spid="48" grpId="0" animBg="1"/>
      <p:bldP spid="49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with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Disks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B2C5504-860B-A64E-9482-26C78BEB62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37300" y="5649928"/>
            <a:ext cx="19558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1428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FE7240-EE05-304C-A2D8-C942DA7590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7DBAD-50B3-7D4D-9083-065F77A4A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Azure Disk Storage offers </a:t>
            </a:r>
            <a:r>
              <a:rPr lang="en-IN" dirty="0">
                <a:solidFill>
                  <a:srgbClr val="0070C0"/>
                </a:solidFill>
              </a:rPr>
              <a:t>high-performance, highly durable </a:t>
            </a:r>
            <a:r>
              <a:rPr lang="en-IN" dirty="0"/>
              <a:t>block storage for our mission- and business-critical workloads</a:t>
            </a:r>
          </a:p>
          <a:p>
            <a:r>
              <a:rPr lang="en-IN" dirty="0"/>
              <a:t>We can mount these </a:t>
            </a:r>
            <a:r>
              <a:rPr lang="en-IN" dirty="0">
                <a:solidFill>
                  <a:srgbClr val="0070C0"/>
                </a:solidFill>
              </a:rPr>
              <a:t>volumes as devices </a:t>
            </a:r>
            <a:r>
              <a:rPr lang="en-IN" dirty="0"/>
              <a:t>on our Virtual Machines &amp; Container instances. 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Cost-effective storage</a:t>
            </a:r>
          </a:p>
          <a:p>
            <a:pPr lvl="1"/>
            <a:r>
              <a:rPr lang="en-IN" dirty="0"/>
              <a:t>Built-in bursting capabilities to handle unexpected traffic and process batch jobs cost-effectively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Unmatched resiliency</a:t>
            </a:r>
          </a:p>
          <a:p>
            <a:pPr lvl="1"/>
            <a:r>
              <a:rPr lang="en-IN" dirty="0"/>
              <a:t>0 percent annual failure rate for consistent enterprise-grade durability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Seamless scalability</a:t>
            </a:r>
          </a:p>
          <a:p>
            <a:pPr lvl="1"/>
            <a:r>
              <a:rPr lang="en-IN" dirty="0"/>
              <a:t>Dynamic scaling of disk performance on Ultra Disk Storage without disruption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Built-in security</a:t>
            </a:r>
          </a:p>
          <a:p>
            <a:pPr lvl="1"/>
            <a:r>
              <a:rPr lang="en-IN" dirty="0"/>
              <a:t>Automatic encryption to help protect your data using Microsoft-managed keys or your own</a:t>
            </a:r>
            <a:br>
              <a:rPr lang="en-IN" dirty="0"/>
            </a:br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7D3AB8-1DBF-A747-9D33-7E932727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Disks - </a:t>
            </a:r>
            <a:r>
              <a:rPr lang="en-US" dirty="0">
                <a:solidFill>
                  <a:srgbClr val="00B050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46363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ClusterIP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0132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456841" y="4973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456841" y="561028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456841" y="624785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456841" y="692729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ClusterIP</a:t>
            </a:r>
            <a:r>
              <a:rPr lang="en-US" dirty="0">
                <a:solidFill>
                  <a:schemeClr val="tx1"/>
                </a:solidFill>
              </a:rPr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2" y="4967509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2" y="560458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2" y="6242154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2" y="692159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5248675" y="371670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sp>
        <p:nvSpPr>
          <p:cNvPr id="52" name="Title 3">
            <a:extLst>
              <a:ext uri="{FF2B5EF4-FFF2-40B4-BE49-F238E27FC236}">
                <a16:creationId xmlns:a16="http://schemas.microsoft.com/office/drawing/2014/main" id="{01742101-2768-F744-9215-C16F4B01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4711"/>
            <a:ext cx="3064355" cy="1188851"/>
          </a:xfrm>
        </p:spPr>
        <p:txBody>
          <a:bodyPr>
            <a:noAutofit/>
          </a:bodyPr>
          <a:lstStyle/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Disks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599993F8-E29C-164C-9FFB-332C76DAD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65865" y="324475"/>
            <a:ext cx="869325" cy="86932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DA32E2A4-649A-9B49-8AAB-E52E60095F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73202" y="2969633"/>
            <a:ext cx="1955800" cy="1955800"/>
          </a:xfrm>
          <a:prstGeom prst="rect">
            <a:avLst/>
          </a:prstGeom>
        </p:spPr>
      </p:pic>
      <p:pic>
        <p:nvPicPr>
          <p:cNvPr id="40" name="Google Shape;55;p13">
            <a:extLst>
              <a:ext uri="{FF2B5EF4-FFF2-40B4-BE49-F238E27FC236}">
                <a16:creationId xmlns:a16="http://schemas.microsoft.com/office/drawing/2014/main" id="{07CDEE29-4B84-814A-8EE7-01C19B530D4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60525" y="497623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55;p13">
            <a:extLst>
              <a:ext uri="{FF2B5EF4-FFF2-40B4-BE49-F238E27FC236}">
                <a16:creationId xmlns:a16="http://schemas.microsoft.com/office/drawing/2014/main" id="{3A6DB931-6F9E-6F41-9879-0E1E3B9F52F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8371" y="55990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5;p13">
            <a:extLst>
              <a:ext uri="{FF2B5EF4-FFF2-40B4-BE49-F238E27FC236}">
                <a16:creationId xmlns:a16="http://schemas.microsoft.com/office/drawing/2014/main" id="{464AA634-F833-8F4A-99E8-D9A378F4BBB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7505" y="624785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5;p13">
            <a:extLst>
              <a:ext uri="{FF2B5EF4-FFF2-40B4-BE49-F238E27FC236}">
                <a16:creationId xmlns:a16="http://schemas.microsoft.com/office/drawing/2014/main" id="{14656F50-777C-3B4D-BC36-87BCEE918A0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7505" y="6908407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5;p13">
            <a:extLst>
              <a:ext uri="{FF2B5EF4-FFF2-40B4-BE49-F238E27FC236}">
                <a16:creationId xmlns:a16="http://schemas.microsoft.com/office/drawing/2014/main" id="{8EA502EA-6C98-3A4F-8C0A-8225AB0C883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40774" y="497461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5;p13">
            <a:extLst>
              <a:ext uri="{FF2B5EF4-FFF2-40B4-BE49-F238E27FC236}">
                <a16:creationId xmlns:a16="http://schemas.microsoft.com/office/drawing/2014/main" id="{23F5F8EE-0BB3-A443-A697-A33673391EB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3956" y="5611690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5;p13">
            <a:extLst>
              <a:ext uri="{FF2B5EF4-FFF2-40B4-BE49-F238E27FC236}">
                <a16:creationId xmlns:a16="http://schemas.microsoft.com/office/drawing/2014/main" id="{16432035-87E2-DA4B-AAA7-E4B5E275A44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84755" y="624704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5;p13">
            <a:extLst>
              <a:ext uri="{FF2B5EF4-FFF2-40B4-BE49-F238E27FC236}">
                <a16:creationId xmlns:a16="http://schemas.microsoft.com/office/drawing/2014/main" id="{0A8061C2-8D78-724B-A11F-6EC2C2DCDAF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84755" y="6907982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8C801548-DD6F-F944-95B8-606F05B82F74}"/>
              </a:ext>
            </a:extLst>
          </p:cNvPr>
          <p:cNvSpPr/>
          <p:nvPr/>
        </p:nvSpPr>
        <p:spPr>
          <a:xfrm>
            <a:off x="10431789" y="4278918"/>
            <a:ext cx="3392408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 Map</a:t>
            </a:r>
          </a:p>
        </p:txBody>
      </p:sp>
      <p:pic>
        <p:nvPicPr>
          <p:cNvPr id="61" name="Google Shape;55;p13">
            <a:extLst>
              <a:ext uri="{FF2B5EF4-FFF2-40B4-BE49-F238E27FC236}">
                <a16:creationId xmlns:a16="http://schemas.microsoft.com/office/drawing/2014/main" id="{147D9F25-C63D-4547-84A8-7B306010AFA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16092" y="4265735"/>
            <a:ext cx="457500" cy="461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6735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 animBg="1"/>
      <p:bldP spid="37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5" grpId="0"/>
      <p:bldP spid="60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713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145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238439" y="957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ClusterIP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4568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4568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456841" y="2896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-138304" y="6354261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Disks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 flipV="1">
            <a:off x="2418336" y="1211217"/>
            <a:ext cx="4820103" cy="371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418336" y="658895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7271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87458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465A249-623B-F44F-ABD0-A2A56A63A72C}"/>
              </a:ext>
            </a:extLst>
          </p:cNvPr>
          <p:cNvSpPr txBox="1"/>
          <p:nvPr/>
        </p:nvSpPr>
        <p:spPr>
          <a:xfrm>
            <a:off x="5248675" y="371670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82F88E00-2787-0545-80AC-0E07DE819F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73202" y="2969633"/>
            <a:ext cx="1955800" cy="19558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0132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265865" y="324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456841" y="3561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87C8D25-AE57-5742-82E3-5F5C55FC9649}"/>
              </a:ext>
            </a:extLst>
          </p:cNvPr>
          <p:cNvSpPr/>
          <p:nvPr/>
        </p:nvSpPr>
        <p:spPr>
          <a:xfrm>
            <a:off x="10456841" y="4973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10456841" y="561028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10456841" y="624785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0FF6C00-F86F-964E-8B80-4F4F30C26D25}"/>
              </a:ext>
            </a:extLst>
          </p:cNvPr>
          <p:cNvSpPr/>
          <p:nvPr/>
        </p:nvSpPr>
        <p:spPr>
          <a:xfrm>
            <a:off x="10456841" y="692729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ClusterIP</a:t>
            </a:r>
            <a:r>
              <a:rPr lang="en-US" dirty="0">
                <a:solidFill>
                  <a:schemeClr val="tx1"/>
                </a:solidFill>
              </a:rPr>
              <a:t> Service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3573202" y="4967509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3573202" y="560458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3573202" y="6242154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A54D90-ED5B-3E46-9159-5A7CA19FDA85}"/>
              </a:ext>
            </a:extLst>
          </p:cNvPr>
          <p:cNvSpPr/>
          <p:nvPr/>
        </p:nvSpPr>
        <p:spPr>
          <a:xfrm>
            <a:off x="3573202" y="692159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60525" y="497623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58371" y="55990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57505" y="624785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55;p13">
            <a:extLst>
              <a:ext uri="{FF2B5EF4-FFF2-40B4-BE49-F238E27FC236}">
                <a16:creationId xmlns:a16="http://schemas.microsoft.com/office/drawing/2014/main" id="{CE4D99ED-A25A-3846-B71E-BFB3AE7611F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57505" y="6908407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55;p13">
            <a:extLst>
              <a:ext uri="{FF2B5EF4-FFF2-40B4-BE49-F238E27FC236}">
                <a16:creationId xmlns:a16="http://schemas.microsoft.com/office/drawing/2014/main" id="{59B96D1B-6BC3-AF4C-B6C4-7B647654402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40774" y="497461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38556" y="5611690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21618" y="6261851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55;p13">
            <a:extLst>
              <a:ext uri="{FF2B5EF4-FFF2-40B4-BE49-F238E27FC236}">
                <a16:creationId xmlns:a16="http://schemas.microsoft.com/office/drawing/2014/main" id="{327A28F1-8721-9F44-A875-0D862AC4F1A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46655" y="69079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568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568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42789" y="2905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42789" y="3568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4881E3C4-3829-CC47-A3A6-5DB50859FDC6}"/>
              </a:ext>
            </a:extLst>
          </p:cNvPr>
          <p:cNvSpPr/>
          <p:nvPr/>
        </p:nvSpPr>
        <p:spPr>
          <a:xfrm>
            <a:off x="10431789" y="4278918"/>
            <a:ext cx="3392408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 Map</a:t>
            </a:r>
          </a:p>
        </p:txBody>
      </p:sp>
      <p:pic>
        <p:nvPicPr>
          <p:cNvPr id="102" name="Google Shape;55;p13">
            <a:extLst>
              <a:ext uri="{FF2B5EF4-FFF2-40B4-BE49-F238E27FC236}">
                <a16:creationId xmlns:a16="http://schemas.microsoft.com/office/drawing/2014/main" id="{DF352EF1-92E2-C04D-A892-7BB5A57C98E7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16092" y="4265735"/>
            <a:ext cx="457500" cy="461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123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49" grpId="0" animBg="1"/>
      <p:bldP spid="50" grpId="0" animBg="1"/>
      <p:bldP spid="51" grpId="0" animBg="1"/>
      <p:bldP spid="76" grpId="0"/>
      <p:bldP spid="77" grpId="0"/>
      <p:bldP spid="80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with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MySQL Database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B8FEB2D-1FF6-0242-84A5-048161F0F4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73919" y="221896"/>
            <a:ext cx="1756215" cy="17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05301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340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594039" y="1713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9830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3714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401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6701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197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214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594039" y="957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594039" y="4967509"/>
            <a:ext cx="2977455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9830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3570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8256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4950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80414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5940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ClusterIP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5979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124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124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12441" y="2896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149092" y="2021272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MySQL</a:t>
            </a:r>
          </a:p>
          <a:p>
            <a:r>
              <a:rPr lang="en-US" sz="3800" b="1" dirty="0">
                <a:solidFill>
                  <a:srgbClr val="00B050"/>
                </a:solidFill>
              </a:rPr>
              <a:t>Database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 flipV="1">
            <a:off x="2418336" y="1211217"/>
            <a:ext cx="5175703" cy="371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418336" y="658895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0827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014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91014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465A249-623B-F44F-ABD0-A2A56A63A72C}"/>
              </a:ext>
            </a:extLst>
          </p:cNvPr>
          <p:cNvSpPr txBox="1"/>
          <p:nvPr/>
        </p:nvSpPr>
        <p:spPr>
          <a:xfrm>
            <a:off x="5604275" y="371670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82F88E00-2787-0545-80AC-0E07DE819F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28802" y="2969633"/>
            <a:ext cx="1955800" cy="19558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3688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21465" y="324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812441" y="3561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87C8D25-AE57-5742-82E3-5F5C55FC9649}"/>
              </a:ext>
            </a:extLst>
          </p:cNvPr>
          <p:cNvSpPr/>
          <p:nvPr/>
        </p:nvSpPr>
        <p:spPr>
          <a:xfrm>
            <a:off x="10812441" y="4973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10812441" y="561028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10812441" y="624785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0FF6C00-F86F-964E-8B80-4F4F30C26D25}"/>
              </a:ext>
            </a:extLst>
          </p:cNvPr>
          <p:cNvSpPr/>
          <p:nvPr/>
        </p:nvSpPr>
        <p:spPr>
          <a:xfrm>
            <a:off x="10812441" y="692729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ClusterIP</a:t>
            </a:r>
            <a:r>
              <a:rPr lang="en-US" dirty="0">
                <a:solidFill>
                  <a:schemeClr val="tx1"/>
                </a:solidFill>
              </a:rPr>
              <a:t> Service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3928802" y="4967509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3928802" y="560458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3928802" y="6242154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A54D90-ED5B-3E46-9159-5A7CA19FDA85}"/>
              </a:ext>
            </a:extLst>
          </p:cNvPr>
          <p:cNvSpPr/>
          <p:nvPr/>
        </p:nvSpPr>
        <p:spPr>
          <a:xfrm>
            <a:off x="3928802" y="692159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16125" y="497623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13971" y="55990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13105" y="624785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55;p13">
            <a:extLst>
              <a:ext uri="{FF2B5EF4-FFF2-40B4-BE49-F238E27FC236}">
                <a16:creationId xmlns:a16="http://schemas.microsoft.com/office/drawing/2014/main" id="{CE4D99ED-A25A-3846-B71E-BFB3AE7611F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13105" y="6908407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55;p13">
            <a:extLst>
              <a:ext uri="{FF2B5EF4-FFF2-40B4-BE49-F238E27FC236}">
                <a16:creationId xmlns:a16="http://schemas.microsoft.com/office/drawing/2014/main" id="{59B96D1B-6BC3-AF4C-B6C4-7B647654402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96374" y="497461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94156" y="5611690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77218" y="6261851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55;p13">
            <a:extLst>
              <a:ext uri="{FF2B5EF4-FFF2-40B4-BE49-F238E27FC236}">
                <a16:creationId xmlns:a16="http://schemas.microsoft.com/office/drawing/2014/main" id="{327A28F1-8721-9F44-A875-0D862AC4F1A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902255" y="69079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124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124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798389" y="2905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798389" y="3568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4881E3C4-3829-CC47-A3A6-5DB50859FDC6}"/>
              </a:ext>
            </a:extLst>
          </p:cNvPr>
          <p:cNvSpPr/>
          <p:nvPr/>
        </p:nvSpPr>
        <p:spPr>
          <a:xfrm>
            <a:off x="10787389" y="4278918"/>
            <a:ext cx="3392408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 Map</a:t>
            </a:r>
          </a:p>
        </p:txBody>
      </p:sp>
      <p:pic>
        <p:nvPicPr>
          <p:cNvPr id="102" name="Google Shape;55;p13">
            <a:extLst>
              <a:ext uri="{FF2B5EF4-FFF2-40B4-BE49-F238E27FC236}">
                <a16:creationId xmlns:a16="http://schemas.microsoft.com/office/drawing/2014/main" id="{DF352EF1-92E2-C04D-A892-7BB5A57C98E7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71692" y="4265735"/>
            <a:ext cx="457500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08816F7C-6C09-144F-8759-07C6D40850A2}"/>
              </a:ext>
            </a:extLst>
          </p:cNvPr>
          <p:cNvSpPr/>
          <p:nvPr/>
        </p:nvSpPr>
        <p:spPr>
          <a:xfrm>
            <a:off x="31150" y="4303207"/>
            <a:ext cx="3459183" cy="415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setup to achieve  HA, </a:t>
            </a:r>
            <a:r>
              <a:rPr lang="en-US" sz="1600" dirty="0" err="1"/>
              <a:t>Statefulsets</a:t>
            </a:r>
            <a:endParaRPr lang="en-US" sz="1600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FDFC788-89A8-CC47-976B-259B5606F502}"/>
              </a:ext>
            </a:extLst>
          </p:cNvPr>
          <p:cNvSpPr/>
          <p:nvPr/>
        </p:nvSpPr>
        <p:spPr>
          <a:xfrm>
            <a:off x="31151" y="4889859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Master-Master MySQL setup 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A9AF893-B000-F64F-8E04-C508C848DE57}"/>
              </a:ext>
            </a:extLst>
          </p:cNvPr>
          <p:cNvSpPr/>
          <p:nvPr/>
        </p:nvSpPr>
        <p:spPr>
          <a:xfrm>
            <a:off x="31151" y="5390523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Master-Slave MySQL setup 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7618BC4-BE80-F344-B598-A3DEAB0AB8F6}"/>
              </a:ext>
            </a:extLst>
          </p:cNvPr>
          <p:cNvSpPr/>
          <p:nvPr/>
        </p:nvSpPr>
        <p:spPr>
          <a:xfrm>
            <a:off x="46819" y="5859856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No Automatic Backup &amp; Recovery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20E4ED0-CF90-1445-9E4D-5EA792638067}"/>
              </a:ext>
            </a:extLst>
          </p:cNvPr>
          <p:cNvSpPr/>
          <p:nvPr/>
        </p:nvSpPr>
        <p:spPr>
          <a:xfrm>
            <a:off x="46819" y="3809482"/>
            <a:ext cx="3459183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Drawbacks of Azure Disks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543F7CB-FF63-F34F-816C-ECC1BC4772D8}"/>
              </a:ext>
            </a:extLst>
          </p:cNvPr>
          <p:cNvSpPr/>
          <p:nvPr/>
        </p:nvSpPr>
        <p:spPr>
          <a:xfrm>
            <a:off x="62455" y="6341756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No Auto-Upgrade MySQL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F79F71F-354E-4B4C-B2D9-24F7B202F3F6}"/>
              </a:ext>
            </a:extLst>
          </p:cNvPr>
          <p:cNvSpPr/>
          <p:nvPr/>
        </p:nvSpPr>
        <p:spPr>
          <a:xfrm>
            <a:off x="62455" y="6819459"/>
            <a:ext cx="3459182" cy="4776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Logging, Monitoring needs custom </a:t>
            </a:r>
            <a:r>
              <a:rPr lang="en-US" sz="1600" dirty="0" err="1"/>
              <a:t>sctipts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158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95ACB4-D22D-E145-8E12-ABF804DDC8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E6EAC-C78C-DF42-92A4-C76A89CFD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40" y="1805971"/>
            <a:ext cx="12618720" cy="5590922"/>
          </a:xfrm>
        </p:spPr>
        <p:txBody>
          <a:bodyPr/>
          <a:lstStyle/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Features</a:t>
            </a:r>
          </a:p>
          <a:p>
            <a:r>
              <a:rPr lang="en-IN" dirty="0"/>
              <a:t>Built-in </a:t>
            </a:r>
            <a:r>
              <a:rPr lang="en-IN" dirty="0">
                <a:solidFill>
                  <a:srgbClr val="0070C0"/>
                </a:solidFill>
              </a:rPr>
              <a:t>high availability </a:t>
            </a:r>
            <a:r>
              <a:rPr lang="en-IN" dirty="0"/>
              <a:t>with no additional cost.</a:t>
            </a:r>
          </a:p>
          <a:p>
            <a:r>
              <a:rPr lang="en-IN" dirty="0"/>
              <a:t>Predictable </a:t>
            </a:r>
            <a:r>
              <a:rPr lang="en-IN" dirty="0">
                <a:solidFill>
                  <a:srgbClr val="0070C0"/>
                </a:solidFill>
              </a:rPr>
              <a:t>performance</a:t>
            </a:r>
            <a:r>
              <a:rPr lang="en-IN" dirty="0"/>
              <a:t>, using inclusive pay-as-you-go pricing.</a:t>
            </a:r>
          </a:p>
          <a:p>
            <a:r>
              <a:rPr lang="en-IN" dirty="0">
                <a:solidFill>
                  <a:srgbClr val="0070C0"/>
                </a:solidFill>
              </a:rPr>
              <a:t>Scale</a:t>
            </a:r>
            <a:r>
              <a:rPr lang="en-IN" dirty="0"/>
              <a:t> as needed within seconds.</a:t>
            </a:r>
          </a:p>
          <a:p>
            <a:r>
              <a:rPr lang="en-IN" dirty="0"/>
              <a:t>Secured to protect sensitive </a:t>
            </a:r>
            <a:r>
              <a:rPr lang="en-IN" dirty="0">
                <a:solidFill>
                  <a:srgbClr val="0070C0"/>
                </a:solidFill>
              </a:rPr>
              <a:t>data at-rest and in-motion</a:t>
            </a:r>
            <a:r>
              <a:rPr lang="en-IN" dirty="0"/>
              <a:t>.</a:t>
            </a:r>
          </a:p>
          <a:p>
            <a:r>
              <a:rPr lang="en-IN" dirty="0"/>
              <a:t>Automatic </a:t>
            </a:r>
            <a:r>
              <a:rPr lang="en-IN" dirty="0">
                <a:solidFill>
                  <a:srgbClr val="0070C0"/>
                </a:solidFill>
              </a:rPr>
              <a:t>backups</a:t>
            </a:r>
            <a:r>
              <a:rPr lang="en-IN" dirty="0"/>
              <a:t> and point-in-time-restore for up to 35 days.</a:t>
            </a:r>
          </a:p>
          <a:p>
            <a:r>
              <a:rPr lang="en-IN" dirty="0"/>
              <a:t>Enterprise-grade </a:t>
            </a:r>
            <a:r>
              <a:rPr lang="en-IN" dirty="0">
                <a:solidFill>
                  <a:srgbClr val="0070C0"/>
                </a:solidFill>
              </a:rPr>
              <a:t>security</a:t>
            </a:r>
            <a:r>
              <a:rPr lang="en-IN" dirty="0"/>
              <a:t> and compliance.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230321-7B55-FD4F-8A31-3AA21660B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MySQL Database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7F814D0-4CF3-A840-A58A-4FF0B9234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22219" y="201940"/>
            <a:ext cx="2499241" cy="249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34055" y="80538"/>
            <a:ext cx="10872440" cy="45287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594039" y="1459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983031" y="1664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371494" y="1843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40114" y="2923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670180" y="2185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19741" y="3186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21416" y="3504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594039" y="703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594039" y="4044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ExternalName</a:t>
            </a:r>
            <a:r>
              <a:rPr lang="en-IN" sz="1800" dirty="0"/>
              <a:t> 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12441" y="1367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12441" y="2004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12441" y="2642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113469" y="5753674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MySQL Database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5896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905440"/>
            <a:ext cx="5175703" cy="51777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1637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91117" y="332003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082767" y="1231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01471" y="3850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368817" y="80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21465" y="70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812441" y="3307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12441" y="1381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12441" y="2004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98389" y="2651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98389" y="3314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B8E660CC-5772-864A-87B8-F006921E38AE}"/>
              </a:ext>
            </a:extLst>
          </p:cNvPr>
          <p:cNvSpPr/>
          <p:nvPr/>
        </p:nvSpPr>
        <p:spPr>
          <a:xfrm>
            <a:off x="4777768" y="5210210"/>
            <a:ext cx="8804953" cy="2085265"/>
          </a:xfrm>
          <a:prstGeom prst="rect">
            <a:avLst/>
          </a:prstGeom>
          <a:solidFill>
            <a:schemeClr val="bg1">
              <a:lumMod val="7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14FB79E-6BDB-294D-85A8-F3284FE21DB2}"/>
              </a:ext>
            </a:extLst>
          </p:cNvPr>
          <p:cNvSpPr txBox="1"/>
          <p:nvPr/>
        </p:nvSpPr>
        <p:spPr>
          <a:xfrm>
            <a:off x="8345493" y="6688718"/>
            <a:ext cx="1643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MySQL</a:t>
            </a:r>
          </a:p>
          <a:p>
            <a:pPr algn="ctr"/>
            <a:r>
              <a:rPr lang="en-US" sz="1800" dirty="0"/>
              <a:t>Database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320282F-E466-BF42-B071-8C0B55F1B2FA}"/>
              </a:ext>
            </a:extLst>
          </p:cNvPr>
          <p:cNvSpPr/>
          <p:nvPr/>
        </p:nvSpPr>
        <p:spPr>
          <a:xfrm>
            <a:off x="512853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Availability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9F8EBCB-7ED2-314B-BAD6-228EFEEFB054}"/>
              </a:ext>
            </a:extLst>
          </p:cNvPr>
          <p:cNvSpPr/>
          <p:nvPr/>
        </p:nvSpPr>
        <p:spPr>
          <a:xfrm>
            <a:off x="512853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Backup &amp; Recovery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F73B751-7E55-9445-924D-7E7CBF3B93C7}"/>
              </a:ext>
            </a:extLst>
          </p:cNvPr>
          <p:cNvSpPr/>
          <p:nvPr/>
        </p:nvSpPr>
        <p:spPr>
          <a:xfrm>
            <a:off x="512853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Replicas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C24DEF3-786A-B247-93D9-1C994C62D391}"/>
              </a:ext>
            </a:extLst>
          </p:cNvPr>
          <p:cNvSpPr/>
          <p:nvPr/>
        </p:nvSpPr>
        <p:spPr>
          <a:xfrm>
            <a:off x="1029501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Monitoring &amp; Alerting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5AFF1C7-8BC1-B44A-B508-D4D88F3767E1}"/>
              </a:ext>
            </a:extLst>
          </p:cNvPr>
          <p:cNvSpPr/>
          <p:nvPr/>
        </p:nvSpPr>
        <p:spPr>
          <a:xfrm>
            <a:off x="1029501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 Upgrades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2110855-3F60-ED4B-8652-E25F73E1EE29}"/>
              </a:ext>
            </a:extLst>
          </p:cNvPr>
          <p:cNvSpPr/>
          <p:nvPr/>
        </p:nvSpPr>
        <p:spPr>
          <a:xfrm>
            <a:off x="1029501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Secure Data at rest and motion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8F268AB-213A-A74B-A78D-0FE05CCB2E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81027" y="5306148"/>
            <a:ext cx="1422788" cy="1422788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90561BF-8F1F-D345-B8A0-77B229D60862}"/>
              </a:ext>
            </a:extLst>
          </p:cNvPr>
          <p:cNvCxnSpPr>
            <a:stCxn id="28" idx="2"/>
            <a:endCxn id="5" idx="0"/>
          </p:cNvCxnSpPr>
          <p:nvPr/>
        </p:nvCxnSpPr>
        <p:spPr>
          <a:xfrm>
            <a:off x="9082767" y="4464873"/>
            <a:ext cx="109654" cy="841275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13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28" grpId="0" animBg="1"/>
      <p:bldP spid="49" grpId="0" animBg="1"/>
      <p:bldP spid="50" grpId="0" animBg="1"/>
      <p:bldP spid="51" grpId="0" animBg="1"/>
      <p:bldP spid="76" grpId="0"/>
      <p:bldP spid="77" grpId="0"/>
      <p:bldP spid="66" grpId="0"/>
      <p:bldP spid="80" grpId="0" animBg="1"/>
      <p:bldP spid="103" grpId="0" animBg="1"/>
      <p:bldP spid="104" grpId="0"/>
      <p:bldP spid="105" grpId="0" animBg="1"/>
      <p:bldP spid="106" grpId="0" animBg="1"/>
      <p:bldP spid="107" grpId="0" animBg="1"/>
      <p:bldP spid="109" grpId="0" animBg="1"/>
      <p:bldP spid="115" grpId="0" animBg="1"/>
      <p:bldP spid="1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34055" y="80538"/>
            <a:ext cx="10872440" cy="45287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594039" y="1459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983031" y="1664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371494" y="1843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40114" y="2923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670180" y="2185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19741" y="3186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21416" y="3504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594039" y="703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594039" y="4044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ExternalName</a:t>
            </a:r>
            <a:r>
              <a:rPr lang="en-IN" sz="1800" dirty="0"/>
              <a:t> 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12441" y="1367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12441" y="2004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12441" y="2642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113469" y="5753674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MySQL Database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5896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905440"/>
            <a:ext cx="5175703" cy="51777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1637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91117" y="332003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082767" y="1231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01471" y="3850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368817" y="80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21465" y="70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812441" y="3307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12441" y="1381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12441" y="2004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98389" y="2651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98389" y="3314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B8E660CC-5772-864A-87B8-F006921E38AE}"/>
              </a:ext>
            </a:extLst>
          </p:cNvPr>
          <p:cNvSpPr/>
          <p:nvPr/>
        </p:nvSpPr>
        <p:spPr>
          <a:xfrm>
            <a:off x="4777768" y="5210210"/>
            <a:ext cx="8804953" cy="2085265"/>
          </a:xfrm>
          <a:prstGeom prst="rect">
            <a:avLst/>
          </a:prstGeom>
          <a:solidFill>
            <a:schemeClr val="bg1">
              <a:lumMod val="7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14FB79E-6BDB-294D-85A8-F3284FE21DB2}"/>
              </a:ext>
            </a:extLst>
          </p:cNvPr>
          <p:cNvSpPr txBox="1"/>
          <p:nvPr/>
        </p:nvSpPr>
        <p:spPr>
          <a:xfrm>
            <a:off x="8345493" y="6688718"/>
            <a:ext cx="1643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MySQL</a:t>
            </a:r>
          </a:p>
          <a:p>
            <a:pPr algn="ctr"/>
            <a:r>
              <a:rPr lang="en-US" sz="1800" dirty="0"/>
              <a:t>Database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320282F-E466-BF42-B071-8C0B55F1B2FA}"/>
              </a:ext>
            </a:extLst>
          </p:cNvPr>
          <p:cNvSpPr/>
          <p:nvPr/>
        </p:nvSpPr>
        <p:spPr>
          <a:xfrm>
            <a:off x="512853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Availability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9F8EBCB-7ED2-314B-BAD6-228EFEEFB054}"/>
              </a:ext>
            </a:extLst>
          </p:cNvPr>
          <p:cNvSpPr/>
          <p:nvPr/>
        </p:nvSpPr>
        <p:spPr>
          <a:xfrm>
            <a:off x="512853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Backup &amp; Recovery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F73B751-7E55-9445-924D-7E7CBF3B93C7}"/>
              </a:ext>
            </a:extLst>
          </p:cNvPr>
          <p:cNvSpPr/>
          <p:nvPr/>
        </p:nvSpPr>
        <p:spPr>
          <a:xfrm>
            <a:off x="512853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Replicas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C24DEF3-786A-B247-93D9-1C994C62D391}"/>
              </a:ext>
            </a:extLst>
          </p:cNvPr>
          <p:cNvSpPr/>
          <p:nvPr/>
        </p:nvSpPr>
        <p:spPr>
          <a:xfrm>
            <a:off x="1029501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Monitoring &amp; Alerting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5AFF1C7-8BC1-B44A-B508-D4D88F3767E1}"/>
              </a:ext>
            </a:extLst>
          </p:cNvPr>
          <p:cNvSpPr/>
          <p:nvPr/>
        </p:nvSpPr>
        <p:spPr>
          <a:xfrm>
            <a:off x="1029501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 Upgrades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2110855-3F60-ED4B-8652-E25F73E1EE29}"/>
              </a:ext>
            </a:extLst>
          </p:cNvPr>
          <p:cNvSpPr/>
          <p:nvPr/>
        </p:nvSpPr>
        <p:spPr>
          <a:xfrm>
            <a:off x="1029501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Secure Data at rest and motion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8F268AB-213A-A74B-A78D-0FE05CCB2E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81027" y="5306148"/>
            <a:ext cx="1422788" cy="1422788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90561BF-8F1F-D345-B8A0-77B229D60862}"/>
              </a:ext>
            </a:extLst>
          </p:cNvPr>
          <p:cNvCxnSpPr>
            <a:stCxn id="28" idx="2"/>
            <a:endCxn id="5" idx="0"/>
          </p:cNvCxnSpPr>
          <p:nvPr/>
        </p:nvCxnSpPr>
        <p:spPr>
          <a:xfrm>
            <a:off x="9082767" y="4464873"/>
            <a:ext cx="109654" cy="841275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6506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with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Files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0E27A9-0E40-1344-9637-FDC6CB45C0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5200" y="5761076"/>
            <a:ext cx="1854200" cy="18542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6CF3215-1EB5-1C43-8464-AA11F9865F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62965" y="5761076"/>
            <a:ext cx="1679772" cy="167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8931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32F259-1982-2842-82FE-1EABD7C482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08B28-BB02-AD45-88F1-6FDD9D633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940" y="1036451"/>
            <a:ext cx="12618720" cy="559092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These are simple, secure and </a:t>
            </a:r>
            <a:r>
              <a:rPr lang="en-US" dirty="0">
                <a:solidFill>
                  <a:srgbClr val="0070C0"/>
                </a:solidFill>
              </a:rPr>
              <a:t>fully managed </a:t>
            </a:r>
            <a:r>
              <a:rPr lang="en-US" dirty="0"/>
              <a:t>cloud file shares</a:t>
            </a:r>
          </a:p>
          <a:p>
            <a:r>
              <a:rPr lang="en-US" dirty="0"/>
              <a:t>We can secure </a:t>
            </a:r>
            <a:r>
              <a:rPr lang="en-US" dirty="0">
                <a:solidFill>
                  <a:srgbClr val="0070C0"/>
                </a:solidFill>
              </a:rPr>
              <a:t>data at rest and in-transit </a:t>
            </a:r>
            <a:r>
              <a:rPr lang="en-US" dirty="0"/>
              <a:t>using SMB 3.0 and HTTPS</a:t>
            </a:r>
          </a:p>
          <a:p>
            <a:r>
              <a:rPr lang="en-IN" dirty="0"/>
              <a:t>We can create </a:t>
            </a:r>
            <a:r>
              <a:rPr lang="en-IN" dirty="0">
                <a:solidFill>
                  <a:srgbClr val="0070C0"/>
                </a:solidFill>
              </a:rPr>
              <a:t>high-performance file shares </a:t>
            </a:r>
            <a:r>
              <a:rPr lang="en-IN" dirty="0"/>
              <a:t>using the Premium Files storage tier</a:t>
            </a:r>
          </a:p>
          <a:p>
            <a:r>
              <a:rPr lang="en-US" dirty="0"/>
              <a:t>We can replace or supplement </a:t>
            </a:r>
            <a:r>
              <a:rPr lang="en-US" dirty="0">
                <a:solidFill>
                  <a:srgbClr val="0070C0"/>
                </a:solidFill>
              </a:rPr>
              <a:t>on-premises file servers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Scripting and tooling: </a:t>
            </a:r>
            <a:r>
              <a:rPr lang="en-US" dirty="0">
                <a:solidFill>
                  <a:srgbClr val="0070C0"/>
                </a:solidFill>
              </a:rPr>
              <a:t>PowerShell</a:t>
            </a:r>
            <a:r>
              <a:rPr lang="en-US" dirty="0"/>
              <a:t> cmdlets and </a:t>
            </a:r>
            <a:r>
              <a:rPr lang="en-US" dirty="0">
                <a:solidFill>
                  <a:srgbClr val="0070C0"/>
                </a:solidFill>
              </a:rPr>
              <a:t>Azure CLI </a:t>
            </a:r>
            <a:r>
              <a:rPr lang="en-US" dirty="0"/>
              <a:t>can be used to create, mount, and manage Azure file shares as part of the administration of Azure applications. </a:t>
            </a:r>
          </a:p>
          <a:p>
            <a:r>
              <a:rPr lang="en-US" dirty="0"/>
              <a:t>We can create and manage Azure file shares using </a:t>
            </a:r>
            <a:r>
              <a:rPr lang="en-US" dirty="0">
                <a:solidFill>
                  <a:srgbClr val="0070C0"/>
                </a:solidFill>
              </a:rPr>
              <a:t>Azure portal </a:t>
            </a:r>
            <a:r>
              <a:rPr lang="en-US" dirty="0"/>
              <a:t>and Azure </a:t>
            </a:r>
            <a:r>
              <a:rPr lang="en-US" dirty="0">
                <a:solidFill>
                  <a:srgbClr val="0070C0"/>
                </a:solidFill>
              </a:rPr>
              <a:t>Storage Explorer</a:t>
            </a:r>
            <a:r>
              <a:rPr lang="en-US" dirty="0"/>
              <a:t>.</a:t>
            </a:r>
          </a:p>
          <a:p>
            <a:r>
              <a:rPr lang="en-US" dirty="0"/>
              <a:t>For Application workloads we can use for use cases like </a:t>
            </a:r>
            <a:r>
              <a:rPr lang="en-US" dirty="0">
                <a:solidFill>
                  <a:srgbClr val="0070C0"/>
                </a:solidFill>
              </a:rPr>
              <a:t>Static Content storage</a:t>
            </a:r>
            <a:r>
              <a:rPr lang="en-US" dirty="0"/>
              <a:t>, shared </a:t>
            </a:r>
            <a:r>
              <a:rPr lang="en-US" dirty="0">
                <a:solidFill>
                  <a:srgbClr val="0070C0"/>
                </a:solidFill>
              </a:rPr>
              <a:t>configuration access</a:t>
            </a:r>
            <a:r>
              <a:rPr lang="en-US" dirty="0"/>
              <a:t> to multiple JVMs etc.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8C5153-EAB9-8547-8443-0CF41BF0F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52400"/>
            <a:ext cx="12618720" cy="1188851"/>
          </a:xfrm>
        </p:spPr>
        <p:txBody>
          <a:bodyPr/>
          <a:lstStyle/>
          <a:p>
            <a:r>
              <a:rPr lang="en-US" dirty="0"/>
              <a:t>Azure Files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2303694-33B7-EA4E-9036-578BEDD05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39600" y="260"/>
            <a:ext cx="2377442" cy="237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3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82999" y="334538"/>
            <a:ext cx="8893095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3860800" y="1713768"/>
            <a:ext cx="4780295" cy="23208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4023866" y="1938305"/>
            <a:ext cx="4408934" cy="165668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C97A5B0-EA9A-FF46-B594-EB5CCCD5EB66}"/>
              </a:ext>
            </a:extLst>
          </p:cNvPr>
          <p:cNvGrpSpPr/>
          <p:nvPr/>
        </p:nvGrpSpPr>
        <p:grpSpPr>
          <a:xfrm>
            <a:off x="4237807" y="2065879"/>
            <a:ext cx="1239212" cy="1159923"/>
            <a:chOff x="4237807" y="2065879"/>
            <a:chExt cx="1239212" cy="115992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9CA48C0-DFD0-F749-A415-D4ACE0F79FFD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051369-A8F3-4746-83D0-F5610F55BB6B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3266C2D-EB6C-184E-B123-3D5746096332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393832F-2C26-874D-A5C6-D4AD35EE2266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0927758-1A58-A04D-A3F1-005BE18F0A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0FEBB294-E703-9644-BAEA-819233BE49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599CD54-051A-E742-A655-4B752AEA41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7175E2B-0D45-4C48-9273-D514565BE2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4C66BF0-A4BA-A846-B5B4-D76F2C7174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45BC47-A2D4-5A4F-AE53-41912A365C86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5780007" y="3260133"/>
            <a:ext cx="1239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err="1"/>
              <a:t>ReplicaSet</a:t>
            </a:r>
            <a:endParaRPr lang="en-IN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5806914" y="3633867"/>
            <a:ext cx="139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3857908" y="931168"/>
            <a:ext cx="478029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LoadBalancer 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88820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88820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164351" y="2287434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Files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8690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1184840"/>
            <a:ext cx="1439572" cy="24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4431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60797" y="49341"/>
            <a:ext cx="6628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http://&lt;External-IP-from-get-service-output&gt;/app1/file1.html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6248056" y="1438998"/>
            <a:ext cx="2892" cy="27477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94384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91065" y="324475"/>
            <a:ext cx="869325" cy="869325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8918812" y="298728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8918812" y="3624862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8918812" y="429053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8918812" y="492761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8918812" y="556518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06135" y="429926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65881" y="493481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03115" y="557088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00527" y="2988698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83589" y="363885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820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820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FC8D78-AE14-624A-92B4-8D356D739A1A}"/>
              </a:ext>
            </a:extLst>
          </p:cNvPr>
          <p:cNvSpPr/>
          <p:nvPr/>
        </p:nvSpPr>
        <p:spPr>
          <a:xfrm>
            <a:off x="4213204" y="4744430"/>
            <a:ext cx="4415680" cy="2547072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Graphic 102">
            <a:extLst>
              <a:ext uri="{FF2B5EF4-FFF2-40B4-BE49-F238E27FC236}">
                <a16:creationId xmlns:a16="http://schemas.microsoft.com/office/drawing/2014/main" id="{B0263C10-C539-0E44-A842-3A5E07F32E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83768" y="5510878"/>
            <a:ext cx="1021346" cy="1021346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1BF95421-DD8A-D744-8896-6053055048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39279" y="4714865"/>
            <a:ext cx="724556" cy="724556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36693682-0ACE-344C-8306-330F748C61AE}"/>
              </a:ext>
            </a:extLst>
          </p:cNvPr>
          <p:cNvSpPr/>
          <p:nvPr/>
        </p:nvSpPr>
        <p:spPr>
          <a:xfrm>
            <a:off x="4489811" y="5409856"/>
            <a:ext cx="3840387" cy="1656687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61E890-6FB3-0F4C-AC45-50DBDEE3CCB8}"/>
              </a:ext>
            </a:extLst>
          </p:cNvPr>
          <p:cNvSpPr txBox="1"/>
          <p:nvPr/>
        </p:nvSpPr>
        <p:spPr>
          <a:xfrm>
            <a:off x="5127854" y="4755428"/>
            <a:ext cx="27733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Storage Account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1E68057-B0C4-8847-8644-46BB7B020D25}"/>
              </a:ext>
            </a:extLst>
          </p:cNvPr>
          <p:cNvSpPr txBox="1"/>
          <p:nvPr/>
        </p:nvSpPr>
        <p:spPr>
          <a:xfrm>
            <a:off x="5346636" y="6561817"/>
            <a:ext cx="21267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File Shares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5A5EBD1-7EE9-CD42-9ABF-6D7300A6FCC7}"/>
              </a:ext>
            </a:extLst>
          </p:cNvPr>
          <p:cNvSpPr/>
          <p:nvPr/>
        </p:nvSpPr>
        <p:spPr>
          <a:xfrm>
            <a:off x="4601557" y="5818989"/>
            <a:ext cx="913662" cy="46300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&lt;/&gt;</a:t>
            </a:r>
          </a:p>
          <a:p>
            <a:pPr algn="ctr"/>
            <a:r>
              <a:rPr lang="en-US" sz="1600" dirty="0"/>
              <a:t>HTML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DEC11A-2D40-AB48-B3FA-ADD4AAD42373}"/>
              </a:ext>
            </a:extLst>
          </p:cNvPr>
          <p:cNvSpPr txBox="1"/>
          <p:nvPr/>
        </p:nvSpPr>
        <p:spPr>
          <a:xfrm>
            <a:off x="4567067" y="5517512"/>
            <a:ext cx="982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file1.html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CA442394-0D72-A24D-9877-6A401A8F4426}"/>
              </a:ext>
            </a:extLst>
          </p:cNvPr>
          <p:cNvSpPr/>
          <p:nvPr/>
        </p:nvSpPr>
        <p:spPr>
          <a:xfrm>
            <a:off x="7260212" y="5814939"/>
            <a:ext cx="913662" cy="46300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&lt;/&gt;</a:t>
            </a:r>
          </a:p>
          <a:p>
            <a:pPr algn="ctr"/>
            <a:r>
              <a:rPr lang="en-US" sz="1600" dirty="0"/>
              <a:t>HTML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D61B6BE-94E6-B14A-BBE4-260CF6FEE578}"/>
              </a:ext>
            </a:extLst>
          </p:cNvPr>
          <p:cNvSpPr txBox="1"/>
          <p:nvPr/>
        </p:nvSpPr>
        <p:spPr>
          <a:xfrm>
            <a:off x="7225722" y="5513462"/>
            <a:ext cx="982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file2.html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937F8CB-8920-A34C-9870-38799B6CFF4F}"/>
              </a:ext>
            </a:extLst>
          </p:cNvPr>
          <p:cNvGrpSpPr/>
          <p:nvPr/>
        </p:nvGrpSpPr>
        <p:grpSpPr>
          <a:xfrm>
            <a:off x="5698133" y="2065879"/>
            <a:ext cx="1239212" cy="1159923"/>
            <a:chOff x="4237807" y="2065879"/>
            <a:chExt cx="1239212" cy="1159923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D069AF65-91EC-EC42-8CC0-34B2DD8EB9AB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4757B3F-1DA4-B546-8BC3-C39619377335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58A2F55-150C-1B4E-88DD-14EFEF4AA0BD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E720973D-23A1-6E46-AFBD-945C4E7713B0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273BA74-92EE-6B41-A356-6BBFC732B1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B8D403B8-D87C-1B4C-8C2D-09A3CBF342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AC6840D6-5A27-1648-A628-6D5FBC9D5D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73A9D4DF-020B-3543-96FE-1627222ADA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55140AD7-A665-614A-9EA8-FD91325D4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EC6D1648-83C4-1742-8F58-9062409B5E84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74DB7DD-F16F-A340-93EB-0A7A278A01E3}"/>
              </a:ext>
            </a:extLst>
          </p:cNvPr>
          <p:cNvGrpSpPr/>
          <p:nvPr/>
        </p:nvGrpSpPr>
        <p:grpSpPr>
          <a:xfrm>
            <a:off x="7096371" y="2081795"/>
            <a:ext cx="1239212" cy="1159923"/>
            <a:chOff x="4237807" y="2065879"/>
            <a:chExt cx="1239212" cy="1159923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9A9904BD-7A2D-764A-A0ED-B64D0BE96D02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4C268423-92AF-4A4D-A79B-FABBF775C3EB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CEC627AD-9ED9-9641-A268-A5C5FA069CEA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3082449F-89F0-1E4D-ACAD-775654538590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66AA478D-7C49-1243-9D6A-01A563A8FE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16181DB6-C15A-1547-82A5-B16607B0BF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3DCCBDF-8082-964E-BE0C-63B3C0E519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E868CFD4-0583-064E-A337-ADFC9F1295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935A2BAD-9E6F-4443-BCFD-1EE5D4ED5E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CF078FCF-80E2-5048-8628-0F7D7E0CC1C7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sp>
        <p:nvSpPr>
          <p:cNvPr id="46" name="Rounded Rectangular Callout 45">
            <a:extLst>
              <a:ext uri="{FF2B5EF4-FFF2-40B4-BE49-F238E27FC236}">
                <a16:creationId xmlns:a16="http://schemas.microsoft.com/office/drawing/2014/main" id="{1B5ACF23-41FC-7041-BC28-DD25E8A4AD50}"/>
              </a:ext>
            </a:extLst>
          </p:cNvPr>
          <p:cNvSpPr/>
          <p:nvPr/>
        </p:nvSpPr>
        <p:spPr>
          <a:xfrm>
            <a:off x="380904" y="4714864"/>
            <a:ext cx="2847802" cy="1817359"/>
          </a:xfrm>
          <a:prstGeom prst="wedgeRoundRectCallout">
            <a:avLst>
              <a:gd name="adj1" fmla="val 94225"/>
              <a:gd name="adj2" fmla="val -129425"/>
              <a:gd name="adj3" fmla="val 1666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 Advantage with Azure File Shares:</a:t>
            </a:r>
          </a:p>
          <a:p>
            <a:pPr algn="ctr"/>
            <a:r>
              <a:rPr lang="en-US" dirty="0"/>
              <a:t>Multiple pods can access the single file share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E8A0331-F8AA-C441-A97C-8886A7B11788}"/>
              </a:ext>
            </a:extLst>
          </p:cNvPr>
          <p:cNvCxnSpPr>
            <a:stCxn id="10" idx="2"/>
            <a:endCxn id="5" idx="0"/>
          </p:cNvCxnSpPr>
          <p:nvPr/>
        </p:nvCxnSpPr>
        <p:spPr>
          <a:xfrm>
            <a:off x="4890188" y="3225802"/>
            <a:ext cx="1624360" cy="15296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806E1ED-303B-AA4D-B8E6-5A8F8B90A8B2}"/>
              </a:ext>
            </a:extLst>
          </p:cNvPr>
          <p:cNvCxnSpPr>
            <a:stCxn id="118" idx="2"/>
            <a:endCxn id="5" idx="0"/>
          </p:cNvCxnSpPr>
          <p:nvPr/>
        </p:nvCxnSpPr>
        <p:spPr>
          <a:xfrm>
            <a:off x="6350514" y="3225802"/>
            <a:ext cx="164034" cy="15296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A435FA0-137B-EA42-A03E-66887DFAEC07}"/>
              </a:ext>
            </a:extLst>
          </p:cNvPr>
          <p:cNvCxnSpPr>
            <a:stCxn id="140" idx="2"/>
            <a:endCxn id="5" idx="0"/>
          </p:cNvCxnSpPr>
          <p:nvPr/>
        </p:nvCxnSpPr>
        <p:spPr>
          <a:xfrm flipH="1">
            <a:off x="6514548" y="3241718"/>
            <a:ext cx="1234204" cy="151371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39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9" grpId="0"/>
      <p:bldP spid="20" grpId="0"/>
      <p:bldP spid="21" grpId="0" animBg="1"/>
      <p:bldP spid="49" grpId="0" animBg="1"/>
      <p:bldP spid="50" grpId="0" animBg="1"/>
      <p:bldP spid="76" grpId="0"/>
      <p:bldP spid="77" grpId="0"/>
      <p:bldP spid="66" grpId="0"/>
      <p:bldP spid="82" grpId="0" animBg="1"/>
      <p:bldP spid="83" grpId="0" animBg="1"/>
      <p:bldP spid="85" grpId="0" animBg="1"/>
      <p:bldP spid="86" grpId="0" animBg="1"/>
      <p:bldP spid="87" grpId="0" animBg="1"/>
      <p:bldP spid="3" grpId="0" animBg="1"/>
      <p:bldP spid="105" grpId="0" animBg="1"/>
      <p:bldP spid="5" grpId="0"/>
      <p:bldP spid="106" grpId="0"/>
      <p:bldP spid="37" grpId="0" animBg="1"/>
      <p:bldP spid="38" grpId="0"/>
      <p:bldP spid="107" grpId="0" animBg="1"/>
      <p:bldP spid="109" grpId="0"/>
      <p:bldP spid="46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6480" y="249674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Ingress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81910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DD2C8B-A552-0D45-B065-09488E1355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66098E-5847-8842-AF0B-21C9AA805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-159857"/>
            <a:ext cx="12618720" cy="1188851"/>
          </a:xfrm>
        </p:spPr>
        <p:txBody>
          <a:bodyPr/>
          <a:lstStyle/>
          <a:p>
            <a:r>
              <a:rPr lang="en-US" dirty="0"/>
              <a:t>Why do we need Ingress?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13C2E6-20AE-454D-8425-75B336775CBD}"/>
              </a:ext>
            </a:extLst>
          </p:cNvPr>
          <p:cNvSpPr/>
          <p:nvPr/>
        </p:nvSpPr>
        <p:spPr>
          <a:xfrm>
            <a:off x="11135360" y="2033505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oogle Shape;637;p35">
            <a:extLst>
              <a:ext uri="{FF2B5EF4-FFF2-40B4-BE49-F238E27FC236}">
                <a16:creationId xmlns:a16="http://schemas.microsoft.com/office/drawing/2014/main" id="{136CF509-BDFA-1749-A7ED-F38821E9A7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3477" y="207166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38;p35">
            <a:extLst>
              <a:ext uri="{FF2B5EF4-FFF2-40B4-BE49-F238E27FC236}">
                <a16:creationId xmlns:a16="http://schemas.microsoft.com/office/drawing/2014/main" id="{B19E95D6-0E1F-9545-856C-31CC52251E6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91410" y="2033505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2E8996C-433D-C14F-A0B0-EC35C00F20CE}"/>
              </a:ext>
            </a:extLst>
          </p:cNvPr>
          <p:cNvCxnSpPr>
            <a:cxnSpLocks/>
          </p:cNvCxnSpPr>
          <p:nvPr/>
        </p:nvCxnSpPr>
        <p:spPr>
          <a:xfrm flipH="1">
            <a:off x="12167964" y="2707066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9679B60-E295-754F-A0CA-9DD6E1C0AE3F}"/>
              </a:ext>
            </a:extLst>
          </p:cNvPr>
          <p:cNvSpPr txBox="1"/>
          <p:nvPr/>
        </p:nvSpPr>
        <p:spPr>
          <a:xfrm>
            <a:off x="11968012" y="2866249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2398CE-C25E-EB4D-AF80-3DF5F454E65B}"/>
              </a:ext>
            </a:extLst>
          </p:cNvPr>
          <p:cNvSpPr/>
          <p:nvPr/>
        </p:nvSpPr>
        <p:spPr>
          <a:xfrm>
            <a:off x="11131330" y="3592171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oogle Shape;637;p35">
            <a:extLst>
              <a:ext uri="{FF2B5EF4-FFF2-40B4-BE49-F238E27FC236}">
                <a16:creationId xmlns:a16="http://schemas.microsoft.com/office/drawing/2014/main" id="{45C498A1-B787-534E-99C3-2B95AF4CC36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9447" y="36303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C4AA64E0-7C67-0A4F-9116-437EE5ADD8E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87380" y="359217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065AD38-8E3B-824A-9C28-E951233F36CE}"/>
              </a:ext>
            </a:extLst>
          </p:cNvPr>
          <p:cNvCxnSpPr>
            <a:cxnSpLocks/>
          </p:cNvCxnSpPr>
          <p:nvPr/>
        </p:nvCxnSpPr>
        <p:spPr>
          <a:xfrm flipH="1">
            <a:off x="12163934" y="4265732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9AA51B1-5A33-0D48-B58A-D7B40E481E66}"/>
              </a:ext>
            </a:extLst>
          </p:cNvPr>
          <p:cNvSpPr txBox="1"/>
          <p:nvPr/>
        </p:nvSpPr>
        <p:spPr>
          <a:xfrm>
            <a:off x="11963982" y="4424915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E28803B-E355-AA40-8C27-4D5DF20AE118}"/>
              </a:ext>
            </a:extLst>
          </p:cNvPr>
          <p:cNvSpPr/>
          <p:nvPr/>
        </p:nvSpPr>
        <p:spPr>
          <a:xfrm>
            <a:off x="11131330" y="5234182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oogle Shape;637;p35">
            <a:extLst>
              <a:ext uri="{FF2B5EF4-FFF2-40B4-BE49-F238E27FC236}">
                <a16:creationId xmlns:a16="http://schemas.microsoft.com/office/drawing/2014/main" id="{0B802DA6-6CC2-664C-BA15-D6F00BFB667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9447" y="527234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638;p35">
            <a:extLst>
              <a:ext uri="{FF2B5EF4-FFF2-40B4-BE49-F238E27FC236}">
                <a16:creationId xmlns:a16="http://schemas.microsoft.com/office/drawing/2014/main" id="{DEBC4B0B-A425-914F-BE36-4695911C9C5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87380" y="5234182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8D6CDFF-5720-4F42-8ACF-90906CD38AEB}"/>
              </a:ext>
            </a:extLst>
          </p:cNvPr>
          <p:cNvCxnSpPr>
            <a:cxnSpLocks/>
          </p:cNvCxnSpPr>
          <p:nvPr/>
        </p:nvCxnSpPr>
        <p:spPr>
          <a:xfrm flipH="1">
            <a:off x="12163934" y="5907743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A7C875D-54D3-9649-B15E-F78FD78EA4DB}"/>
              </a:ext>
            </a:extLst>
          </p:cNvPr>
          <p:cNvSpPr txBox="1"/>
          <p:nvPr/>
        </p:nvSpPr>
        <p:spPr>
          <a:xfrm>
            <a:off x="11963982" y="6066926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BEA00A-1165-C243-8167-EDDF3FBB405C}"/>
              </a:ext>
            </a:extLst>
          </p:cNvPr>
          <p:cNvSpPr/>
          <p:nvPr/>
        </p:nvSpPr>
        <p:spPr>
          <a:xfrm>
            <a:off x="6851652" y="2084305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oogle Shape;660;p35">
            <a:extLst>
              <a:ext uri="{FF2B5EF4-FFF2-40B4-BE49-F238E27FC236}">
                <a16:creationId xmlns:a16="http://schemas.microsoft.com/office/drawing/2014/main" id="{32246DA5-00AB-964F-ABD1-E2612069C63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7987" y="208546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908ECCB-DAA2-B545-96A0-297FEE2C42D4}"/>
              </a:ext>
            </a:extLst>
          </p:cNvPr>
          <p:cNvSpPr/>
          <p:nvPr/>
        </p:nvSpPr>
        <p:spPr>
          <a:xfrm>
            <a:off x="6851652" y="3642971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oogle Shape;660;p35">
            <a:extLst>
              <a:ext uri="{FF2B5EF4-FFF2-40B4-BE49-F238E27FC236}">
                <a16:creationId xmlns:a16="http://schemas.microsoft.com/office/drawing/2014/main" id="{DEE2A5C7-BD3A-444F-BAA3-01A80EFF64C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7987" y="364412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2475E42-084F-5843-8BDD-2153D879F162}"/>
              </a:ext>
            </a:extLst>
          </p:cNvPr>
          <p:cNvSpPr/>
          <p:nvPr/>
        </p:nvSpPr>
        <p:spPr>
          <a:xfrm>
            <a:off x="6851652" y="5201637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Google Shape;660;p35">
            <a:extLst>
              <a:ext uri="{FF2B5EF4-FFF2-40B4-BE49-F238E27FC236}">
                <a16:creationId xmlns:a16="http://schemas.microsoft.com/office/drawing/2014/main" id="{BCCFBAF8-D77E-9643-AF26-F4E8577AB71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7987" y="520279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0BA559A-9A6D-BE4C-B80C-BC2E92892885}"/>
              </a:ext>
            </a:extLst>
          </p:cNvPr>
          <p:cNvSpPr/>
          <p:nvPr/>
        </p:nvSpPr>
        <p:spPr>
          <a:xfrm>
            <a:off x="6861637" y="1571097"/>
            <a:ext cx="27174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type: </a:t>
            </a:r>
            <a:r>
              <a:rPr lang="en-US" sz="2400" dirty="0" err="1">
                <a:solidFill>
                  <a:srgbClr val="0070C0"/>
                </a:solidFill>
              </a:rPr>
              <a:t>LoadBalancer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2236EEEF-D5B8-3A44-B8CA-1AB592AE73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45753" y="3728402"/>
            <a:ext cx="1036009" cy="1036009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EF895BB8-AF1D-4741-9626-9D08F74156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28456" y="3677637"/>
            <a:ext cx="1036009" cy="103600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E66F036-C4AF-A142-A443-1D8F872508EA}"/>
              </a:ext>
            </a:extLst>
          </p:cNvPr>
          <p:cNvSpPr txBox="1"/>
          <p:nvPr/>
        </p:nvSpPr>
        <p:spPr>
          <a:xfrm>
            <a:off x="1665368" y="4654533"/>
            <a:ext cx="1160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IP-2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D3E765-EE2C-B049-A625-869AEB58C07B}"/>
              </a:ext>
            </a:extLst>
          </p:cNvPr>
          <p:cNvSpPr txBox="1"/>
          <p:nvPr/>
        </p:nvSpPr>
        <p:spPr>
          <a:xfrm>
            <a:off x="3456548" y="4843831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79AB1BAD-351C-B040-9143-FDB7E925CC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0805" y="1989558"/>
            <a:ext cx="1036009" cy="103600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7749FAE-4A4B-0F41-901C-85335CE52299}"/>
              </a:ext>
            </a:extLst>
          </p:cNvPr>
          <p:cNvSpPr txBox="1"/>
          <p:nvPr/>
        </p:nvSpPr>
        <p:spPr>
          <a:xfrm>
            <a:off x="1687717" y="2966454"/>
            <a:ext cx="1160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IP-1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7BD202E8-EE4B-284B-85AB-D26CCE2A49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65368" y="5224904"/>
            <a:ext cx="1036009" cy="103600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B0B2355-3140-1E44-A747-25770F25914E}"/>
              </a:ext>
            </a:extLst>
          </p:cNvPr>
          <p:cNvSpPr txBox="1"/>
          <p:nvPr/>
        </p:nvSpPr>
        <p:spPr>
          <a:xfrm>
            <a:off x="1602280" y="6163700"/>
            <a:ext cx="1160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IP-3</a:t>
            </a:r>
          </a:p>
        </p:txBody>
      </p:sp>
      <p:pic>
        <p:nvPicPr>
          <p:cNvPr id="50" name="Graphic 49" descr="User">
            <a:extLst>
              <a:ext uri="{FF2B5EF4-FFF2-40B4-BE49-F238E27FC236}">
                <a16:creationId xmlns:a16="http://schemas.microsoft.com/office/drawing/2014/main" id="{F6C7DF4B-5D12-474D-8EB7-51EE16AC99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59075" y="3816528"/>
            <a:ext cx="914400" cy="9144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EABBD59-D164-FF46-9477-A71968D88E01}"/>
              </a:ext>
            </a:extLst>
          </p:cNvPr>
          <p:cNvSpPr txBox="1"/>
          <p:nvPr/>
        </p:nvSpPr>
        <p:spPr>
          <a:xfrm>
            <a:off x="3131489" y="5572412"/>
            <a:ext cx="23995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 SSL Termination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791EAA6-5DB3-0C49-883A-E785ABC78B7C}"/>
              </a:ext>
            </a:extLst>
          </p:cNvPr>
          <p:cNvSpPr/>
          <p:nvPr/>
        </p:nvSpPr>
        <p:spPr>
          <a:xfrm>
            <a:off x="1602280" y="1231900"/>
            <a:ext cx="1263442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E0F3C2A-A00A-CD47-8661-19EACBB8F69D}"/>
              </a:ext>
            </a:extLst>
          </p:cNvPr>
          <p:cNvSpPr txBox="1"/>
          <p:nvPr/>
        </p:nvSpPr>
        <p:spPr>
          <a:xfrm>
            <a:off x="1627239" y="1179842"/>
            <a:ext cx="8416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EC1D33C-9DFD-4B46-A2EA-FCCBBC109B6D}"/>
              </a:ext>
            </a:extLst>
          </p:cNvPr>
          <p:cNvSpPr/>
          <p:nvPr/>
        </p:nvSpPr>
        <p:spPr>
          <a:xfrm>
            <a:off x="5245100" y="1384300"/>
            <a:ext cx="8763000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CD9FE3A3-E2AA-7041-82AD-173EBF38A58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38871" y="1447343"/>
            <a:ext cx="597357" cy="597357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02A9E1C-55F0-964E-8654-E8DF897818B5}"/>
              </a:ext>
            </a:extLst>
          </p:cNvPr>
          <p:cNvCxnSpPr>
            <a:stCxn id="50" idx="3"/>
            <a:endCxn id="45" idx="1"/>
          </p:cNvCxnSpPr>
          <p:nvPr/>
        </p:nvCxnSpPr>
        <p:spPr>
          <a:xfrm flipV="1">
            <a:off x="855325" y="2507563"/>
            <a:ext cx="895480" cy="176616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DE46593-1E23-F74E-90CD-7AC5DEAFFB09}"/>
              </a:ext>
            </a:extLst>
          </p:cNvPr>
          <p:cNvCxnSpPr>
            <a:stCxn id="50" idx="3"/>
            <a:endCxn id="42" idx="1"/>
          </p:cNvCxnSpPr>
          <p:nvPr/>
        </p:nvCxnSpPr>
        <p:spPr>
          <a:xfrm flipV="1">
            <a:off x="855325" y="4195642"/>
            <a:ext cx="873131" cy="7808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2D156A8-B9EE-554E-9CBB-ED798AAEC6A4}"/>
              </a:ext>
            </a:extLst>
          </p:cNvPr>
          <p:cNvCxnSpPr>
            <a:stCxn id="50" idx="3"/>
            <a:endCxn id="47" idx="1"/>
          </p:cNvCxnSpPr>
          <p:nvPr/>
        </p:nvCxnSpPr>
        <p:spPr>
          <a:xfrm>
            <a:off x="855325" y="4273728"/>
            <a:ext cx="810043" cy="146918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17EBC7A-869A-4146-99F8-05E7E208AB9F}"/>
              </a:ext>
            </a:extLst>
          </p:cNvPr>
          <p:cNvCxnSpPr>
            <a:stCxn id="42" idx="3"/>
            <a:endCxn id="41" idx="1"/>
          </p:cNvCxnSpPr>
          <p:nvPr/>
        </p:nvCxnSpPr>
        <p:spPr>
          <a:xfrm>
            <a:off x="2764465" y="4195642"/>
            <a:ext cx="981288" cy="5076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A2C6104-DD11-9844-B2A2-B81E2DA3D2A9}"/>
              </a:ext>
            </a:extLst>
          </p:cNvPr>
          <p:cNvCxnSpPr>
            <a:stCxn id="41" idx="3"/>
            <a:endCxn id="31" idx="1"/>
          </p:cNvCxnSpPr>
          <p:nvPr/>
        </p:nvCxnSpPr>
        <p:spPr>
          <a:xfrm flipV="1">
            <a:off x="4781762" y="2563721"/>
            <a:ext cx="2836225" cy="168268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D14246F-9AD6-1B44-8922-9C65818C647E}"/>
              </a:ext>
            </a:extLst>
          </p:cNvPr>
          <p:cNvCxnSpPr>
            <a:stCxn id="41" idx="3"/>
            <a:endCxn id="37" idx="1"/>
          </p:cNvCxnSpPr>
          <p:nvPr/>
        </p:nvCxnSpPr>
        <p:spPr>
          <a:xfrm flipV="1">
            <a:off x="4781762" y="4122387"/>
            <a:ext cx="2836225" cy="12402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FFE1A17-D61C-C346-BEDD-A5DF4D55F704}"/>
              </a:ext>
            </a:extLst>
          </p:cNvPr>
          <p:cNvCxnSpPr>
            <a:cxnSpLocks/>
            <a:stCxn id="41" idx="3"/>
            <a:endCxn id="39" idx="1"/>
          </p:cNvCxnSpPr>
          <p:nvPr/>
        </p:nvCxnSpPr>
        <p:spPr>
          <a:xfrm>
            <a:off x="4781762" y="4246407"/>
            <a:ext cx="2836225" cy="143464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A801CCBB-16FF-E948-90BB-96D60BCDA4CB}"/>
              </a:ext>
            </a:extLst>
          </p:cNvPr>
          <p:cNvSpPr txBox="1"/>
          <p:nvPr/>
        </p:nvSpPr>
        <p:spPr>
          <a:xfrm>
            <a:off x="7305509" y="2971362"/>
            <a:ext cx="17470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Service: App1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6009077-4930-8747-AF74-3E427AFC3BDE}"/>
              </a:ext>
            </a:extLst>
          </p:cNvPr>
          <p:cNvSpPr txBox="1"/>
          <p:nvPr/>
        </p:nvSpPr>
        <p:spPr>
          <a:xfrm>
            <a:off x="7222743" y="4507933"/>
            <a:ext cx="17470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Service: App2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EBEB7AC-0680-314F-9A59-8D01DF012153}"/>
              </a:ext>
            </a:extLst>
          </p:cNvPr>
          <p:cNvSpPr txBox="1"/>
          <p:nvPr/>
        </p:nvSpPr>
        <p:spPr>
          <a:xfrm>
            <a:off x="7250812" y="6067382"/>
            <a:ext cx="17470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Service: App3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142B1B7-2180-9140-BA13-BF7B6A8D0413}"/>
              </a:ext>
            </a:extLst>
          </p:cNvPr>
          <p:cNvCxnSpPr>
            <a:stCxn id="31" idx="3"/>
            <a:endCxn id="14" idx="1"/>
          </p:cNvCxnSpPr>
          <p:nvPr/>
        </p:nvCxnSpPr>
        <p:spPr>
          <a:xfrm flipV="1">
            <a:off x="8574517" y="2551509"/>
            <a:ext cx="2688960" cy="1221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CFE2BCC-D34C-5C46-99E7-8D3FB061306A}"/>
              </a:ext>
            </a:extLst>
          </p:cNvPr>
          <p:cNvCxnSpPr>
            <a:endCxn id="21" idx="1"/>
          </p:cNvCxnSpPr>
          <p:nvPr/>
        </p:nvCxnSpPr>
        <p:spPr>
          <a:xfrm>
            <a:off x="8574517" y="4071587"/>
            <a:ext cx="2684930" cy="3858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EFBBD6E6-BE29-EC40-B263-558BD433AA53}"/>
              </a:ext>
            </a:extLst>
          </p:cNvPr>
          <p:cNvCxnSpPr>
            <a:endCxn id="26" idx="1"/>
          </p:cNvCxnSpPr>
          <p:nvPr/>
        </p:nvCxnSpPr>
        <p:spPr>
          <a:xfrm>
            <a:off x="8574517" y="5659687"/>
            <a:ext cx="2684930" cy="9249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B0AF34E7-B152-554A-A17B-EE213AC6C76A}"/>
              </a:ext>
            </a:extLst>
          </p:cNvPr>
          <p:cNvSpPr txBox="1"/>
          <p:nvPr/>
        </p:nvSpPr>
        <p:spPr>
          <a:xfrm>
            <a:off x="223166" y="6611146"/>
            <a:ext cx="50631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We have 3 public Ips for 3 apps – Not good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E9C1888-61D3-7741-83D8-53A4C45B0E2D}"/>
              </a:ext>
            </a:extLst>
          </p:cNvPr>
          <p:cNvSpPr txBox="1"/>
          <p:nvPr/>
        </p:nvSpPr>
        <p:spPr>
          <a:xfrm>
            <a:off x="67453" y="7010689"/>
            <a:ext cx="1847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4" name="Rounded Rectangular Callout 83">
            <a:extLst>
              <a:ext uri="{FF2B5EF4-FFF2-40B4-BE49-F238E27FC236}">
                <a16:creationId xmlns:a16="http://schemas.microsoft.com/office/drawing/2014/main" id="{F351ABB3-807A-9A40-826A-6B40F1956B75}"/>
              </a:ext>
            </a:extLst>
          </p:cNvPr>
          <p:cNvSpPr/>
          <p:nvPr/>
        </p:nvSpPr>
        <p:spPr>
          <a:xfrm>
            <a:off x="5274213" y="6674571"/>
            <a:ext cx="8064500" cy="1034254"/>
          </a:xfrm>
          <a:prstGeom prst="wedgeRoundRectCallout">
            <a:avLst>
              <a:gd name="adj1" fmla="val 2001"/>
              <a:gd name="adj2" fmla="val -76257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 simple terms, native Kubernetes services cannot do all the reverse proxy magic and we need something else in k8s do and there comes ingress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BD2C5A6-12D8-C847-9929-28869F1F3D39}"/>
              </a:ext>
            </a:extLst>
          </p:cNvPr>
          <p:cNvSpPr txBox="1"/>
          <p:nvPr/>
        </p:nvSpPr>
        <p:spPr>
          <a:xfrm>
            <a:off x="5871894" y="1508186"/>
            <a:ext cx="6213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DB12112-C858-244F-AC8B-6CD011E67CE9}"/>
              </a:ext>
            </a:extLst>
          </p:cNvPr>
          <p:cNvCxnSpPr>
            <a:stCxn id="45" idx="3"/>
            <a:endCxn id="41" idx="1"/>
          </p:cNvCxnSpPr>
          <p:nvPr/>
        </p:nvCxnSpPr>
        <p:spPr>
          <a:xfrm>
            <a:off x="2786814" y="2507563"/>
            <a:ext cx="958939" cy="17388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4807A87-42F6-C84D-BB20-5D0CD5C2247D}"/>
              </a:ext>
            </a:extLst>
          </p:cNvPr>
          <p:cNvCxnSpPr>
            <a:stCxn id="47" idx="3"/>
            <a:endCxn id="41" idx="1"/>
          </p:cNvCxnSpPr>
          <p:nvPr/>
        </p:nvCxnSpPr>
        <p:spPr>
          <a:xfrm flipV="1">
            <a:off x="2701377" y="4246407"/>
            <a:ext cx="1044376" cy="1496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41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/>
      <p:bldP spid="20" grpId="0" animBg="1"/>
      <p:bldP spid="24" grpId="0"/>
      <p:bldP spid="25" grpId="0" animBg="1"/>
      <p:bldP spid="29" grpId="0"/>
      <p:bldP spid="30" grpId="0" animBg="1"/>
      <p:bldP spid="36" grpId="0" animBg="1"/>
      <p:bldP spid="38" grpId="0" animBg="1"/>
      <p:bldP spid="40" grpId="0"/>
      <p:bldP spid="43" grpId="0"/>
      <p:bldP spid="44" grpId="0"/>
      <p:bldP spid="46" grpId="0"/>
      <p:bldP spid="48" grpId="0"/>
      <p:bldP spid="51" grpId="0"/>
      <p:bldP spid="54" grpId="0" animBg="1"/>
      <p:bldP spid="55" grpId="0"/>
      <p:bldP spid="56" grpId="0" animBg="1"/>
      <p:bldP spid="72" grpId="0"/>
      <p:bldP spid="73" grpId="0"/>
      <p:bldP spid="74" grpId="0"/>
      <p:bldP spid="82" grpId="0"/>
      <p:bldP spid="84" grpId="0" animBg="1"/>
      <p:bldP spid="85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48660E-12E8-AF4D-8BCD-58211E98DD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766603-0D46-FB40-A688-78BE71209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</p:spPr>
        <p:txBody>
          <a:bodyPr/>
          <a:lstStyle/>
          <a:p>
            <a:r>
              <a:rPr lang="en-US" dirty="0"/>
              <a:t>What is Ingress?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0D0B8E-968E-DD45-8E43-A0BF9D8BD406}"/>
              </a:ext>
            </a:extLst>
          </p:cNvPr>
          <p:cNvSpPr/>
          <p:nvPr/>
        </p:nvSpPr>
        <p:spPr>
          <a:xfrm>
            <a:off x="1949450" y="4879358"/>
            <a:ext cx="2679700" cy="7354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</a:t>
            </a:r>
          </a:p>
          <a:p>
            <a:pPr algn="ctr"/>
            <a:r>
              <a:rPr lang="en-US" dirty="0"/>
              <a:t>Features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839ACB-C05C-EB4F-A51D-86387E79A6FE}"/>
              </a:ext>
            </a:extLst>
          </p:cNvPr>
          <p:cNvSpPr/>
          <p:nvPr/>
        </p:nvSpPr>
        <p:spPr>
          <a:xfrm>
            <a:off x="6991350" y="3067313"/>
            <a:ext cx="4000500" cy="7354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 Path based Routing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609757-8AF2-B147-9C38-14D7ABB49EEA}"/>
              </a:ext>
            </a:extLst>
          </p:cNvPr>
          <p:cNvSpPr/>
          <p:nvPr/>
        </p:nvSpPr>
        <p:spPr>
          <a:xfrm>
            <a:off x="6991350" y="4834208"/>
            <a:ext cx="4000500" cy="7354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based Routing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C30A78-320B-8045-8A4A-C49EA5BCB51D}"/>
              </a:ext>
            </a:extLst>
          </p:cNvPr>
          <p:cNvSpPr/>
          <p:nvPr/>
        </p:nvSpPr>
        <p:spPr>
          <a:xfrm>
            <a:off x="6991350" y="6601103"/>
            <a:ext cx="4000500" cy="7354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TLS / SSL Termination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02F5A77-C4EB-FE45-AF03-F314D28A5B69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4629150" y="3435034"/>
            <a:ext cx="2362200" cy="18120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6D2FC2-9EC7-7546-A7B6-24BF23E57379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4629150" y="5201929"/>
            <a:ext cx="2362200" cy="45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C6A3E0C-43C5-E747-BEE6-7B10A3510639}"/>
              </a:ext>
            </a:extLst>
          </p:cNvPr>
          <p:cNvCxnSpPr>
            <a:stCxn id="9" idx="3"/>
            <a:endCxn id="12" idx="1"/>
          </p:cNvCxnSpPr>
          <p:nvPr/>
        </p:nvCxnSpPr>
        <p:spPr>
          <a:xfrm>
            <a:off x="4629150" y="5247079"/>
            <a:ext cx="2362200" cy="17217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4262607-FF5D-3C47-8D43-0BD331B559B9}"/>
              </a:ext>
            </a:extLst>
          </p:cNvPr>
          <p:cNvSpPr/>
          <p:nvPr/>
        </p:nvSpPr>
        <p:spPr>
          <a:xfrm>
            <a:off x="495300" y="1393179"/>
            <a:ext cx="13881100" cy="10033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dirty="0"/>
              <a:t>Ingress is a Kubernetes resource that lets us configure an </a:t>
            </a:r>
            <a:r>
              <a:rPr lang="en-IN" sz="2600" dirty="0">
                <a:solidFill>
                  <a:srgbClr val="FFC000"/>
                </a:solidFill>
              </a:rPr>
              <a:t>HTTP load balancer </a:t>
            </a:r>
            <a:r>
              <a:rPr lang="en-IN" sz="2600" dirty="0"/>
              <a:t>for applications running on Kubernetes, with advanced capabilities at HTTP layer. 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1557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21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59B639-17A1-3846-B01B-B68C0F1F0B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7FA122-7C28-924A-82B2-114017B5F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 - Terminology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7BCA85-4A64-0341-B9DE-0E0B45B3885B}"/>
              </a:ext>
            </a:extLst>
          </p:cNvPr>
          <p:cNvSpPr/>
          <p:nvPr/>
        </p:nvSpPr>
        <p:spPr>
          <a:xfrm>
            <a:off x="469900" y="1866900"/>
            <a:ext cx="6007100" cy="7874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Ingress Controller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3433AB-F50C-1747-9E8F-FC6FB8FFE823}"/>
              </a:ext>
            </a:extLst>
          </p:cNvPr>
          <p:cNvSpPr/>
          <p:nvPr/>
        </p:nvSpPr>
        <p:spPr>
          <a:xfrm>
            <a:off x="8280400" y="1854200"/>
            <a:ext cx="6007100" cy="7874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Ingress Resource or Service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949FD3-8714-2A4B-B15B-9749307EFC2F}"/>
              </a:ext>
            </a:extLst>
          </p:cNvPr>
          <p:cNvSpPr/>
          <p:nvPr/>
        </p:nvSpPr>
        <p:spPr>
          <a:xfrm>
            <a:off x="469900" y="3059542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Ingress controller is an application that runs in a cluster and configures an HTTP load balancer according to Ingress resources.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784FF0-8E8F-E045-A8D9-0EF43BD05752}"/>
              </a:ext>
            </a:extLst>
          </p:cNvPr>
          <p:cNvSpPr/>
          <p:nvPr/>
        </p:nvSpPr>
        <p:spPr>
          <a:xfrm>
            <a:off x="469900" y="4345116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 load balancer can be a software load balancer running in the cluster or a hardware or cloud load balancer running externally. 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8AD743-D47D-B14F-B8AC-FA6DA9925D35}"/>
              </a:ext>
            </a:extLst>
          </p:cNvPr>
          <p:cNvSpPr/>
          <p:nvPr/>
        </p:nvSpPr>
        <p:spPr>
          <a:xfrm>
            <a:off x="469900" y="5619706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 the case of NGINX, the Ingress controller is deployed in a pod along with the load balancer.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95BE31-F001-094F-93C2-09C2256B433A}"/>
              </a:ext>
            </a:extLst>
          </p:cNvPr>
          <p:cNvSpPr/>
          <p:nvPr/>
        </p:nvSpPr>
        <p:spPr>
          <a:xfrm>
            <a:off x="8280400" y="3034142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Equivalent to Kubernetes Services but with lot of additional features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1A838E-A17F-4042-AE81-3C7617A19D07}"/>
              </a:ext>
            </a:extLst>
          </p:cNvPr>
          <p:cNvSpPr/>
          <p:nvPr/>
        </p:nvSpPr>
        <p:spPr>
          <a:xfrm>
            <a:off x="8280400" y="4319716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We can define routing rules based on URI or Hostname in Ingress Resource Manifest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22D798-0649-0B42-878E-A806B154F619}"/>
              </a:ext>
            </a:extLst>
          </p:cNvPr>
          <p:cNvSpPr/>
          <p:nvPr/>
        </p:nvSpPr>
        <p:spPr>
          <a:xfrm>
            <a:off x="8280400" y="5594306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We can even define SSL / TLS related information in Ingress Resource Manifest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41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Azure AKS &amp; Nginx Ingress – </a:t>
            </a:r>
            <a:r>
              <a:rPr lang="en-US" sz="4200" dirty="0">
                <a:solidFill>
                  <a:srgbClr val="0070C0"/>
                </a:solidFill>
              </a:rPr>
              <a:t>Context Path Based Routing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231900"/>
            <a:ext cx="1206500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06404" y="1220596"/>
            <a:ext cx="8416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1384300"/>
            <a:ext cx="8763000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8871" y="1447343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36228" y="150251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41020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9" y="332855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637549" y="370543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292786" y="3396708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/app1/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endCxn id="68" idx="2"/>
          </p:cNvCxnSpPr>
          <p:nvPr/>
        </p:nvCxnSpPr>
        <p:spPr>
          <a:xfrm rot="16200000" flipV="1">
            <a:off x="6115770" y="4662003"/>
            <a:ext cx="1064302" cy="1064214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594079" y="3606258"/>
            <a:ext cx="698707" cy="57744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8482003" y="2493928"/>
            <a:ext cx="1848334" cy="1112330"/>
          </a:xfrm>
          <a:prstGeom prst="bentConnector3">
            <a:avLst>
              <a:gd name="adj1" fmla="val 34884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70748" y="6724521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46958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B6B505B-D44F-6F4A-9DD2-D7F714206C45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oogle Shape;660;p35">
            <a:extLst>
              <a:ext uri="{FF2B5EF4-FFF2-40B4-BE49-F238E27FC236}">
                <a16:creationId xmlns:a16="http://schemas.microsoft.com/office/drawing/2014/main" id="{3E177A59-7F7F-3C41-A536-861D8600D63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637;p35">
            <a:extLst>
              <a:ext uri="{FF2B5EF4-FFF2-40B4-BE49-F238E27FC236}">
                <a16:creationId xmlns:a16="http://schemas.microsoft.com/office/drawing/2014/main" id="{3A880BE0-8E90-7E4B-B67A-64559958050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38;p35">
            <a:extLst>
              <a:ext uri="{FF2B5EF4-FFF2-40B4-BE49-F238E27FC236}">
                <a16:creationId xmlns:a16="http://schemas.microsoft.com/office/drawing/2014/main" id="{C9265F15-4048-4545-B26B-749C1B41BA6A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5115BF-FFFE-DE40-8FE2-7DFFBFD58049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254576C-AB66-4844-9BE9-1A2145950E35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BCB98C7-7632-1D4C-B5A9-D8C3423B1238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E7A475C-4B92-3644-8974-797678068DDA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oogle Shape;660;p35">
            <a:extLst>
              <a:ext uri="{FF2B5EF4-FFF2-40B4-BE49-F238E27FC236}">
                <a16:creationId xmlns:a16="http://schemas.microsoft.com/office/drawing/2014/main" id="{139B4F43-C2C5-4741-AADE-5ABA5B12367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37;p35">
            <a:extLst>
              <a:ext uri="{FF2B5EF4-FFF2-40B4-BE49-F238E27FC236}">
                <a16:creationId xmlns:a16="http://schemas.microsoft.com/office/drawing/2014/main" id="{CC57E743-19F2-3C41-AA19-93BBC2C1CCC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38;p35">
            <a:extLst>
              <a:ext uri="{FF2B5EF4-FFF2-40B4-BE49-F238E27FC236}">
                <a16:creationId xmlns:a16="http://schemas.microsoft.com/office/drawing/2014/main" id="{24E91034-C1D8-424C-8159-3DDCCE0CFBD8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8AFDC14-4432-3946-BAD6-E6239676E0F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166F4DD-4CB1-4646-94DF-E0C797B9A69D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9E267F9-15F9-BC4E-9123-6AB55975F24B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C9DF95B-452B-5549-A3AE-B7F3155AA361}"/>
              </a:ext>
            </a:extLst>
          </p:cNvPr>
          <p:cNvSpPr/>
          <p:nvPr/>
        </p:nvSpPr>
        <p:spPr>
          <a:xfrm>
            <a:off x="7292786" y="3892355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/app2/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560465E-582C-D94E-9EC3-DB094BA2DF59}"/>
              </a:ext>
            </a:extLst>
          </p:cNvPr>
          <p:cNvSpPr/>
          <p:nvPr/>
        </p:nvSpPr>
        <p:spPr>
          <a:xfrm>
            <a:off x="7292786" y="4375896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31664FB-925A-784F-9449-38ECC90AD55E}"/>
              </a:ext>
            </a:extLst>
          </p:cNvPr>
          <p:cNvCxnSpPr>
            <a:stCxn id="73" idx="3"/>
            <a:endCxn id="44" idx="1"/>
          </p:cNvCxnSpPr>
          <p:nvPr/>
        </p:nvCxnSpPr>
        <p:spPr>
          <a:xfrm>
            <a:off x="8482003" y="4101905"/>
            <a:ext cx="1867739" cy="294045"/>
          </a:xfrm>
          <a:prstGeom prst="bentConnector3">
            <a:avLst>
              <a:gd name="adj1" fmla="val 3708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C816C219-3090-9447-93E4-5F4F18001CCE}"/>
              </a:ext>
            </a:extLst>
          </p:cNvPr>
          <p:cNvCxnSpPr>
            <a:stCxn id="75" idx="3"/>
            <a:endCxn id="52" idx="1"/>
          </p:cNvCxnSpPr>
          <p:nvPr/>
        </p:nvCxnSpPr>
        <p:spPr>
          <a:xfrm>
            <a:off x="8482003" y="4585446"/>
            <a:ext cx="1848334" cy="1745335"/>
          </a:xfrm>
          <a:prstGeom prst="bentConnector3">
            <a:avLst>
              <a:gd name="adj1" fmla="val 3557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843ADD-CA3E-E041-BB6E-77D39CB8624A}"/>
              </a:ext>
            </a:extLst>
          </p:cNvPr>
          <p:cNvCxnSpPr>
            <a:stCxn id="68" idx="3"/>
            <a:endCxn id="73" idx="1"/>
          </p:cNvCxnSpPr>
          <p:nvPr/>
        </p:nvCxnSpPr>
        <p:spPr>
          <a:xfrm flipV="1">
            <a:off x="6594079" y="4101905"/>
            <a:ext cx="698707" cy="8179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29406F4-0A4F-3046-AF78-6A9D39FC8673}"/>
              </a:ext>
            </a:extLst>
          </p:cNvPr>
          <p:cNvCxnSpPr>
            <a:cxnSpLocks/>
            <a:stCxn id="68" idx="3"/>
            <a:endCxn id="75" idx="1"/>
          </p:cNvCxnSpPr>
          <p:nvPr/>
        </p:nvCxnSpPr>
        <p:spPr>
          <a:xfrm>
            <a:off x="6594079" y="4183699"/>
            <a:ext cx="698707" cy="40174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754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4752" y="491484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Hostname based Routing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rgbClr val="C00000"/>
                </a:solidFill>
              </a:rPr>
              <a:t>External DNS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849250"/>
            <a:ext cx="4173321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004799" y="39253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134943"/>
            <a:ext cx="558686" cy="57249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9506455" y="2493928"/>
            <a:ext cx="823882" cy="1641015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5472988" y="2418705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79621" y="2523604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20101" y="25117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48034" y="2473623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6414686" y="3120345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7679786" y="3120345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6308593" y="3360801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3802D8-C022-574C-AC55-9670929695AD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5936228" y="3480124"/>
            <a:ext cx="21658" cy="89291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V="1">
            <a:off x="4422869" y="-265288"/>
            <a:ext cx="1348778" cy="4205372"/>
          </a:xfrm>
          <a:prstGeom prst="bentConnector3">
            <a:avLst>
              <a:gd name="adj1" fmla="val 110358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0119918-3C29-7B42-865B-D832EE9D49CB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Google Shape;660;p35">
            <a:extLst>
              <a:ext uri="{FF2B5EF4-FFF2-40B4-BE49-F238E27FC236}">
                <a16:creationId xmlns:a16="http://schemas.microsoft.com/office/drawing/2014/main" id="{99B6034A-568E-DB4A-9E54-D650D43719B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637;p35">
            <a:extLst>
              <a:ext uri="{FF2B5EF4-FFF2-40B4-BE49-F238E27FC236}">
                <a16:creationId xmlns:a16="http://schemas.microsoft.com/office/drawing/2014/main" id="{F9447530-564E-454F-B5E9-AC9C1933A4E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638;p35">
            <a:extLst>
              <a:ext uri="{FF2B5EF4-FFF2-40B4-BE49-F238E27FC236}">
                <a16:creationId xmlns:a16="http://schemas.microsoft.com/office/drawing/2014/main" id="{5116A788-47F1-EE43-9E96-FB8432D31AC0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D50C439-27C7-FA4B-BE77-5E6E1BC1031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3E87C1F-D256-504D-9127-39D4762127CF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731C962-6878-DD41-AAE6-54DA037EEAE8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229088-FAB6-EF42-959A-4B367F7369FE}"/>
              </a:ext>
            </a:extLst>
          </p:cNvPr>
          <p:cNvSpPr/>
          <p:nvPr/>
        </p:nvSpPr>
        <p:spPr>
          <a:xfrm>
            <a:off x="7004799" y="44210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eapp2.kubeoncloud.com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497BFD2-3AE0-8F46-9C25-3B0BAAFB9BC4}"/>
              </a:ext>
            </a:extLst>
          </p:cNvPr>
          <p:cNvSpPr/>
          <p:nvPr/>
        </p:nvSpPr>
        <p:spPr>
          <a:xfrm>
            <a:off x="6989411" y="4890961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eapp3.kubeoncloud.com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 flipV="1">
            <a:off x="6446113" y="4630603"/>
            <a:ext cx="558686" cy="7683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E942EE6-82C1-CE42-873A-7617F54D21FB}"/>
              </a:ext>
            </a:extLst>
          </p:cNvPr>
          <p:cNvCxnSpPr>
            <a:cxnSpLocks/>
            <a:stCxn id="68" idx="3"/>
            <a:endCxn id="97" idx="1"/>
          </p:cNvCxnSpPr>
          <p:nvPr/>
        </p:nvCxnSpPr>
        <p:spPr>
          <a:xfrm>
            <a:off x="6446113" y="4707441"/>
            <a:ext cx="543298" cy="39307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 flipV="1">
            <a:off x="9506455" y="4395950"/>
            <a:ext cx="843287" cy="234653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44ADEEC4-ADED-3B4B-B0F1-A283D41FC045}"/>
              </a:ext>
            </a:extLst>
          </p:cNvPr>
          <p:cNvCxnSpPr>
            <a:stCxn id="97" idx="3"/>
            <a:endCxn id="86" idx="1"/>
          </p:cNvCxnSpPr>
          <p:nvPr/>
        </p:nvCxnSpPr>
        <p:spPr>
          <a:xfrm>
            <a:off x="9491067" y="5100511"/>
            <a:ext cx="839270" cy="1230270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80041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041" y="439420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SSL with </a:t>
            </a:r>
            <a:br>
              <a:rPr lang="en-US" sz="3000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Lets Encrypt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433439" y="356188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433439" y="392799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673919" y="39161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901852" y="38780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368504" y="455157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578406" y="455157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090558"/>
            <a:ext cx="4173321" cy="24770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004799" y="41920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401643"/>
            <a:ext cx="558686" cy="30579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>
            <a:off x="9506455" y="4401643"/>
            <a:ext cx="926984" cy="4608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440346" y="490354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6846464" y="907581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53097" y="101248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93577" y="100066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321510" y="96249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7788162" y="160922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9053262" y="1609221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7682069" y="1849677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H="1" flipV="1">
            <a:off x="5702823" y="-1707588"/>
            <a:ext cx="162346" cy="5578848"/>
          </a:xfrm>
          <a:prstGeom prst="bentConnector3">
            <a:avLst>
              <a:gd name="adj1" fmla="val 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10452844" y="5463906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452844" y="5830013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693324" y="581819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921257" y="5780032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387909" y="6453593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597811" y="6453593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11459751" y="6805566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229088-FAB6-EF42-959A-4B367F7369FE}"/>
              </a:ext>
            </a:extLst>
          </p:cNvPr>
          <p:cNvSpPr/>
          <p:nvPr/>
        </p:nvSpPr>
        <p:spPr>
          <a:xfrm>
            <a:off x="7004799" y="46877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sapp2.kubeoncloud.com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>
            <a:off x="6446113" y="4707441"/>
            <a:ext cx="558686" cy="18986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>
            <a:off x="9506455" y="4897303"/>
            <a:ext cx="946389" cy="1410970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27B7B0E-3D00-6046-902E-FA70B6427EB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6819" y="2804481"/>
            <a:ext cx="1756734" cy="4197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060937E8-783E-1C48-A1F5-802199B5B56D}"/>
              </a:ext>
            </a:extLst>
          </p:cNvPr>
          <p:cNvSpPr/>
          <p:nvPr/>
        </p:nvSpPr>
        <p:spPr>
          <a:xfrm>
            <a:off x="10405024" y="1620309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Google Shape;660;p35">
            <a:extLst>
              <a:ext uri="{FF2B5EF4-FFF2-40B4-BE49-F238E27FC236}">
                <a16:creationId xmlns:a16="http://schemas.microsoft.com/office/drawing/2014/main" id="{DF743182-8AA7-7D4E-B192-409A865B69B9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405024" y="198641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637;p35">
            <a:extLst>
              <a:ext uri="{FF2B5EF4-FFF2-40B4-BE49-F238E27FC236}">
                <a16:creationId xmlns:a16="http://schemas.microsoft.com/office/drawing/2014/main" id="{C7BC174B-7909-CA44-9A87-8578250D62E7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645504" y="197459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638;p35">
            <a:extLst>
              <a:ext uri="{FF2B5EF4-FFF2-40B4-BE49-F238E27FC236}">
                <a16:creationId xmlns:a16="http://schemas.microsoft.com/office/drawing/2014/main" id="{ACA1DF86-E251-0F42-93CA-5CED5790C46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873437" y="1936435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CC77A90-47FD-CD4A-8A3A-54CF4E913025}"/>
              </a:ext>
            </a:extLst>
          </p:cNvPr>
          <p:cNvCxnSpPr>
            <a:cxnSpLocks/>
          </p:cNvCxnSpPr>
          <p:nvPr/>
        </p:nvCxnSpPr>
        <p:spPr>
          <a:xfrm>
            <a:off x="11340089" y="2609996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1284250-7B7E-104D-BAE8-DE82DD555764}"/>
              </a:ext>
            </a:extLst>
          </p:cNvPr>
          <p:cNvCxnSpPr>
            <a:cxnSpLocks/>
          </p:cNvCxnSpPr>
          <p:nvPr/>
        </p:nvCxnSpPr>
        <p:spPr>
          <a:xfrm flipH="1">
            <a:off x="12549991" y="2609996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17EC80E-55AF-824C-B2F2-D39CBE57DA1B}"/>
              </a:ext>
            </a:extLst>
          </p:cNvPr>
          <p:cNvSpPr txBox="1"/>
          <p:nvPr/>
        </p:nvSpPr>
        <p:spPr>
          <a:xfrm>
            <a:off x="11411931" y="2961969"/>
            <a:ext cx="17269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cert-manager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A0BFEDF4-8036-1947-A9B2-AC918D0C242E}"/>
              </a:ext>
            </a:extLst>
          </p:cNvPr>
          <p:cNvCxnSpPr>
            <a:cxnSpLocks/>
            <a:stCxn id="68" idx="1"/>
            <a:endCxn id="116" idx="1"/>
          </p:cNvCxnSpPr>
          <p:nvPr/>
        </p:nvCxnSpPr>
        <p:spPr>
          <a:xfrm rot="10800000" flipH="1">
            <a:off x="5489582" y="2464677"/>
            <a:ext cx="4915441" cy="2242765"/>
          </a:xfrm>
          <a:prstGeom prst="bentConnector3">
            <a:avLst>
              <a:gd name="adj1" fmla="val -2584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727615B4-1C91-514C-9881-43909F2305EB}"/>
              </a:ext>
            </a:extLst>
          </p:cNvPr>
          <p:cNvCxnSpPr>
            <a:cxnSpLocks/>
            <a:stCxn id="117" idx="2"/>
            <a:endCxn id="3" idx="3"/>
          </p:cNvCxnSpPr>
          <p:nvPr/>
        </p:nvCxnSpPr>
        <p:spPr>
          <a:xfrm rot="5400000">
            <a:off x="6979411" y="-2131579"/>
            <a:ext cx="80078" cy="10211794"/>
          </a:xfrm>
          <a:prstGeom prst="bent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Google Shape;664;p35">
            <a:extLst>
              <a:ext uri="{FF2B5EF4-FFF2-40B4-BE49-F238E27FC236}">
                <a16:creationId xmlns:a16="http://schemas.microsoft.com/office/drawing/2014/main" id="{62AA25D9-302C-C244-81BD-99211800A438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5499880" y="309055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664;p35">
            <a:extLst>
              <a:ext uri="{FF2B5EF4-FFF2-40B4-BE49-F238E27FC236}">
                <a16:creationId xmlns:a16="http://schemas.microsoft.com/office/drawing/2014/main" id="{677F6E6C-E086-1E41-BE7C-DBD755BE27A2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6544815" y="3118902"/>
            <a:ext cx="956160" cy="956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9117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82999" y="334538"/>
            <a:ext cx="8893095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3860800" y="1713768"/>
            <a:ext cx="4780295" cy="23208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4023866" y="1938305"/>
            <a:ext cx="4408934" cy="165668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C97A5B0-EA9A-FF46-B594-EB5CCCD5EB66}"/>
              </a:ext>
            </a:extLst>
          </p:cNvPr>
          <p:cNvGrpSpPr/>
          <p:nvPr/>
        </p:nvGrpSpPr>
        <p:grpSpPr>
          <a:xfrm>
            <a:off x="4237807" y="2065879"/>
            <a:ext cx="1239212" cy="1159923"/>
            <a:chOff x="4237807" y="2065879"/>
            <a:chExt cx="1239212" cy="115992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9CA48C0-DFD0-F749-A415-D4ACE0F79FFD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051369-A8F3-4746-83D0-F5610F55BB6B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3266C2D-EB6C-184E-B123-3D5746096332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393832F-2C26-874D-A5C6-D4AD35EE2266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0927758-1A58-A04D-A3F1-005BE18F0A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0FEBB294-E703-9644-BAEA-819233BE49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599CD54-051A-E742-A655-4B752AEA41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7175E2B-0D45-4C48-9273-D514565BE2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4C66BF0-A4BA-A846-B5B4-D76F2C7174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45BC47-A2D4-5A4F-AE53-41912A365C86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5780007" y="3260133"/>
            <a:ext cx="1239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err="1"/>
              <a:t>ReplicaSet</a:t>
            </a:r>
            <a:endParaRPr lang="en-IN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5806914" y="3633867"/>
            <a:ext cx="139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3857908" y="931168"/>
            <a:ext cx="478029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LoadBalancer 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88820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88820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164351" y="2287434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Files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8690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1184840"/>
            <a:ext cx="1439572" cy="24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4431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60797" y="49341"/>
            <a:ext cx="6628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http://&lt;External-IP-from-get-service-output&gt;/app1/file1.html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6248056" y="1438998"/>
            <a:ext cx="2892" cy="27477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94384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91065" y="324475"/>
            <a:ext cx="869325" cy="869325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8918812" y="298728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8918812" y="3624862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8918812" y="429053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8918812" y="492761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8918812" y="556518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06135" y="429926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65881" y="493481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03115" y="557088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00527" y="2988698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83589" y="363885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820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820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FC8D78-AE14-624A-92B4-8D356D739A1A}"/>
              </a:ext>
            </a:extLst>
          </p:cNvPr>
          <p:cNvSpPr/>
          <p:nvPr/>
        </p:nvSpPr>
        <p:spPr>
          <a:xfrm>
            <a:off x="4213204" y="4744430"/>
            <a:ext cx="4415680" cy="2547072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Graphic 102">
            <a:extLst>
              <a:ext uri="{FF2B5EF4-FFF2-40B4-BE49-F238E27FC236}">
                <a16:creationId xmlns:a16="http://schemas.microsoft.com/office/drawing/2014/main" id="{B0263C10-C539-0E44-A842-3A5E07F32E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83768" y="5510878"/>
            <a:ext cx="1021346" cy="1021346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1BF95421-DD8A-D744-8896-6053055048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39279" y="4714865"/>
            <a:ext cx="724556" cy="724556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36693682-0ACE-344C-8306-330F748C61AE}"/>
              </a:ext>
            </a:extLst>
          </p:cNvPr>
          <p:cNvSpPr/>
          <p:nvPr/>
        </p:nvSpPr>
        <p:spPr>
          <a:xfrm>
            <a:off x="4489811" y="5409856"/>
            <a:ext cx="3840387" cy="1656687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61E890-6FB3-0F4C-AC45-50DBDEE3CCB8}"/>
              </a:ext>
            </a:extLst>
          </p:cNvPr>
          <p:cNvSpPr txBox="1"/>
          <p:nvPr/>
        </p:nvSpPr>
        <p:spPr>
          <a:xfrm>
            <a:off x="5127854" y="4755428"/>
            <a:ext cx="27733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Storage Account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1E68057-B0C4-8847-8644-46BB7B020D25}"/>
              </a:ext>
            </a:extLst>
          </p:cNvPr>
          <p:cNvSpPr txBox="1"/>
          <p:nvPr/>
        </p:nvSpPr>
        <p:spPr>
          <a:xfrm>
            <a:off x="5346636" y="6561817"/>
            <a:ext cx="21267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File Shares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5A5EBD1-7EE9-CD42-9ABF-6D7300A6FCC7}"/>
              </a:ext>
            </a:extLst>
          </p:cNvPr>
          <p:cNvSpPr/>
          <p:nvPr/>
        </p:nvSpPr>
        <p:spPr>
          <a:xfrm>
            <a:off x="4601557" y="5818989"/>
            <a:ext cx="913662" cy="46300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&lt;/&gt;</a:t>
            </a:r>
          </a:p>
          <a:p>
            <a:pPr algn="ctr"/>
            <a:r>
              <a:rPr lang="en-US" sz="1600" dirty="0"/>
              <a:t>HTML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DEC11A-2D40-AB48-B3FA-ADD4AAD42373}"/>
              </a:ext>
            </a:extLst>
          </p:cNvPr>
          <p:cNvSpPr txBox="1"/>
          <p:nvPr/>
        </p:nvSpPr>
        <p:spPr>
          <a:xfrm>
            <a:off x="4567067" y="5517512"/>
            <a:ext cx="982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file1.html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CA442394-0D72-A24D-9877-6A401A8F4426}"/>
              </a:ext>
            </a:extLst>
          </p:cNvPr>
          <p:cNvSpPr/>
          <p:nvPr/>
        </p:nvSpPr>
        <p:spPr>
          <a:xfrm>
            <a:off x="7260212" y="5814939"/>
            <a:ext cx="913662" cy="46300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&lt;/&gt;</a:t>
            </a:r>
          </a:p>
          <a:p>
            <a:pPr algn="ctr"/>
            <a:r>
              <a:rPr lang="en-US" sz="1600" dirty="0"/>
              <a:t>HTML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D61B6BE-94E6-B14A-BBE4-260CF6FEE578}"/>
              </a:ext>
            </a:extLst>
          </p:cNvPr>
          <p:cNvSpPr txBox="1"/>
          <p:nvPr/>
        </p:nvSpPr>
        <p:spPr>
          <a:xfrm>
            <a:off x="7225722" y="5513462"/>
            <a:ext cx="982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file2.html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937F8CB-8920-A34C-9870-38799B6CFF4F}"/>
              </a:ext>
            </a:extLst>
          </p:cNvPr>
          <p:cNvGrpSpPr/>
          <p:nvPr/>
        </p:nvGrpSpPr>
        <p:grpSpPr>
          <a:xfrm>
            <a:off x="5698133" y="2065879"/>
            <a:ext cx="1239212" cy="1159923"/>
            <a:chOff x="4237807" y="2065879"/>
            <a:chExt cx="1239212" cy="1159923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D069AF65-91EC-EC42-8CC0-34B2DD8EB9AB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4757B3F-1DA4-B546-8BC3-C39619377335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58A2F55-150C-1B4E-88DD-14EFEF4AA0BD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E720973D-23A1-6E46-AFBD-945C4E7713B0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273BA74-92EE-6B41-A356-6BBFC732B1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B8D403B8-D87C-1B4C-8C2D-09A3CBF342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AC6840D6-5A27-1648-A628-6D5FBC9D5D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73A9D4DF-020B-3543-96FE-1627222ADA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55140AD7-A665-614A-9EA8-FD91325D4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EC6D1648-83C4-1742-8F58-9062409B5E84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74DB7DD-F16F-A340-93EB-0A7A278A01E3}"/>
              </a:ext>
            </a:extLst>
          </p:cNvPr>
          <p:cNvGrpSpPr/>
          <p:nvPr/>
        </p:nvGrpSpPr>
        <p:grpSpPr>
          <a:xfrm>
            <a:off x="7096371" y="2081795"/>
            <a:ext cx="1239212" cy="1159923"/>
            <a:chOff x="4237807" y="2065879"/>
            <a:chExt cx="1239212" cy="1159923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9A9904BD-7A2D-764A-A0ED-B64D0BE96D02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4C268423-92AF-4A4D-A79B-FABBF775C3EB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CEC627AD-9ED9-9641-A268-A5C5FA069CEA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3082449F-89F0-1E4D-ACAD-775654538590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66AA478D-7C49-1243-9D6A-01A563A8FE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16181DB6-C15A-1547-82A5-B16607B0BF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3DCCBDF-8082-964E-BE0C-63B3C0E519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E868CFD4-0583-064E-A337-ADFC9F1295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935A2BAD-9E6F-4443-BCFD-1EE5D4ED5E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CF078FCF-80E2-5048-8628-0F7D7E0CC1C7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sp>
        <p:nvSpPr>
          <p:cNvPr id="46" name="Rounded Rectangular Callout 45">
            <a:extLst>
              <a:ext uri="{FF2B5EF4-FFF2-40B4-BE49-F238E27FC236}">
                <a16:creationId xmlns:a16="http://schemas.microsoft.com/office/drawing/2014/main" id="{1B5ACF23-41FC-7041-BC28-DD25E8A4AD50}"/>
              </a:ext>
            </a:extLst>
          </p:cNvPr>
          <p:cNvSpPr/>
          <p:nvPr/>
        </p:nvSpPr>
        <p:spPr>
          <a:xfrm>
            <a:off x="380904" y="4714864"/>
            <a:ext cx="2847802" cy="1817359"/>
          </a:xfrm>
          <a:prstGeom prst="wedgeRoundRectCallout">
            <a:avLst>
              <a:gd name="adj1" fmla="val 94225"/>
              <a:gd name="adj2" fmla="val -129425"/>
              <a:gd name="adj3" fmla="val 1666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 Advantage with Azure File Shares:</a:t>
            </a:r>
          </a:p>
          <a:p>
            <a:pPr algn="ctr"/>
            <a:r>
              <a:rPr lang="en-US" dirty="0"/>
              <a:t>Multiple pods can access the single file share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E8A0331-F8AA-C441-A97C-8886A7B11788}"/>
              </a:ext>
            </a:extLst>
          </p:cNvPr>
          <p:cNvCxnSpPr>
            <a:stCxn id="10" idx="2"/>
            <a:endCxn id="5" idx="0"/>
          </p:cNvCxnSpPr>
          <p:nvPr/>
        </p:nvCxnSpPr>
        <p:spPr>
          <a:xfrm>
            <a:off x="4890188" y="3225802"/>
            <a:ext cx="1624360" cy="15296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806E1ED-303B-AA4D-B8E6-5A8F8B90A8B2}"/>
              </a:ext>
            </a:extLst>
          </p:cNvPr>
          <p:cNvCxnSpPr>
            <a:stCxn id="118" idx="2"/>
            <a:endCxn id="5" idx="0"/>
          </p:cNvCxnSpPr>
          <p:nvPr/>
        </p:nvCxnSpPr>
        <p:spPr>
          <a:xfrm>
            <a:off x="6350514" y="3225802"/>
            <a:ext cx="164034" cy="15296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A435FA0-137B-EA42-A03E-66887DFAEC07}"/>
              </a:ext>
            </a:extLst>
          </p:cNvPr>
          <p:cNvCxnSpPr>
            <a:stCxn id="140" idx="2"/>
            <a:endCxn id="5" idx="0"/>
          </p:cNvCxnSpPr>
          <p:nvPr/>
        </p:nvCxnSpPr>
        <p:spPr>
          <a:xfrm flipH="1">
            <a:off x="6514548" y="3241718"/>
            <a:ext cx="1234204" cy="151371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87892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6B9C9C-B4FA-C641-94C1-EAAE2EDC60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5B26A-09EC-8D41-B3FB-1FDB80FE4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List of Ingress Controllers</a:t>
            </a:r>
          </a:p>
          <a:p>
            <a:pPr lvl="1"/>
            <a:r>
              <a:rPr lang="en-IN" dirty="0">
                <a:hlinkClick r:id="rId3"/>
              </a:rPr>
              <a:t>https://kubernetes.io/docs/concepts/services-networking/ingress-controllers/</a:t>
            </a:r>
            <a:endParaRPr lang="en-US" dirty="0"/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Azure AGIC (Application Gateway Ingress Controller)</a:t>
            </a:r>
          </a:p>
          <a:p>
            <a:pPr lvl="1"/>
            <a:r>
              <a:rPr lang="en-IN" dirty="0">
                <a:hlinkClick r:id="rId4"/>
              </a:rPr>
              <a:t>https://github.com/Azure/application-gateway-kubernetes-ingress</a:t>
            </a:r>
            <a:endParaRPr lang="en-IN" dirty="0"/>
          </a:p>
          <a:p>
            <a:pPr lvl="1"/>
            <a:r>
              <a:rPr lang="en-IN" dirty="0">
                <a:hlinkClick r:id="rId5"/>
              </a:rPr>
              <a:t>https://azure.microsoft.com/en-in/pricing/details/application-gateway/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FF4873-E91C-0843-B23E-0212374E7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Nginx Ingress Controller - References</a:t>
            </a:r>
          </a:p>
        </p:txBody>
      </p:sp>
    </p:spTree>
    <p:extLst>
      <p:ext uri="{BB962C8B-B14F-4D97-AF65-F5344CB8AC3E}">
        <p14:creationId xmlns:p14="http://schemas.microsoft.com/office/powerpoint/2010/main" val="401078027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Install &amp; Implement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156528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rmAutofit/>
          </a:bodyPr>
          <a:lstStyle/>
          <a:p>
            <a:r>
              <a:rPr lang="en-US" sz="4800" dirty="0"/>
              <a:t>Azure AKS &amp; Nginx Ingress – </a:t>
            </a:r>
            <a:r>
              <a:rPr lang="en-US" sz="4800" dirty="0">
                <a:solidFill>
                  <a:srgbClr val="0070C0"/>
                </a:solidFill>
              </a:rPr>
              <a:t>Basic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231900"/>
            <a:ext cx="1206500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90472" y="1295400"/>
            <a:ext cx="1564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1384300"/>
            <a:ext cx="8763000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8871" y="1447343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36228" y="150251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41020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9" y="332855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637549" y="370543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367265" y="3975100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endCxn id="68" idx="2"/>
          </p:cNvCxnSpPr>
          <p:nvPr/>
        </p:nvCxnSpPr>
        <p:spPr>
          <a:xfrm rot="16200000" flipV="1">
            <a:off x="6115770" y="4662003"/>
            <a:ext cx="1064302" cy="1064214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stCxn id="68" idx="3"/>
            <a:endCxn id="69" idx="1"/>
          </p:cNvCxnSpPr>
          <p:nvPr/>
        </p:nvCxnSpPr>
        <p:spPr>
          <a:xfrm>
            <a:off x="6594079" y="4183699"/>
            <a:ext cx="773186" cy="95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endCxn id="24" idx="1"/>
          </p:cNvCxnSpPr>
          <p:nvPr/>
        </p:nvCxnSpPr>
        <p:spPr>
          <a:xfrm flipV="1">
            <a:off x="8592443" y="2493928"/>
            <a:ext cx="1737894" cy="1620872"/>
          </a:xfrm>
          <a:prstGeom prst="bentConnector3">
            <a:avLst>
              <a:gd name="adj1" fmla="val 25885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70748" y="6724521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04939" y="4654229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</p:spTree>
    <p:extLst>
      <p:ext uri="{BB962C8B-B14F-4D97-AF65-F5344CB8AC3E}">
        <p14:creationId xmlns:p14="http://schemas.microsoft.com/office/powerpoint/2010/main" val="357411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78" y="837583"/>
            <a:ext cx="2918012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Ingress</a:t>
            </a:r>
            <a:br>
              <a:rPr lang="en-US" dirty="0"/>
            </a:br>
            <a:r>
              <a:rPr lang="en-US" dirty="0"/>
              <a:t>Manifest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E88B2-7002-7A44-95BB-EA200A695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881" y="379439"/>
            <a:ext cx="10365441" cy="716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9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Context Path based Routing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956111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Azure AKS &amp; Nginx Ingress – </a:t>
            </a:r>
            <a:r>
              <a:rPr lang="en-US" sz="4200" dirty="0">
                <a:solidFill>
                  <a:srgbClr val="0070C0"/>
                </a:solidFill>
              </a:rPr>
              <a:t>Context Path Based Routing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231900"/>
            <a:ext cx="1206500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06404" y="1220596"/>
            <a:ext cx="8416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1384300"/>
            <a:ext cx="8763000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8871" y="1447343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36228" y="150251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41020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9" y="332855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637549" y="370543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292786" y="3396708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/app1/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endCxn id="68" idx="2"/>
          </p:cNvCxnSpPr>
          <p:nvPr/>
        </p:nvCxnSpPr>
        <p:spPr>
          <a:xfrm rot="16200000" flipV="1">
            <a:off x="6115770" y="4662003"/>
            <a:ext cx="1064302" cy="1064214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594079" y="3606258"/>
            <a:ext cx="698707" cy="57744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8482003" y="2493928"/>
            <a:ext cx="1848334" cy="1112330"/>
          </a:xfrm>
          <a:prstGeom prst="bentConnector3">
            <a:avLst>
              <a:gd name="adj1" fmla="val 34884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70748" y="6724521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46958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B6B505B-D44F-6F4A-9DD2-D7F714206C45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oogle Shape;660;p35">
            <a:extLst>
              <a:ext uri="{FF2B5EF4-FFF2-40B4-BE49-F238E27FC236}">
                <a16:creationId xmlns:a16="http://schemas.microsoft.com/office/drawing/2014/main" id="{3E177A59-7F7F-3C41-A536-861D8600D63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637;p35">
            <a:extLst>
              <a:ext uri="{FF2B5EF4-FFF2-40B4-BE49-F238E27FC236}">
                <a16:creationId xmlns:a16="http://schemas.microsoft.com/office/drawing/2014/main" id="{3A880BE0-8E90-7E4B-B67A-64559958050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38;p35">
            <a:extLst>
              <a:ext uri="{FF2B5EF4-FFF2-40B4-BE49-F238E27FC236}">
                <a16:creationId xmlns:a16="http://schemas.microsoft.com/office/drawing/2014/main" id="{C9265F15-4048-4545-B26B-749C1B41BA6A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5115BF-FFFE-DE40-8FE2-7DFFBFD58049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254576C-AB66-4844-9BE9-1A2145950E35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BCB98C7-7632-1D4C-B5A9-D8C3423B1238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E7A475C-4B92-3644-8974-797678068DDA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oogle Shape;660;p35">
            <a:extLst>
              <a:ext uri="{FF2B5EF4-FFF2-40B4-BE49-F238E27FC236}">
                <a16:creationId xmlns:a16="http://schemas.microsoft.com/office/drawing/2014/main" id="{139B4F43-C2C5-4741-AADE-5ABA5B12367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37;p35">
            <a:extLst>
              <a:ext uri="{FF2B5EF4-FFF2-40B4-BE49-F238E27FC236}">
                <a16:creationId xmlns:a16="http://schemas.microsoft.com/office/drawing/2014/main" id="{CC57E743-19F2-3C41-AA19-93BBC2C1CCC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38;p35">
            <a:extLst>
              <a:ext uri="{FF2B5EF4-FFF2-40B4-BE49-F238E27FC236}">
                <a16:creationId xmlns:a16="http://schemas.microsoft.com/office/drawing/2014/main" id="{24E91034-C1D8-424C-8159-3DDCCE0CFBD8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8AFDC14-4432-3946-BAD6-E6239676E0F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166F4DD-4CB1-4646-94DF-E0C797B9A69D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9E267F9-15F9-BC4E-9123-6AB55975F24B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C9DF95B-452B-5549-A3AE-B7F3155AA361}"/>
              </a:ext>
            </a:extLst>
          </p:cNvPr>
          <p:cNvSpPr/>
          <p:nvPr/>
        </p:nvSpPr>
        <p:spPr>
          <a:xfrm>
            <a:off x="7292786" y="3892355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/app2/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560465E-582C-D94E-9EC3-DB094BA2DF59}"/>
              </a:ext>
            </a:extLst>
          </p:cNvPr>
          <p:cNvSpPr/>
          <p:nvPr/>
        </p:nvSpPr>
        <p:spPr>
          <a:xfrm>
            <a:off x="7292786" y="4375896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31664FB-925A-784F-9449-38ECC90AD55E}"/>
              </a:ext>
            </a:extLst>
          </p:cNvPr>
          <p:cNvCxnSpPr>
            <a:stCxn id="73" idx="3"/>
            <a:endCxn id="44" idx="1"/>
          </p:cNvCxnSpPr>
          <p:nvPr/>
        </p:nvCxnSpPr>
        <p:spPr>
          <a:xfrm>
            <a:off x="8482003" y="4101905"/>
            <a:ext cx="1867739" cy="294045"/>
          </a:xfrm>
          <a:prstGeom prst="bentConnector3">
            <a:avLst>
              <a:gd name="adj1" fmla="val 3708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C816C219-3090-9447-93E4-5F4F18001CCE}"/>
              </a:ext>
            </a:extLst>
          </p:cNvPr>
          <p:cNvCxnSpPr>
            <a:stCxn id="75" idx="3"/>
            <a:endCxn id="52" idx="1"/>
          </p:cNvCxnSpPr>
          <p:nvPr/>
        </p:nvCxnSpPr>
        <p:spPr>
          <a:xfrm>
            <a:off x="8482003" y="4585446"/>
            <a:ext cx="1848334" cy="1745335"/>
          </a:xfrm>
          <a:prstGeom prst="bentConnector3">
            <a:avLst>
              <a:gd name="adj1" fmla="val 3557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843ADD-CA3E-E041-BB6E-77D39CB8624A}"/>
              </a:ext>
            </a:extLst>
          </p:cNvPr>
          <p:cNvCxnSpPr>
            <a:stCxn id="68" idx="3"/>
            <a:endCxn id="73" idx="1"/>
          </p:cNvCxnSpPr>
          <p:nvPr/>
        </p:nvCxnSpPr>
        <p:spPr>
          <a:xfrm flipV="1">
            <a:off x="6594079" y="4101905"/>
            <a:ext cx="698707" cy="8179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29406F4-0A4F-3046-AF78-6A9D39FC8673}"/>
              </a:ext>
            </a:extLst>
          </p:cNvPr>
          <p:cNvCxnSpPr>
            <a:cxnSpLocks/>
            <a:stCxn id="68" idx="3"/>
            <a:endCxn id="75" idx="1"/>
          </p:cNvCxnSpPr>
          <p:nvPr/>
        </p:nvCxnSpPr>
        <p:spPr>
          <a:xfrm>
            <a:off x="6594079" y="4183699"/>
            <a:ext cx="698707" cy="40174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77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43" grpId="0" animBg="1"/>
      <p:bldP spid="50" grpId="0"/>
      <p:bldP spid="51" grpId="0" animBg="1"/>
      <p:bldP spid="60" grpId="0"/>
      <p:bldP spid="73" grpId="0" animBg="1"/>
      <p:bldP spid="75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78" y="837583"/>
            <a:ext cx="2918012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Ingress</a:t>
            </a:r>
            <a:br>
              <a:rPr lang="en-US" dirty="0"/>
            </a:br>
            <a:r>
              <a:rPr lang="en-US" dirty="0"/>
              <a:t>CPR</a:t>
            </a:r>
            <a:br>
              <a:rPr lang="en-US" dirty="0"/>
            </a:br>
            <a:r>
              <a:rPr lang="en-US" dirty="0"/>
              <a:t>Manifest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C1124E-4FD6-A845-B158-E9EC3C7AC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179" y="242047"/>
            <a:ext cx="7702222" cy="732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6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&amp;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DNS Zones</a:t>
            </a: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DF3AB7-5C63-6540-A3F9-445CE8FED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07397" y="0"/>
            <a:ext cx="2089259" cy="208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570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D891A7-D7DB-DC4D-BCB1-22860E7818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8970E-B1D5-2D47-8D99-CEE2109B3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domain registrar </a:t>
            </a:r>
            <a:r>
              <a:rPr lang="en-US" dirty="0"/>
              <a:t>is a company who can provide </a:t>
            </a:r>
            <a:r>
              <a:rPr lang="en-US" dirty="0">
                <a:solidFill>
                  <a:srgbClr val="0070C0"/>
                </a:solidFill>
              </a:rPr>
              <a:t>Internet domain names.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Example: </a:t>
            </a:r>
            <a:r>
              <a:rPr lang="en-US" dirty="0"/>
              <a:t>GoDaddy, </a:t>
            </a:r>
            <a:r>
              <a:rPr lang="en-US" dirty="0" err="1"/>
              <a:t>Wix</a:t>
            </a:r>
            <a:r>
              <a:rPr lang="en-US" dirty="0"/>
              <a:t>, </a:t>
            </a:r>
            <a:r>
              <a:rPr lang="en-US" dirty="0" err="1"/>
              <a:t>Namcheap</a:t>
            </a:r>
            <a:r>
              <a:rPr lang="en-US" dirty="0"/>
              <a:t>, AWS Route53</a:t>
            </a:r>
          </a:p>
          <a:p>
            <a:r>
              <a:rPr lang="en-US" dirty="0"/>
              <a:t>They </a:t>
            </a:r>
            <a:r>
              <a:rPr lang="en-US" dirty="0">
                <a:solidFill>
                  <a:srgbClr val="0070C0"/>
                </a:solidFill>
              </a:rPr>
              <a:t>verify</a:t>
            </a:r>
            <a:r>
              <a:rPr lang="en-US" dirty="0"/>
              <a:t> if the Internet domain you want to use is available and allow you to </a:t>
            </a:r>
            <a:r>
              <a:rPr lang="en-US" dirty="0">
                <a:solidFill>
                  <a:srgbClr val="0070C0"/>
                </a:solidFill>
              </a:rPr>
              <a:t>purchase it</a:t>
            </a:r>
            <a:r>
              <a:rPr lang="en-US" dirty="0"/>
              <a:t>. </a:t>
            </a:r>
          </a:p>
          <a:p>
            <a:r>
              <a:rPr lang="en-US" dirty="0"/>
              <a:t>Once the domain name is </a:t>
            </a:r>
            <a:r>
              <a:rPr lang="en-US" dirty="0">
                <a:solidFill>
                  <a:srgbClr val="0070C0"/>
                </a:solidFill>
              </a:rPr>
              <a:t>registered</a:t>
            </a:r>
            <a:r>
              <a:rPr lang="en-US" dirty="0"/>
              <a:t>, you are the </a:t>
            </a:r>
            <a:r>
              <a:rPr lang="en-US" dirty="0">
                <a:solidFill>
                  <a:srgbClr val="0070C0"/>
                </a:solidFill>
              </a:rPr>
              <a:t>legal owner </a:t>
            </a:r>
            <a:r>
              <a:rPr lang="en-US" dirty="0"/>
              <a:t>for the domain name. </a:t>
            </a:r>
          </a:p>
          <a:p>
            <a:r>
              <a:rPr lang="en-US" dirty="0"/>
              <a:t>If you already have an Internet domain, you will use the current </a:t>
            </a:r>
            <a:r>
              <a:rPr lang="en-US" dirty="0">
                <a:solidFill>
                  <a:srgbClr val="0070C0"/>
                </a:solidFill>
              </a:rPr>
              <a:t>domain registrar to delegate to Azure DNS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A525D3-5678-C54C-9117-A18046F3A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Registrar</a:t>
            </a:r>
          </a:p>
        </p:txBody>
      </p:sp>
    </p:spTree>
    <p:extLst>
      <p:ext uri="{BB962C8B-B14F-4D97-AF65-F5344CB8AC3E}">
        <p14:creationId xmlns:p14="http://schemas.microsoft.com/office/powerpoint/2010/main" val="129370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1A3D0B9-C768-504E-B647-6A236321BD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7FC42-EE52-AB4D-B47C-14DA7E2E2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domain is a </a:t>
            </a:r>
            <a:r>
              <a:rPr lang="en-US" dirty="0">
                <a:solidFill>
                  <a:srgbClr val="0070C0"/>
                </a:solidFill>
              </a:rPr>
              <a:t>unique name </a:t>
            </a:r>
            <a:r>
              <a:rPr lang="en-US" dirty="0"/>
              <a:t>in the Domain Name System, for example </a:t>
            </a:r>
            <a:r>
              <a:rPr lang="en-US" dirty="0" err="1">
                <a:solidFill>
                  <a:srgbClr val="00B0F0"/>
                </a:solidFill>
              </a:rPr>
              <a:t>stacksimplify.com</a:t>
            </a:r>
            <a:r>
              <a:rPr lang="en-US" dirty="0"/>
              <a:t>. 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DNS zone </a:t>
            </a:r>
            <a:r>
              <a:rPr lang="en-US" dirty="0"/>
              <a:t>is used to host the </a:t>
            </a:r>
            <a:r>
              <a:rPr lang="en-US" dirty="0">
                <a:solidFill>
                  <a:srgbClr val="0070C0"/>
                </a:solidFill>
              </a:rPr>
              <a:t>DNS records</a:t>
            </a:r>
            <a:r>
              <a:rPr lang="en-US" dirty="0"/>
              <a:t> for a particular domain. </a:t>
            </a:r>
          </a:p>
          <a:p>
            <a:r>
              <a:rPr lang="en-US" dirty="0"/>
              <a:t>For example, the domain </a:t>
            </a:r>
            <a:r>
              <a:rPr lang="en-US" dirty="0" err="1">
                <a:solidFill>
                  <a:srgbClr val="00B0F0"/>
                </a:solidFill>
              </a:rPr>
              <a:t>stacksimplify.com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/>
              <a:t>may contain several DNS records such as </a:t>
            </a:r>
          </a:p>
          <a:p>
            <a:pPr lvl="1"/>
            <a:r>
              <a:rPr lang="en-US" dirty="0" err="1"/>
              <a:t>mail.stacksimplify.com</a:t>
            </a:r>
            <a:r>
              <a:rPr lang="en-US" dirty="0"/>
              <a:t> (for a mail server) </a:t>
            </a:r>
          </a:p>
          <a:p>
            <a:pPr lvl="1"/>
            <a:r>
              <a:rPr lang="en-US" dirty="0" err="1"/>
              <a:t>www.stacksimplify.com</a:t>
            </a:r>
            <a:r>
              <a:rPr lang="en-US" dirty="0"/>
              <a:t> (for a website).</a:t>
            </a:r>
          </a:p>
          <a:p>
            <a:pPr lvl="1"/>
            <a:r>
              <a:rPr lang="en-US" dirty="0" err="1"/>
              <a:t>courses.stacksimplify.com</a:t>
            </a:r>
            <a:r>
              <a:rPr lang="en-US" dirty="0"/>
              <a:t> (Sub domains to host other applications)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222E57-40C3-2A4A-B12C-3B8A21234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Zone</a:t>
            </a:r>
          </a:p>
        </p:txBody>
      </p:sp>
    </p:spTree>
    <p:extLst>
      <p:ext uri="{BB962C8B-B14F-4D97-AF65-F5344CB8AC3E}">
        <p14:creationId xmlns:p14="http://schemas.microsoft.com/office/powerpoint/2010/main" val="413620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Azure AKS &amp; Nginx Ingress – </a:t>
            </a:r>
            <a:r>
              <a:rPr lang="en-US" sz="4200" dirty="0">
                <a:solidFill>
                  <a:srgbClr val="0070C0"/>
                </a:solidFill>
              </a:rPr>
              <a:t>Context Path Based Routing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231900"/>
            <a:ext cx="1206500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06404" y="1220596"/>
            <a:ext cx="8416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1384300"/>
            <a:ext cx="8763000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8871" y="1447343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36228" y="150251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41020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9" y="332855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637549" y="370543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292786" y="3396708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/app1/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endCxn id="68" idx="2"/>
          </p:cNvCxnSpPr>
          <p:nvPr/>
        </p:nvCxnSpPr>
        <p:spPr>
          <a:xfrm rot="16200000" flipV="1">
            <a:off x="6115770" y="4662003"/>
            <a:ext cx="1064302" cy="1064214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594079" y="3606258"/>
            <a:ext cx="698707" cy="57744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8482003" y="2493928"/>
            <a:ext cx="1848334" cy="1112330"/>
          </a:xfrm>
          <a:prstGeom prst="bentConnector3">
            <a:avLst>
              <a:gd name="adj1" fmla="val 34884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70748" y="6724521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46958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B6B505B-D44F-6F4A-9DD2-D7F714206C45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oogle Shape;660;p35">
            <a:extLst>
              <a:ext uri="{FF2B5EF4-FFF2-40B4-BE49-F238E27FC236}">
                <a16:creationId xmlns:a16="http://schemas.microsoft.com/office/drawing/2014/main" id="{3E177A59-7F7F-3C41-A536-861D8600D63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637;p35">
            <a:extLst>
              <a:ext uri="{FF2B5EF4-FFF2-40B4-BE49-F238E27FC236}">
                <a16:creationId xmlns:a16="http://schemas.microsoft.com/office/drawing/2014/main" id="{3A880BE0-8E90-7E4B-B67A-64559958050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38;p35">
            <a:extLst>
              <a:ext uri="{FF2B5EF4-FFF2-40B4-BE49-F238E27FC236}">
                <a16:creationId xmlns:a16="http://schemas.microsoft.com/office/drawing/2014/main" id="{C9265F15-4048-4545-B26B-749C1B41BA6A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5115BF-FFFE-DE40-8FE2-7DFFBFD58049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254576C-AB66-4844-9BE9-1A2145950E35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BCB98C7-7632-1D4C-B5A9-D8C3423B1238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E7A475C-4B92-3644-8974-797678068DDA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oogle Shape;660;p35">
            <a:extLst>
              <a:ext uri="{FF2B5EF4-FFF2-40B4-BE49-F238E27FC236}">
                <a16:creationId xmlns:a16="http://schemas.microsoft.com/office/drawing/2014/main" id="{139B4F43-C2C5-4741-AADE-5ABA5B12367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37;p35">
            <a:extLst>
              <a:ext uri="{FF2B5EF4-FFF2-40B4-BE49-F238E27FC236}">
                <a16:creationId xmlns:a16="http://schemas.microsoft.com/office/drawing/2014/main" id="{CC57E743-19F2-3C41-AA19-93BBC2C1CCC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38;p35">
            <a:extLst>
              <a:ext uri="{FF2B5EF4-FFF2-40B4-BE49-F238E27FC236}">
                <a16:creationId xmlns:a16="http://schemas.microsoft.com/office/drawing/2014/main" id="{24E91034-C1D8-424C-8159-3DDCCE0CFBD8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8AFDC14-4432-3946-BAD6-E6239676E0F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166F4DD-4CB1-4646-94DF-E0C797B9A69D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9E267F9-15F9-BC4E-9123-6AB55975F24B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C9DF95B-452B-5549-A3AE-B7F3155AA361}"/>
              </a:ext>
            </a:extLst>
          </p:cNvPr>
          <p:cNvSpPr/>
          <p:nvPr/>
        </p:nvSpPr>
        <p:spPr>
          <a:xfrm>
            <a:off x="7292786" y="3892355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/app2/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560465E-582C-D94E-9EC3-DB094BA2DF59}"/>
              </a:ext>
            </a:extLst>
          </p:cNvPr>
          <p:cNvSpPr/>
          <p:nvPr/>
        </p:nvSpPr>
        <p:spPr>
          <a:xfrm>
            <a:off x="7292786" y="4375896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31664FB-925A-784F-9449-38ECC90AD55E}"/>
              </a:ext>
            </a:extLst>
          </p:cNvPr>
          <p:cNvCxnSpPr>
            <a:stCxn id="73" idx="3"/>
            <a:endCxn id="44" idx="1"/>
          </p:cNvCxnSpPr>
          <p:nvPr/>
        </p:nvCxnSpPr>
        <p:spPr>
          <a:xfrm>
            <a:off x="8482003" y="4101905"/>
            <a:ext cx="1867739" cy="294045"/>
          </a:xfrm>
          <a:prstGeom prst="bentConnector3">
            <a:avLst>
              <a:gd name="adj1" fmla="val 3708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C816C219-3090-9447-93E4-5F4F18001CCE}"/>
              </a:ext>
            </a:extLst>
          </p:cNvPr>
          <p:cNvCxnSpPr>
            <a:stCxn id="75" idx="3"/>
            <a:endCxn id="52" idx="1"/>
          </p:cNvCxnSpPr>
          <p:nvPr/>
        </p:nvCxnSpPr>
        <p:spPr>
          <a:xfrm>
            <a:off x="8482003" y="4585446"/>
            <a:ext cx="1848334" cy="1745335"/>
          </a:xfrm>
          <a:prstGeom prst="bentConnector3">
            <a:avLst>
              <a:gd name="adj1" fmla="val 3557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843ADD-CA3E-E041-BB6E-77D39CB8624A}"/>
              </a:ext>
            </a:extLst>
          </p:cNvPr>
          <p:cNvCxnSpPr>
            <a:stCxn id="68" idx="3"/>
            <a:endCxn id="73" idx="1"/>
          </p:cNvCxnSpPr>
          <p:nvPr/>
        </p:nvCxnSpPr>
        <p:spPr>
          <a:xfrm flipV="1">
            <a:off x="6594079" y="4101905"/>
            <a:ext cx="698707" cy="8179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29406F4-0A4F-3046-AF78-6A9D39FC8673}"/>
              </a:ext>
            </a:extLst>
          </p:cNvPr>
          <p:cNvCxnSpPr>
            <a:cxnSpLocks/>
            <a:stCxn id="68" idx="3"/>
            <a:endCxn id="75" idx="1"/>
          </p:cNvCxnSpPr>
          <p:nvPr/>
        </p:nvCxnSpPr>
        <p:spPr>
          <a:xfrm>
            <a:off x="6594079" y="4183699"/>
            <a:ext cx="698707" cy="40174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85487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DAEF46-30D4-CC44-8E72-2C4BBB2680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F4F80-2014-2F40-8E3C-9B59EE267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Azure DNS is </a:t>
            </a:r>
            <a:r>
              <a:rPr lang="en-IN" dirty="0">
                <a:solidFill>
                  <a:srgbClr val="C00000"/>
                </a:solidFill>
              </a:rPr>
              <a:t>not the domain registrar</a:t>
            </a:r>
            <a:r>
              <a:rPr lang="en-IN" dirty="0"/>
              <a:t>. </a:t>
            </a:r>
          </a:p>
          <a:p>
            <a:r>
              <a:rPr lang="en-IN" dirty="0"/>
              <a:t>Azure DNS allows you to host a </a:t>
            </a:r>
            <a:r>
              <a:rPr lang="en-IN" dirty="0">
                <a:solidFill>
                  <a:srgbClr val="0070C0"/>
                </a:solidFill>
              </a:rPr>
              <a:t>DNS zone </a:t>
            </a:r>
            <a:r>
              <a:rPr lang="en-IN" dirty="0"/>
              <a:t>and manage the DNS records for a domain in Azure. </a:t>
            </a:r>
          </a:p>
          <a:p>
            <a:r>
              <a:rPr lang="en-IN" dirty="0"/>
              <a:t>For </a:t>
            </a:r>
            <a:r>
              <a:rPr lang="en-IN" dirty="0">
                <a:solidFill>
                  <a:srgbClr val="0070C0"/>
                </a:solidFill>
              </a:rPr>
              <a:t>DNS queries </a:t>
            </a:r>
            <a:r>
              <a:rPr lang="en-IN" dirty="0"/>
              <a:t>for a domain to reach </a:t>
            </a:r>
            <a:r>
              <a:rPr lang="en-IN" dirty="0">
                <a:solidFill>
                  <a:srgbClr val="0070C0"/>
                </a:solidFill>
              </a:rPr>
              <a:t>Azure DNS</a:t>
            </a:r>
            <a:r>
              <a:rPr lang="en-IN" dirty="0"/>
              <a:t>, the domain must be </a:t>
            </a:r>
            <a:r>
              <a:rPr lang="en-IN" dirty="0">
                <a:solidFill>
                  <a:srgbClr val="0070C0"/>
                </a:solidFill>
              </a:rPr>
              <a:t>delegated to Azure DNS </a:t>
            </a:r>
            <a:r>
              <a:rPr lang="en-IN" dirty="0"/>
              <a:t>from the parent domain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AC0298-3173-4441-A444-F40217B78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DNS Zones</a:t>
            </a:r>
          </a:p>
        </p:txBody>
      </p:sp>
    </p:spTree>
    <p:extLst>
      <p:ext uri="{BB962C8B-B14F-4D97-AF65-F5344CB8AC3E}">
        <p14:creationId xmlns:p14="http://schemas.microsoft.com/office/powerpoint/2010/main" val="252007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661FEB-6CB2-C34B-8F9F-F24F146AC3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3FD9F7-8FC4-C447-B97D-8DBACDD4F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17" y="-212012"/>
            <a:ext cx="12618720" cy="1188851"/>
          </a:xfrm>
        </p:spPr>
        <p:txBody>
          <a:bodyPr/>
          <a:lstStyle/>
          <a:p>
            <a:r>
              <a:rPr lang="en-US" dirty="0"/>
              <a:t>Delegate Domain to Azure DNS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62AA2C-9CCF-814F-A394-4FA3B2FA6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1182" y="1645083"/>
            <a:ext cx="1231565" cy="12315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4CECE5-90A6-F347-BAB2-B5AFD196B61A}"/>
              </a:ext>
            </a:extLst>
          </p:cNvPr>
          <p:cNvSpPr/>
          <p:nvPr/>
        </p:nvSpPr>
        <p:spPr>
          <a:xfrm>
            <a:off x="427070" y="1089214"/>
            <a:ext cx="4615577" cy="248770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CB40D5-2ECC-9344-9451-03AF119799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7070" y="1089214"/>
            <a:ext cx="330200" cy="330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79F2AF-0162-164D-84C5-CB0481FC9DB5}"/>
              </a:ext>
            </a:extLst>
          </p:cNvPr>
          <p:cNvSpPr txBox="1"/>
          <p:nvPr/>
        </p:nvSpPr>
        <p:spPr>
          <a:xfrm>
            <a:off x="427070" y="3008081"/>
            <a:ext cx="18081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Route53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79DC92-3153-0741-8B2F-7FA0684A7CCC}"/>
              </a:ext>
            </a:extLst>
          </p:cNvPr>
          <p:cNvSpPr/>
          <p:nvPr/>
        </p:nvSpPr>
        <p:spPr>
          <a:xfrm>
            <a:off x="2146859" y="1976909"/>
            <a:ext cx="2709478" cy="47367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kubeoncloud.com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18389-E080-084B-B080-CB133021EC3F}"/>
              </a:ext>
            </a:extLst>
          </p:cNvPr>
          <p:cNvSpPr txBox="1"/>
          <p:nvPr/>
        </p:nvSpPr>
        <p:spPr>
          <a:xfrm>
            <a:off x="1784194" y="1151705"/>
            <a:ext cx="21569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 Registrar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2D8C1D-A370-3046-982D-02372B56C23B}"/>
              </a:ext>
            </a:extLst>
          </p:cNvPr>
          <p:cNvSpPr/>
          <p:nvPr/>
        </p:nvSpPr>
        <p:spPr>
          <a:xfrm>
            <a:off x="7933765" y="1089214"/>
            <a:ext cx="5895884" cy="248770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ADBA29-8370-1A4D-A607-23B7E89CC4A4}"/>
              </a:ext>
            </a:extLst>
          </p:cNvPr>
          <p:cNvSpPr txBox="1"/>
          <p:nvPr/>
        </p:nvSpPr>
        <p:spPr>
          <a:xfrm>
            <a:off x="8032725" y="1044895"/>
            <a:ext cx="1730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A47F6DF-7BEC-3144-AB57-BD28CF845A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59155" y="1582591"/>
            <a:ext cx="1504200" cy="1504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B4B46C-BA72-8846-9AF0-F3542722C68B}"/>
              </a:ext>
            </a:extLst>
          </p:cNvPr>
          <p:cNvSpPr txBox="1"/>
          <p:nvPr/>
        </p:nvSpPr>
        <p:spPr>
          <a:xfrm>
            <a:off x="8259155" y="3067311"/>
            <a:ext cx="21312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DNS Zones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53C609-11CC-EA4A-AC88-B2AFABDD8174}"/>
              </a:ext>
            </a:extLst>
          </p:cNvPr>
          <p:cNvSpPr/>
          <p:nvPr/>
        </p:nvSpPr>
        <p:spPr>
          <a:xfrm>
            <a:off x="10555753" y="2039125"/>
            <a:ext cx="2709478" cy="47367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kubeoncloud.com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1308A5-E750-FC46-8452-BEC4EDC9AB79}"/>
              </a:ext>
            </a:extLst>
          </p:cNvPr>
          <p:cNvSpPr txBox="1"/>
          <p:nvPr/>
        </p:nvSpPr>
        <p:spPr>
          <a:xfrm>
            <a:off x="10175808" y="1133282"/>
            <a:ext cx="14117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DNZ Zones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C5B583D-F68C-094D-BA46-D17A60A7A4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59007" y="4206048"/>
            <a:ext cx="8463574" cy="3357566"/>
          </a:xfrm>
          <a:prstGeom prst="rect">
            <a:avLst/>
          </a:prstGeom>
        </p:spPr>
      </p:pic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4F4DF47-2089-6C4E-9F77-3BB8FE213D66}"/>
              </a:ext>
            </a:extLst>
          </p:cNvPr>
          <p:cNvCxnSpPr>
            <a:stCxn id="15" idx="2"/>
            <a:endCxn id="17" idx="3"/>
          </p:cNvCxnSpPr>
          <p:nvPr/>
        </p:nvCxnSpPr>
        <p:spPr>
          <a:xfrm rot="5400000">
            <a:off x="9830523" y="3804862"/>
            <a:ext cx="3372028" cy="787911"/>
          </a:xfrm>
          <a:prstGeom prst="bentConnector2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21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 animBg="1"/>
      <p:bldP spid="12" grpId="0"/>
      <p:bldP spid="14" grpId="0"/>
      <p:bldP spid="15" grpId="0" animBg="1"/>
      <p:bldP spid="16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External DNS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DF3AB7-5C63-6540-A3F9-445CE8FEDD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1570" y="78041"/>
            <a:ext cx="893820" cy="8938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454C47-8F11-0E40-91DF-EC8E3FA697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54275" y="50243"/>
            <a:ext cx="723900" cy="952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D2AF70-A8C6-9341-9533-ACFBFB8D81EF}"/>
              </a:ext>
            </a:extLst>
          </p:cNvPr>
          <p:cNvSpPr txBox="1"/>
          <p:nvPr/>
        </p:nvSpPr>
        <p:spPr>
          <a:xfrm>
            <a:off x="327454" y="1028143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2C947-72E7-C44A-A854-CBFD6C2A939B}"/>
              </a:ext>
            </a:extLst>
          </p:cNvPr>
          <p:cNvSpPr txBox="1"/>
          <p:nvPr/>
        </p:nvSpPr>
        <p:spPr>
          <a:xfrm>
            <a:off x="1496993" y="1002743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</p:spTree>
    <p:extLst>
      <p:ext uri="{BB962C8B-B14F-4D97-AF65-F5344CB8AC3E}">
        <p14:creationId xmlns:p14="http://schemas.microsoft.com/office/powerpoint/2010/main" val="359300897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94E780-0BF8-4746-AE78-B0479AD3AF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10696-A85D-5048-8DD3-488834748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ExternalDNS</a:t>
            </a:r>
            <a:r>
              <a:rPr lang="en-IN" dirty="0"/>
              <a:t> </a:t>
            </a:r>
            <a:r>
              <a:rPr lang="en-IN" dirty="0">
                <a:solidFill>
                  <a:srgbClr val="0070C0"/>
                </a:solidFill>
              </a:rPr>
              <a:t>synchronizes</a:t>
            </a:r>
            <a:r>
              <a:rPr lang="en-IN" dirty="0"/>
              <a:t> exposed Kubernetes Services and Ingresses with </a:t>
            </a:r>
            <a:r>
              <a:rPr lang="en-IN" dirty="0">
                <a:solidFill>
                  <a:srgbClr val="0070C0"/>
                </a:solidFill>
              </a:rPr>
              <a:t>DNS providers</a:t>
            </a:r>
            <a:r>
              <a:rPr lang="en-IN" dirty="0"/>
              <a:t>.</a:t>
            </a:r>
          </a:p>
          <a:p>
            <a:r>
              <a:rPr lang="en-IN" dirty="0"/>
              <a:t>In simple terms, </a:t>
            </a:r>
            <a:r>
              <a:rPr lang="en-IN" dirty="0" err="1"/>
              <a:t>ExternalDNS</a:t>
            </a:r>
            <a:r>
              <a:rPr lang="en-IN" dirty="0"/>
              <a:t> allows you to </a:t>
            </a:r>
            <a:r>
              <a:rPr lang="en-IN" dirty="0">
                <a:solidFill>
                  <a:srgbClr val="0070C0"/>
                </a:solidFill>
              </a:rPr>
              <a:t>control DNS records dynamically via Kubernetes resources </a:t>
            </a:r>
            <a:r>
              <a:rPr lang="en-IN" dirty="0"/>
              <a:t>in a DNS provider-agnostic way.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Reference: </a:t>
            </a: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kubernetes</a:t>
            </a:r>
            <a:r>
              <a:rPr lang="en-US" dirty="0"/>
              <a:t>-sigs/external-</a:t>
            </a:r>
            <a:r>
              <a:rPr lang="en-US" dirty="0" err="1"/>
              <a:t>dns</a:t>
            </a:r>
            <a:r>
              <a:rPr lang="en-US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17F874-4D03-654D-9DB0-E2280A6F1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External DNS</a:t>
            </a:r>
          </a:p>
        </p:txBody>
      </p:sp>
    </p:spTree>
    <p:extLst>
      <p:ext uri="{BB962C8B-B14F-4D97-AF65-F5344CB8AC3E}">
        <p14:creationId xmlns:p14="http://schemas.microsoft.com/office/powerpoint/2010/main" val="356889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041" y="-15768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849250"/>
            <a:ext cx="4173321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6981541" y="4499484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>
            <a:off x="6446113" y="4707441"/>
            <a:ext cx="535428" cy="159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9483197" y="2493928"/>
            <a:ext cx="847140" cy="2215106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5472988" y="2418705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79621" y="2523604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20101" y="25117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48034" y="2473623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6414686" y="3120345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7679786" y="3120345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6308593" y="3360801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3802D8-C022-574C-AC55-9670929695AD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5936228" y="3480124"/>
            <a:ext cx="21658" cy="89291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V="1">
            <a:off x="4422869" y="-265288"/>
            <a:ext cx="1348778" cy="4205372"/>
          </a:xfrm>
          <a:prstGeom prst="bentConnector3">
            <a:avLst>
              <a:gd name="adj1" fmla="val 110358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5BEBF7F-AAAC-BB44-9ADB-F8554B516662}"/>
              </a:ext>
            </a:extLst>
          </p:cNvPr>
          <p:cNvCxnSpPr>
            <a:cxnSpLocks/>
            <a:stCxn id="10" idx="3"/>
            <a:endCxn id="34" idx="1"/>
          </p:cNvCxnSpPr>
          <p:nvPr/>
        </p:nvCxnSpPr>
        <p:spPr>
          <a:xfrm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87018EDE-56B9-A54D-9F56-98AF37363B26}"/>
              </a:ext>
            </a:extLst>
          </p:cNvPr>
          <p:cNvCxnSpPr>
            <a:cxnSpLocks/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C252309-0C04-7F47-B4F4-2ABA7BCACE77}"/>
              </a:ext>
            </a:extLst>
          </p:cNvPr>
          <p:cNvSpPr/>
          <p:nvPr/>
        </p:nvSpPr>
        <p:spPr>
          <a:xfrm>
            <a:off x="-13023" y="5514878"/>
            <a:ext cx="22449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eapp1.kubeoncloud.com</a:t>
            </a:r>
          </a:p>
        </p:txBody>
      </p:sp>
    </p:spTree>
    <p:extLst>
      <p:ext uri="{BB962C8B-B14F-4D97-AF65-F5344CB8AC3E}">
        <p14:creationId xmlns:p14="http://schemas.microsoft.com/office/powerpoint/2010/main" val="25801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64" grpId="0" animBg="1"/>
      <p:bldP spid="83" grpId="0"/>
      <p:bldP spid="84" grpId="0"/>
      <p:bldP spid="85" grpId="0"/>
      <p:bldP spid="87" grpId="0"/>
      <p:bldP spid="101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77" y="837583"/>
            <a:ext cx="3453651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Ingress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External DNS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63D58C-52A5-3C4C-A6B0-502AEF1E6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489" y="419717"/>
            <a:ext cx="9626600" cy="6972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7F7F2B7-8997-CF49-BF8A-6E4E65A78EBA}"/>
              </a:ext>
            </a:extLst>
          </p:cNvPr>
          <p:cNvSpPr/>
          <p:nvPr/>
        </p:nvSpPr>
        <p:spPr>
          <a:xfrm>
            <a:off x="4693023" y="3966882"/>
            <a:ext cx="6468035" cy="564777"/>
          </a:xfrm>
          <a:prstGeom prst="rect">
            <a:avLst/>
          </a:prstGeom>
          <a:noFill/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2DA73996-177A-EB4D-91F4-B028AE98B620}"/>
              </a:ext>
            </a:extLst>
          </p:cNvPr>
          <p:cNvSpPr/>
          <p:nvPr/>
        </p:nvSpPr>
        <p:spPr>
          <a:xfrm>
            <a:off x="268940" y="4531659"/>
            <a:ext cx="3482788" cy="1586753"/>
          </a:xfrm>
          <a:prstGeom prst="wedgeRoundRectCallout">
            <a:avLst>
              <a:gd name="adj1" fmla="val 74148"/>
              <a:gd name="adj2" fmla="val -67161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will help us to add DNS Record Set in Azure DNS Zones using k8s External DNS</a:t>
            </a:r>
          </a:p>
        </p:txBody>
      </p:sp>
    </p:spTree>
    <p:extLst>
      <p:ext uri="{BB962C8B-B14F-4D97-AF65-F5344CB8AC3E}">
        <p14:creationId xmlns:p14="http://schemas.microsoft.com/office/powerpoint/2010/main" val="176630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7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Domain Name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based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Routing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77" y="243057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9949" y="30324"/>
            <a:ext cx="2210502" cy="199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DF3AB7-5C63-6540-A3F9-445CE8FEDD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1570" y="78041"/>
            <a:ext cx="893820" cy="8938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454C47-8F11-0E40-91DF-EC8E3FA697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54275" y="50243"/>
            <a:ext cx="723900" cy="952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D2AF70-A8C6-9341-9533-ACFBFB8D81EF}"/>
              </a:ext>
            </a:extLst>
          </p:cNvPr>
          <p:cNvSpPr txBox="1"/>
          <p:nvPr/>
        </p:nvSpPr>
        <p:spPr>
          <a:xfrm>
            <a:off x="327454" y="1028143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2C947-72E7-C44A-A854-CBFD6C2A939B}"/>
              </a:ext>
            </a:extLst>
          </p:cNvPr>
          <p:cNvSpPr txBox="1"/>
          <p:nvPr/>
        </p:nvSpPr>
        <p:spPr>
          <a:xfrm>
            <a:off x="1496993" y="1002743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</p:spTree>
    <p:extLst>
      <p:ext uri="{BB962C8B-B14F-4D97-AF65-F5344CB8AC3E}">
        <p14:creationId xmlns:p14="http://schemas.microsoft.com/office/powerpoint/2010/main" val="114368760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041" y="480974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Domain Name based Routing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63500" y="5788757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850900" y="6244266"/>
            <a:ext cx="1523026" cy="1691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47378" y="4655487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849250"/>
            <a:ext cx="4173321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004799" y="39253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134943"/>
            <a:ext cx="558686" cy="572498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9506455" y="2493928"/>
            <a:ext cx="823882" cy="1641015"/>
          </a:xfrm>
          <a:prstGeom prst="bentConnector3">
            <a:avLst>
              <a:gd name="adj1" fmla="val 50000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5472988" y="2418705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79621" y="2523604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20101" y="25117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48034" y="2473623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6414686" y="3120345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7679786" y="3120345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6308593" y="3360801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3802D8-C022-574C-AC55-9670929695AD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5936228" y="3480124"/>
            <a:ext cx="21658" cy="89291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V="1">
            <a:off x="4422869" y="-265288"/>
            <a:ext cx="1348778" cy="4205372"/>
          </a:xfrm>
          <a:prstGeom prst="bentConnector3">
            <a:avLst>
              <a:gd name="adj1" fmla="val 110358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0119918-3C29-7B42-865B-D832EE9D49CB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Google Shape;660;p35">
            <a:extLst>
              <a:ext uri="{FF2B5EF4-FFF2-40B4-BE49-F238E27FC236}">
                <a16:creationId xmlns:a16="http://schemas.microsoft.com/office/drawing/2014/main" id="{99B6034A-568E-DB4A-9E54-D650D43719B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637;p35">
            <a:extLst>
              <a:ext uri="{FF2B5EF4-FFF2-40B4-BE49-F238E27FC236}">
                <a16:creationId xmlns:a16="http://schemas.microsoft.com/office/drawing/2014/main" id="{F9447530-564E-454F-B5E9-AC9C1933A4E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638;p35">
            <a:extLst>
              <a:ext uri="{FF2B5EF4-FFF2-40B4-BE49-F238E27FC236}">
                <a16:creationId xmlns:a16="http://schemas.microsoft.com/office/drawing/2014/main" id="{5116A788-47F1-EE43-9E96-FB8432D31AC0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D50C439-27C7-FA4B-BE77-5E6E1BC1031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3E87C1F-D256-504D-9127-39D4762127CF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731C962-6878-DD41-AAE6-54DA037EEAE8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229088-FAB6-EF42-959A-4B367F7369FE}"/>
              </a:ext>
            </a:extLst>
          </p:cNvPr>
          <p:cNvSpPr/>
          <p:nvPr/>
        </p:nvSpPr>
        <p:spPr>
          <a:xfrm>
            <a:off x="7004799" y="44210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eapp2.kubeoncloud.com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497BFD2-3AE0-8F46-9C25-3B0BAAFB9BC4}"/>
              </a:ext>
            </a:extLst>
          </p:cNvPr>
          <p:cNvSpPr/>
          <p:nvPr/>
        </p:nvSpPr>
        <p:spPr>
          <a:xfrm>
            <a:off x="6989411" y="4890961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eapp3.kubeoncloud.com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 flipV="1">
            <a:off x="6446113" y="4630603"/>
            <a:ext cx="558686" cy="76838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E942EE6-82C1-CE42-873A-7617F54D21FB}"/>
              </a:ext>
            </a:extLst>
          </p:cNvPr>
          <p:cNvCxnSpPr>
            <a:cxnSpLocks/>
            <a:stCxn id="68" idx="3"/>
            <a:endCxn id="97" idx="1"/>
          </p:cNvCxnSpPr>
          <p:nvPr/>
        </p:nvCxnSpPr>
        <p:spPr>
          <a:xfrm>
            <a:off x="6446113" y="4707441"/>
            <a:ext cx="543298" cy="39307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 flipV="1">
            <a:off x="9506455" y="4395950"/>
            <a:ext cx="843287" cy="234653"/>
          </a:xfrm>
          <a:prstGeom prst="bentConnector3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44ADEEC4-ADED-3B4B-B0F1-A283D41FC045}"/>
              </a:ext>
            </a:extLst>
          </p:cNvPr>
          <p:cNvCxnSpPr>
            <a:stCxn id="97" idx="3"/>
            <a:endCxn id="86" idx="1"/>
          </p:cNvCxnSpPr>
          <p:nvPr/>
        </p:nvCxnSpPr>
        <p:spPr>
          <a:xfrm>
            <a:off x="9491067" y="5100511"/>
            <a:ext cx="839270" cy="1230270"/>
          </a:xfrm>
          <a:prstGeom prst="bentConnector3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5595DD2D-0477-4B4F-8DFE-48D974B2BAB1}"/>
              </a:ext>
            </a:extLst>
          </p:cNvPr>
          <p:cNvSpPr/>
          <p:nvPr/>
        </p:nvSpPr>
        <p:spPr>
          <a:xfrm>
            <a:off x="643433" y="4840153"/>
            <a:ext cx="22449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eapp1.kubeoncloud.com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5876CE1-38BD-E842-AAE7-DFE49D216CC5}"/>
              </a:ext>
            </a:extLst>
          </p:cNvPr>
          <p:cNvSpPr/>
          <p:nvPr/>
        </p:nvSpPr>
        <p:spPr>
          <a:xfrm>
            <a:off x="573543" y="5769406"/>
            <a:ext cx="22449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eapp2.kubeoncloud.com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99F4882-9469-AF4A-B66F-F88315DAE9B7}"/>
              </a:ext>
            </a:extLst>
          </p:cNvPr>
          <p:cNvSpPr/>
          <p:nvPr/>
        </p:nvSpPr>
        <p:spPr>
          <a:xfrm>
            <a:off x="614636" y="7320526"/>
            <a:ext cx="22449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eapp3.kubeoncloud.com</a:t>
            </a:r>
          </a:p>
        </p:txBody>
      </p:sp>
      <p:pic>
        <p:nvPicPr>
          <p:cNvPr id="102" name="Graphic 101" descr="User">
            <a:extLst>
              <a:ext uri="{FF2B5EF4-FFF2-40B4-BE49-F238E27FC236}">
                <a16:creationId xmlns:a16="http://schemas.microsoft.com/office/drawing/2014/main" id="{DA9333B6-5F06-804D-A7A8-96A99EBE225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-83768" y="4861907"/>
            <a:ext cx="914400" cy="914400"/>
          </a:xfrm>
          <a:prstGeom prst="rect">
            <a:avLst/>
          </a:prstGeom>
        </p:spPr>
      </p:pic>
      <p:pic>
        <p:nvPicPr>
          <p:cNvPr id="103" name="Graphic 102" descr="User">
            <a:extLst>
              <a:ext uri="{FF2B5EF4-FFF2-40B4-BE49-F238E27FC236}">
                <a16:creationId xmlns:a16="http://schemas.microsoft.com/office/drawing/2014/main" id="{C942BFAC-ED26-9C4E-A35D-71822A85DD7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-119312" y="6834226"/>
            <a:ext cx="914400" cy="914400"/>
          </a:xfrm>
          <a:prstGeom prst="rect">
            <a:avLst/>
          </a:prstGeom>
        </p:spPr>
      </p:pic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CE54A503-2895-3B40-BA05-ED5D35F617D2}"/>
              </a:ext>
            </a:extLst>
          </p:cNvPr>
          <p:cNvCxnSpPr>
            <a:stCxn id="102" idx="3"/>
            <a:endCxn id="13" idx="0"/>
          </p:cNvCxnSpPr>
          <p:nvPr/>
        </p:nvCxnSpPr>
        <p:spPr>
          <a:xfrm>
            <a:off x="830632" y="5319107"/>
            <a:ext cx="2061299" cy="407154"/>
          </a:xfrm>
          <a:prstGeom prst="bentConnector2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A2BF4BA1-6474-C748-AB68-ACB5FDD7F65D}"/>
              </a:ext>
            </a:extLst>
          </p:cNvPr>
          <p:cNvCxnSpPr>
            <a:stCxn id="103" idx="3"/>
            <a:endCxn id="14" idx="0"/>
          </p:cNvCxnSpPr>
          <p:nvPr/>
        </p:nvCxnSpPr>
        <p:spPr>
          <a:xfrm flipV="1">
            <a:off x="795088" y="6703157"/>
            <a:ext cx="2105303" cy="588269"/>
          </a:xfrm>
          <a:prstGeom prst="bentConnector4">
            <a:avLst>
              <a:gd name="adj1" fmla="val 35998"/>
              <a:gd name="adj2" fmla="val 95682"/>
            </a:avLst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33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64" grpId="0" animBg="1"/>
      <p:bldP spid="83" grpId="0"/>
      <p:bldP spid="84" grpId="0"/>
      <p:bldP spid="85" grpId="0"/>
      <p:bldP spid="87" grpId="0"/>
      <p:bldP spid="58" grpId="0" animBg="1"/>
      <p:bldP spid="75" grpId="0"/>
      <p:bldP spid="77" grpId="0" animBg="1"/>
      <p:bldP spid="95" grpId="0"/>
      <p:bldP spid="96" grpId="0" animBg="1"/>
      <p:bldP spid="97" grpId="0" animBg="1"/>
      <p:bldP spid="33" grpId="0"/>
      <p:bldP spid="100" grpId="0"/>
      <p:bldP spid="101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362" y="-171449"/>
            <a:ext cx="13861676" cy="1188851"/>
          </a:xfrm>
        </p:spPr>
        <p:txBody>
          <a:bodyPr>
            <a:normAutofit/>
          </a:bodyPr>
          <a:lstStyle/>
          <a:p>
            <a:r>
              <a:rPr lang="en-US" sz="4400" dirty="0"/>
              <a:t>Ingress with External DNS and Domain Name based Routing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9943-7C3A-274C-AFC6-2A70BA345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1" y="793378"/>
            <a:ext cx="6618189" cy="67907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B48404-ADEE-8A4F-9E57-7CB183689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351" y="4975413"/>
            <a:ext cx="7497814" cy="260872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44EAAFA-0421-CF46-84C5-BB2C5ED0D2F6}"/>
              </a:ext>
            </a:extLst>
          </p:cNvPr>
          <p:cNvSpPr/>
          <p:nvPr/>
        </p:nvSpPr>
        <p:spPr>
          <a:xfrm>
            <a:off x="384362" y="3267635"/>
            <a:ext cx="4553398" cy="36307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331E84-247F-EB48-BE51-6D05BC0207C2}"/>
              </a:ext>
            </a:extLst>
          </p:cNvPr>
          <p:cNvSpPr/>
          <p:nvPr/>
        </p:nvSpPr>
        <p:spPr>
          <a:xfrm>
            <a:off x="482974" y="5425888"/>
            <a:ext cx="4553398" cy="36307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D6AEAB-80BC-344A-8DCA-6C0E90F75218}"/>
              </a:ext>
            </a:extLst>
          </p:cNvPr>
          <p:cNvSpPr/>
          <p:nvPr/>
        </p:nvSpPr>
        <p:spPr>
          <a:xfrm>
            <a:off x="7290995" y="5015754"/>
            <a:ext cx="4553398" cy="36307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DBAE0BA-9A55-D040-8D52-006C6F69849E}"/>
              </a:ext>
            </a:extLst>
          </p:cNvPr>
          <p:cNvSpPr/>
          <p:nvPr/>
        </p:nvSpPr>
        <p:spPr>
          <a:xfrm>
            <a:off x="9765387" y="1199872"/>
            <a:ext cx="2605907" cy="224929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</a:t>
            </a:r>
          </a:p>
          <a:p>
            <a:pPr algn="ctr"/>
            <a:r>
              <a:rPr lang="en-US" dirty="0"/>
              <a:t>Domain Name</a:t>
            </a:r>
          </a:p>
          <a:p>
            <a:pPr algn="ctr"/>
            <a:r>
              <a:rPr lang="en-US" dirty="0"/>
              <a:t>Based </a:t>
            </a:r>
          </a:p>
          <a:p>
            <a:pPr algn="ctr"/>
            <a:r>
              <a:rPr lang="en-US" dirty="0"/>
              <a:t>Routing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BADFF7-369F-BE46-8EED-7632EB5E5CCE}"/>
              </a:ext>
            </a:extLst>
          </p:cNvPr>
          <p:cNvCxnSpPr>
            <a:stCxn id="19" idx="4"/>
            <a:endCxn id="14" idx="3"/>
          </p:cNvCxnSpPr>
          <p:nvPr/>
        </p:nvCxnSpPr>
        <p:spPr>
          <a:xfrm flipH="1">
            <a:off x="4937760" y="3449170"/>
            <a:ext cx="6130581" cy="1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AD583AE-62D8-0748-8135-7457070FB904}"/>
              </a:ext>
            </a:extLst>
          </p:cNvPr>
          <p:cNvCxnSpPr>
            <a:stCxn id="19" idx="4"/>
            <a:endCxn id="16" idx="3"/>
          </p:cNvCxnSpPr>
          <p:nvPr/>
        </p:nvCxnSpPr>
        <p:spPr>
          <a:xfrm flipH="1">
            <a:off x="5036372" y="3449170"/>
            <a:ext cx="6031969" cy="215825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BBAF670-BFEF-204B-A564-8F0CB6F97E6A}"/>
              </a:ext>
            </a:extLst>
          </p:cNvPr>
          <p:cNvCxnSpPr>
            <a:stCxn id="19" idx="4"/>
            <a:endCxn id="17" idx="0"/>
          </p:cNvCxnSpPr>
          <p:nvPr/>
        </p:nvCxnSpPr>
        <p:spPr>
          <a:xfrm flipH="1">
            <a:off x="9567694" y="3449170"/>
            <a:ext cx="1500647" cy="156658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50028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252192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Ingress SSL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2060"/>
                </a:solidFill>
              </a:rPr>
              <a:t>Automatically generate and renew </a:t>
            </a:r>
            <a:r>
              <a:rPr lang="en-US" sz="4000" b="1" dirty="0" err="1">
                <a:solidFill>
                  <a:srgbClr val="002060"/>
                </a:solidFill>
              </a:rPr>
              <a:t>ssl</a:t>
            </a:r>
            <a:r>
              <a:rPr lang="en-US" sz="4000" b="1" dirty="0">
                <a:solidFill>
                  <a:srgbClr val="002060"/>
                </a:solidFill>
              </a:rPr>
              <a:t> certificates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35188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9949" y="30324"/>
            <a:ext cx="2210502" cy="199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DF3AB7-5C63-6540-A3F9-445CE8FEDD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1570" y="78041"/>
            <a:ext cx="893820" cy="8938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454C47-8F11-0E40-91DF-EC8E3FA697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54275" y="50243"/>
            <a:ext cx="723900" cy="952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D2AF70-A8C6-9341-9533-ACFBFB8D81EF}"/>
              </a:ext>
            </a:extLst>
          </p:cNvPr>
          <p:cNvSpPr txBox="1"/>
          <p:nvPr/>
        </p:nvSpPr>
        <p:spPr>
          <a:xfrm>
            <a:off x="327454" y="1028143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2C947-72E7-C44A-A854-CBFD6C2A939B}"/>
              </a:ext>
            </a:extLst>
          </p:cNvPr>
          <p:cNvSpPr txBox="1"/>
          <p:nvPr/>
        </p:nvSpPr>
        <p:spPr>
          <a:xfrm>
            <a:off x="1496993" y="1002743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344FAC-E90F-F84E-9F2E-29FBD5DF98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07219" y="37722"/>
            <a:ext cx="2073686" cy="20012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A36969-BACC-C447-9138-8B886233876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92640" y="524951"/>
            <a:ext cx="4559977" cy="10895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09845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661FEB-6CB2-C34B-8F9F-F24F146AC3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3FD9F7-8FC4-C447-B97D-8DBACDD4F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17" y="-212012"/>
            <a:ext cx="12618720" cy="1188851"/>
          </a:xfrm>
        </p:spPr>
        <p:txBody>
          <a:bodyPr/>
          <a:lstStyle/>
          <a:p>
            <a:r>
              <a:rPr lang="en-US" dirty="0"/>
              <a:t>Delegate Domain to Azure DNS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62AA2C-9CCF-814F-A394-4FA3B2FA6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1182" y="1645083"/>
            <a:ext cx="1231565" cy="12315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4CECE5-90A6-F347-BAB2-B5AFD196B61A}"/>
              </a:ext>
            </a:extLst>
          </p:cNvPr>
          <p:cNvSpPr/>
          <p:nvPr/>
        </p:nvSpPr>
        <p:spPr>
          <a:xfrm>
            <a:off x="427070" y="1089214"/>
            <a:ext cx="4615577" cy="248770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CB40D5-2ECC-9344-9451-03AF119799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7070" y="1089214"/>
            <a:ext cx="330200" cy="330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79F2AF-0162-164D-84C5-CB0481FC9DB5}"/>
              </a:ext>
            </a:extLst>
          </p:cNvPr>
          <p:cNvSpPr txBox="1"/>
          <p:nvPr/>
        </p:nvSpPr>
        <p:spPr>
          <a:xfrm>
            <a:off x="427070" y="3008081"/>
            <a:ext cx="18081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Route53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79DC92-3153-0741-8B2F-7FA0684A7CCC}"/>
              </a:ext>
            </a:extLst>
          </p:cNvPr>
          <p:cNvSpPr/>
          <p:nvPr/>
        </p:nvSpPr>
        <p:spPr>
          <a:xfrm>
            <a:off x="2146859" y="1976909"/>
            <a:ext cx="2709478" cy="47367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kubeoncloud.com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18389-E080-084B-B080-CB133021EC3F}"/>
              </a:ext>
            </a:extLst>
          </p:cNvPr>
          <p:cNvSpPr txBox="1"/>
          <p:nvPr/>
        </p:nvSpPr>
        <p:spPr>
          <a:xfrm>
            <a:off x="1784194" y="1151705"/>
            <a:ext cx="21569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 Registrar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2D8C1D-A370-3046-982D-02372B56C23B}"/>
              </a:ext>
            </a:extLst>
          </p:cNvPr>
          <p:cNvSpPr/>
          <p:nvPr/>
        </p:nvSpPr>
        <p:spPr>
          <a:xfrm>
            <a:off x="7933765" y="1089214"/>
            <a:ext cx="5895884" cy="248770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ADBA29-8370-1A4D-A607-23B7E89CC4A4}"/>
              </a:ext>
            </a:extLst>
          </p:cNvPr>
          <p:cNvSpPr txBox="1"/>
          <p:nvPr/>
        </p:nvSpPr>
        <p:spPr>
          <a:xfrm>
            <a:off x="8032725" y="1044895"/>
            <a:ext cx="1730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A47F6DF-7BEC-3144-AB57-BD28CF845A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59155" y="1582591"/>
            <a:ext cx="1504200" cy="1504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B4B46C-BA72-8846-9AF0-F3542722C68B}"/>
              </a:ext>
            </a:extLst>
          </p:cNvPr>
          <p:cNvSpPr txBox="1"/>
          <p:nvPr/>
        </p:nvSpPr>
        <p:spPr>
          <a:xfrm>
            <a:off x="8259155" y="3067311"/>
            <a:ext cx="21312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DNS Zones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53C609-11CC-EA4A-AC88-B2AFABDD8174}"/>
              </a:ext>
            </a:extLst>
          </p:cNvPr>
          <p:cNvSpPr/>
          <p:nvPr/>
        </p:nvSpPr>
        <p:spPr>
          <a:xfrm>
            <a:off x="10555753" y="2039125"/>
            <a:ext cx="2709478" cy="47367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kubeoncloud.com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1308A5-E750-FC46-8452-BEC4EDC9AB79}"/>
              </a:ext>
            </a:extLst>
          </p:cNvPr>
          <p:cNvSpPr txBox="1"/>
          <p:nvPr/>
        </p:nvSpPr>
        <p:spPr>
          <a:xfrm>
            <a:off x="10175808" y="1133282"/>
            <a:ext cx="14117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DNZ Zones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C5B583D-F68C-094D-BA46-D17A60A7A4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59007" y="4206048"/>
            <a:ext cx="8463574" cy="3357566"/>
          </a:xfrm>
          <a:prstGeom prst="rect">
            <a:avLst/>
          </a:prstGeom>
        </p:spPr>
      </p:pic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4F4DF47-2089-6C4E-9F77-3BB8FE213D66}"/>
              </a:ext>
            </a:extLst>
          </p:cNvPr>
          <p:cNvCxnSpPr>
            <a:stCxn id="15" idx="2"/>
            <a:endCxn id="17" idx="3"/>
          </p:cNvCxnSpPr>
          <p:nvPr/>
        </p:nvCxnSpPr>
        <p:spPr>
          <a:xfrm rot="5400000">
            <a:off x="9830523" y="3804862"/>
            <a:ext cx="3372028" cy="787911"/>
          </a:xfrm>
          <a:prstGeom prst="bentConnector2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23994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62C4FF-CFFE-5942-A83D-6ACEEC6F56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CBD47-7611-3844-A528-B851DE067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cert-manager is a </a:t>
            </a:r>
            <a:r>
              <a:rPr lang="en-US" dirty="0">
                <a:solidFill>
                  <a:srgbClr val="0070C0"/>
                </a:solidFill>
              </a:rPr>
              <a:t>native</a:t>
            </a:r>
            <a:r>
              <a:rPr lang="en-US" dirty="0"/>
              <a:t> Kubernetes certificate management controller. </a:t>
            </a:r>
          </a:p>
          <a:p>
            <a:r>
              <a:rPr lang="en-US" dirty="0"/>
              <a:t>It can help with issuing certificates from a variety of sources, such as </a:t>
            </a:r>
            <a:r>
              <a:rPr lang="en-US" dirty="0">
                <a:solidFill>
                  <a:srgbClr val="0070C0"/>
                </a:solidFill>
              </a:rPr>
              <a:t>Let’s Encrypt, </a:t>
            </a:r>
            <a:r>
              <a:rPr lang="en-US" dirty="0" err="1">
                <a:solidFill>
                  <a:srgbClr val="0070C0"/>
                </a:solidFill>
              </a:rPr>
              <a:t>HashiCorp</a:t>
            </a:r>
            <a:r>
              <a:rPr lang="en-US" dirty="0">
                <a:solidFill>
                  <a:srgbClr val="0070C0"/>
                </a:solidFill>
              </a:rPr>
              <a:t> Vault, Venafi, a simple signing key pair, or self signed</a:t>
            </a:r>
            <a:r>
              <a:rPr lang="en-US" dirty="0"/>
              <a:t>.</a:t>
            </a:r>
          </a:p>
          <a:p>
            <a:r>
              <a:rPr lang="en-IN" dirty="0"/>
              <a:t>It will ensure certificates </a:t>
            </a:r>
            <a:r>
              <a:rPr lang="en-IN" dirty="0">
                <a:solidFill>
                  <a:srgbClr val="0070C0"/>
                </a:solidFill>
              </a:rPr>
              <a:t>are valid and up to date</a:t>
            </a:r>
            <a:r>
              <a:rPr lang="en-IN" dirty="0"/>
              <a:t>, and attempt to </a:t>
            </a:r>
            <a:r>
              <a:rPr lang="en-IN" dirty="0">
                <a:solidFill>
                  <a:srgbClr val="0070C0"/>
                </a:solidFill>
              </a:rPr>
              <a:t>renew certificates </a:t>
            </a:r>
            <a:r>
              <a:rPr lang="en-IN" dirty="0"/>
              <a:t>at a configured time before expiry.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Reference: </a:t>
            </a:r>
            <a:r>
              <a:rPr lang="en-IN" dirty="0"/>
              <a:t>https://cert-</a:t>
            </a:r>
            <a:r>
              <a:rPr lang="en-IN" dirty="0" err="1"/>
              <a:t>manager.io</a:t>
            </a:r>
            <a:r>
              <a:rPr lang="en-IN" dirty="0"/>
              <a:t>/docs/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41AE22-F073-5E49-89D3-11554E197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Cert Manager</a:t>
            </a:r>
          </a:p>
        </p:txBody>
      </p:sp>
    </p:spTree>
    <p:extLst>
      <p:ext uri="{BB962C8B-B14F-4D97-AF65-F5344CB8AC3E}">
        <p14:creationId xmlns:p14="http://schemas.microsoft.com/office/powerpoint/2010/main" val="3325730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ABDF0C-3C06-FA43-956D-1C53EA37AE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C4298A-82CA-C841-9168-EB02C6A8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680007"/>
          </a:xfrm>
        </p:spPr>
        <p:txBody>
          <a:bodyPr>
            <a:normAutofit fontScale="90000"/>
          </a:bodyPr>
          <a:lstStyle/>
          <a:p>
            <a:r>
              <a:rPr lang="en-US" dirty="0"/>
              <a:t>Kubernetes cert-manager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45580-6D66-0A4F-A7C3-A9A312FB0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730250"/>
            <a:ext cx="124968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9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041" y="439420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SSL with </a:t>
            </a:r>
            <a:br>
              <a:rPr lang="en-US" sz="3000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Lets Encrypt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433439" y="356188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433439" y="392799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673919" y="39161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901852" y="38780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368504" y="455157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578406" y="455157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090558"/>
            <a:ext cx="4173321" cy="24770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004799" y="41920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401643"/>
            <a:ext cx="558686" cy="30579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>
            <a:off x="9506455" y="4401643"/>
            <a:ext cx="926984" cy="4608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440346" y="490354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6846464" y="907581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53097" y="101248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93577" y="100066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321510" y="96249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7788162" y="160922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9053262" y="1609221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7682069" y="1849677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H="1" flipV="1">
            <a:off x="5702823" y="-1707588"/>
            <a:ext cx="162346" cy="5578848"/>
          </a:xfrm>
          <a:prstGeom prst="bentConnector3">
            <a:avLst>
              <a:gd name="adj1" fmla="val 1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10452844" y="5463906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452844" y="5830013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693324" y="581819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921257" y="5780032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387909" y="6453593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597811" y="6453593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11459751" y="6805566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229088-FAB6-EF42-959A-4B367F7369FE}"/>
              </a:ext>
            </a:extLst>
          </p:cNvPr>
          <p:cNvSpPr/>
          <p:nvPr/>
        </p:nvSpPr>
        <p:spPr>
          <a:xfrm>
            <a:off x="7004799" y="46877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sapp2.kubeoncloud.com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>
            <a:off x="6446113" y="4707441"/>
            <a:ext cx="558686" cy="18986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>
            <a:off x="9506455" y="4897303"/>
            <a:ext cx="946389" cy="1410970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27B7B0E-3D00-6046-902E-FA70B6427EB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69550" y="2602864"/>
            <a:ext cx="1756734" cy="7574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060937E8-783E-1C48-A1F5-802199B5B56D}"/>
              </a:ext>
            </a:extLst>
          </p:cNvPr>
          <p:cNvSpPr/>
          <p:nvPr/>
        </p:nvSpPr>
        <p:spPr>
          <a:xfrm>
            <a:off x="10405024" y="1620309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Google Shape;660;p35">
            <a:extLst>
              <a:ext uri="{FF2B5EF4-FFF2-40B4-BE49-F238E27FC236}">
                <a16:creationId xmlns:a16="http://schemas.microsoft.com/office/drawing/2014/main" id="{DF743182-8AA7-7D4E-B192-409A865B69B9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405024" y="198641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637;p35">
            <a:extLst>
              <a:ext uri="{FF2B5EF4-FFF2-40B4-BE49-F238E27FC236}">
                <a16:creationId xmlns:a16="http://schemas.microsoft.com/office/drawing/2014/main" id="{C7BC174B-7909-CA44-9A87-8578250D62E7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645504" y="197459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638;p35">
            <a:extLst>
              <a:ext uri="{FF2B5EF4-FFF2-40B4-BE49-F238E27FC236}">
                <a16:creationId xmlns:a16="http://schemas.microsoft.com/office/drawing/2014/main" id="{ACA1DF86-E251-0F42-93CA-5CED5790C46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873437" y="1936435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CC77A90-47FD-CD4A-8A3A-54CF4E913025}"/>
              </a:ext>
            </a:extLst>
          </p:cNvPr>
          <p:cNvCxnSpPr>
            <a:cxnSpLocks/>
          </p:cNvCxnSpPr>
          <p:nvPr/>
        </p:nvCxnSpPr>
        <p:spPr>
          <a:xfrm>
            <a:off x="11340089" y="2609996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1284250-7B7E-104D-BAE8-DE82DD555764}"/>
              </a:ext>
            </a:extLst>
          </p:cNvPr>
          <p:cNvCxnSpPr>
            <a:cxnSpLocks/>
          </p:cNvCxnSpPr>
          <p:nvPr/>
        </p:nvCxnSpPr>
        <p:spPr>
          <a:xfrm flipH="1">
            <a:off x="12549991" y="2609996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17EC80E-55AF-824C-B2F2-D39CBE57DA1B}"/>
              </a:ext>
            </a:extLst>
          </p:cNvPr>
          <p:cNvSpPr txBox="1"/>
          <p:nvPr/>
        </p:nvSpPr>
        <p:spPr>
          <a:xfrm>
            <a:off x="11411931" y="2961969"/>
            <a:ext cx="17269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cert-manager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A0BFEDF4-8036-1947-A9B2-AC918D0C242E}"/>
              </a:ext>
            </a:extLst>
          </p:cNvPr>
          <p:cNvCxnSpPr>
            <a:cxnSpLocks/>
            <a:stCxn id="68" idx="1"/>
            <a:endCxn id="116" idx="1"/>
          </p:cNvCxnSpPr>
          <p:nvPr/>
        </p:nvCxnSpPr>
        <p:spPr>
          <a:xfrm rot="10800000" flipH="1">
            <a:off x="5489582" y="2464677"/>
            <a:ext cx="4915441" cy="2242765"/>
          </a:xfrm>
          <a:prstGeom prst="bentConnector3">
            <a:avLst>
              <a:gd name="adj1" fmla="val -2584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727615B4-1C91-514C-9881-43909F2305EB}"/>
              </a:ext>
            </a:extLst>
          </p:cNvPr>
          <p:cNvCxnSpPr>
            <a:cxnSpLocks/>
            <a:stCxn id="117" idx="2"/>
            <a:endCxn id="3" idx="3"/>
          </p:cNvCxnSpPr>
          <p:nvPr/>
        </p:nvCxnSpPr>
        <p:spPr>
          <a:xfrm rot="5400000">
            <a:off x="7002173" y="-2141609"/>
            <a:ext cx="47287" cy="10199063"/>
          </a:xfrm>
          <a:prstGeom prst="bentConnector2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Google Shape;664;p35">
            <a:extLst>
              <a:ext uri="{FF2B5EF4-FFF2-40B4-BE49-F238E27FC236}">
                <a16:creationId xmlns:a16="http://schemas.microsoft.com/office/drawing/2014/main" id="{62AA25D9-302C-C244-81BD-99211800A438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5499880" y="309055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664;p35">
            <a:extLst>
              <a:ext uri="{FF2B5EF4-FFF2-40B4-BE49-F238E27FC236}">
                <a16:creationId xmlns:a16="http://schemas.microsoft.com/office/drawing/2014/main" id="{677F6E6C-E086-1E41-BE7C-DBD755BE27A2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515670" y="3106638"/>
            <a:ext cx="956160" cy="9561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Elbow Connector 141">
            <a:extLst>
              <a:ext uri="{FF2B5EF4-FFF2-40B4-BE49-F238E27FC236}">
                <a16:creationId xmlns:a16="http://schemas.microsoft.com/office/drawing/2014/main" id="{9C668E6D-57FD-F94D-8B97-C7587E495B80}"/>
              </a:ext>
            </a:extLst>
          </p:cNvPr>
          <p:cNvCxnSpPr>
            <a:endCxn id="66" idx="2"/>
          </p:cNvCxnSpPr>
          <p:nvPr/>
        </p:nvCxnSpPr>
        <p:spPr>
          <a:xfrm rot="5400000" flipH="1" flipV="1">
            <a:off x="5538059" y="2398790"/>
            <a:ext cx="2223093" cy="1363514"/>
          </a:xfrm>
          <a:prstGeom prst="bentConnector3">
            <a:avLst>
              <a:gd name="adj1" fmla="val 3155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21C8B18F-9326-3742-8DE4-B338AEBF7473}"/>
              </a:ext>
            </a:extLst>
          </p:cNvPr>
          <p:cNvSpPr txBox="1"/>
          <p:nvPr/>
        </p:nvSpPr>
        <p:spPr>
          <a:xfrm>
            <a:off x="7853259" y="2630991"/>
            <a:ext cx="20574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5 mins to 1 hour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12F57ABB-855A-3D4C-88CB-49A1A93618E2}"/>
              </a:ext>
            </a:extLst>
          </p:cNvPr>
          <p:cNvSpPr/>
          <p:nvPr/>
        </p:nvSpPr>
        <p:spPr>
          <a:xfrm>
            <a:off x="51374" y="4974149"/>
            <a:ext cx="43120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https://sapp1.kubeoncloud.com/app1/</a:t>
            </a:r>
            <a:r>
              <a:rPr lang="en-US" sz="1600" dirty="0" err="1">
                <a:solidFill>
                  <a:srgbClr val="0070C0"/>
                </a:solidFill>
              </a:rPr>
              <a:t>index.html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86251E72-08CD-664E-958E-AF91D16D5C04}"/>
              </a:ext>
            </a:extLst>
          </p:cNvPr>
          <p:cNvSpPr/>
          <p:nvPr/>
        </p:nvSpPr>
        <p:spPr>
          <a:xfrm>
            <a:off x="64969" y="5343628"/>
            <a:ext cx="43120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https://sapp2.kubeoncloud.com/app2/</a:t>
            </a:r>
            <a:r>
              <a:rPr lang="en-US" sz="1600" dirty="0" err="1">
                <a:solidFill>
                  <a:srgbClr val="0070C0"/>
                </a:solidFill>
              </a:rPr>
              <a:t>index.html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1068880" y="5793363"/>
            <a:ext cx="9162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</a:t>
            </a:r>
          </a:p>
        </p:txBody>
      </p:sp>
    </p:spTree>
    <p:extLst>
      <p:ext uri="{BB962C8B-B14F-4D97-AF65-F5344CB8AC3E}">
        <p14:creationId xmlns:p14="http://schemas.microsoft.com/office/powerpoint/2010/main" val="326436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64" grpId="0" animBg="1"/>
      <p:bldP spid="83" grpId="0"/>
      <p:bldP spid="84" grpId="0"/>
      <p:bldP spid="85" grpId="0"/>
      <p:bldP spid="87" grpId="0"/>
      <p:bldP spid="58" grpId="0" animBg="1"/>
      <p:bldP spid="75" grpId="0"/>
      <p:bldP spid="96" grpId="0" animBg="1"/>
      <p:bldP spid="115" grpId="0" animBg="1"/>
      <p:bldP spid="121" grpId="0"/>
      <p:bldP spid="144" grpId="0"/>
      <p:bldP spid="145" grpId="0"/>
      <p:bldP spid="147" grpId="0"/>
      <p:bldP spid="148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362" y="-171449"/>
            <a:ext cx="13861676" cy="1188851"/>
          </a:xfrm>
        </p:spPr>
        <p:txBody>
          <a:bodyPr>
            <a:normAutofit/>
          </a:bodyPr>
          <a:lstStyle/>
          <a:p>
            <a:r>
              <a:rPr lang="en-US" sz="4400" dirty="0"/>
              <a:t>Ingress with External DNS, DNR and SSL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26B301-E546-E84D-B833-049667823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60" y="1017402"/>
            <a:ext cx="6958029" cy="52459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567390-AD75-754E-835F-B20A00D6D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017402"/>
            <a:ext cx="7123206" cy="48752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4151C3-1D36-9542-86BF-CD2E728EB93C}"/>
              </a:ext>
            </a:extLst>
          </p:cNvPr>
          <p:cNvSpPr/>
          <p:nvPr/>
        </p:nvSpPr>
        <p:spPr>
          <a:xfrm>
            <a:off x="7557544" y="3294528"/>
            <a:ext cx="6319821" cy="2474259"/>
          </a:xfrm>
          <a:prstGeom prst="rect">
            <a:avLst/>
          </a:prstGeom>
          <a:noFill/>
          <a:ln w="666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B010B34-1742-9A4D-AC6F-0F3DE8D4699A}"/>
              </a:ext>
            </a:extLst>
          </p:cNvPr>
          <p:cNvSpPr/>
          <p:nvPr/>
        </p:nvSpPr>
        <p:spPr>
          <a:xfrm>
            <a:off x="10876803" y="6563775"/>
            <a:ext cx="3307977" cy="103542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 SSL Settings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1890524-E0D9-9D4B-A4A2-EA7CB7019B69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12250271" y="5768787"/>
            <a:ext cx="280521" cy="794988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95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421" y="1520582"/>
            <a:ext cx="5052053" cy="490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581" y="235559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Resources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Requests &amp; Limits</a:t>
            </a:r>
          </a:p>
        </p:txBody>
      </p:sp>
    </p:spTree>
    <p:extLst>
      <p:ext uri="{BB962C8B-B14F-4D97-AF65-F5344CB8AC3E}">
        <p14:creationId xmlns:p14="http://schemas.microsoft.com/office/powerpoint/2010/main" val="303980828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9EA336-40E5-2141-A0F2-43C14FACD5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D497A-4FF1-F041-BFC1-B551ED052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can specify how much each container in a pod needs the resources like </a:t>
            </a:r>
            <a:r>
              <a:rPr lang="en-US" dirty="0">
                <a:solidFill>
                  <a:srgbClr val="0070C0"/>
                </a:solidFill>
              </a:rPr>
              <a:t>CPU &amp; Memory</a:t>
            </a:r>
            <a:r>
              <a:rPr lang="en-US" dirty="0"/>
              <a:t>. </a:t>
            </a:r>
          </a:p>
          <a:p>
            <a:r>
              <a:rPr lang="en-US" dirty="0"/>
              <a:t>When we provide this information in our </a:t>
            </a:r>
            <a:r>
              <a:rPr lang="en-US" dirty="0">
                <a:solidFill>
                  <a:srgbClr val="0070C0"/>
                </a:solidFill>
              </a:rPr>
              <a:t>pod definition for a specific container</a:t>
            </a:r>
            <a:r>
              <a:rPr lang="en-US" dirty="0"/>
              <a:t>, the scheduler uses this information to decide </a:t>
            </a:r>
            <a:r>
              <a:rPr lang="en-US" dirty="0">
                <a:solidFill>
                  <a:srgbClr val="0070C0"/>
                </a:solidFill>
              </a:rPr>
              <a:t>which node to place the Pod</a:t>
            </a:r>
            <a:r>
              <a:rPr lang="en-US" dirty="0"/>
              <a:t> on based on availability of k8s worker Node CPU and Memory Resources. </a:t>
            </a:r>
          </a:p>
          <a:p>
            <a:r>
              <a:rPr lang="en-US" dirty="0"/>
              <a:t>When you specify a resource </a:t>
            </a:r>
            <a:r>
              <a:rPr lang="en-US" dirty="0">
                <a:solidFill>
                  <a:srgbClr val="FF0000"/>
                </a:solidFill>
              </a:rPr>
              <a:t>limit</a:t>
            </a:r>
            <a:r>
              <a:rPr lang="en-US" dirty="0"/>
              <a:t> for a Container, </a:t>
            </a:r>
            <a:r>
              <a:rPr lang="en-US" dirty="0">
                <a:solidFill>
                  <a:srgbClr val="0070C0"/>
                </a:solidFill>
              </a:rPr>
              <a:t>the </a:t>
            </a:r>
            <a:r>
              <a:rPr lang="en-US" dirty="0" err="1">
                <a:solidFill>
                  <a:srgbClr val="0070C0"/>
                </a:solidFill>
              </a:rPr>
              <a:t>kubelet</a:t>
            </a:r>
            <a:r>
              <a:rPr lang="en-US" dirty="0">
                <a:solidFill>
                  <a:srgbClr val="0070C0"/>
                </a:solidFill>
              </a:rPr>
              <a:t> enforces those `limits</a:t>
            </a:r>
            <a:r>
              <a:rPr lang="en-US" dirty="0"/>
              <a:t>` so that the running container is not allowed to use more of that resource than the </a:t>
            </a:r>
            <a:r>
              <a:rPr lang="en-US" dirty="0">
                <a:solidFill>
                  <a:srgbClr val="FF0000"/>
                </a:solidFill>
              </a:rPr>
              <a:t>limit</a:t>
            </a:r>
            <a:r>
              <a:rPr lang="en-US" dirty="0"/>
              <a:t> you set. </a:t>
            </a:r>
          </a:p>
          <a:p>
            <a:r>
              <a:rPr lang="en-US" dirty="0"/>
              <a:t>The </a:t>
            </a:r>
            <a:r>
              <a:rPr lang="en-US" dirty="0" err="1">
                <a:solidFill>
                  <a:srgbClr val="0070C0"/>
                </a:solidFill>
              </a:rPr>
              <a:t>kubelet</a:t>
            </a:r>
            <a:r>
              <a:rPr lang="en-US" dirty="0">
                <a:solidFill>
                  <a:srgbClr val="0070C0"/>
                </a:solidFill>
              </a:rPr>
              <a:t> also reserves </a:t>
            </a:r>
            <a:r>
              <a:rPr lang="en-US" dirty="0"/>
              <a:t>at least the </a:t>
            </a:r>
            <a:r>
              <a:rPr lang="en-US" dirty="0">
                <a:solidFill>
                  <a:srgbClr val="00B050"/>
                </a:solidFill>
              </a:rPr>
              <a:t>request</a:t>
            </a:r>
            <a:r>
              <a:rPr lang="en-US" dirty="0"/>
              <a:t> amount of that system resource specifically for that container to use.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AB1B8B-DD76-D746-AA21-730E44A04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Resources Requests &amp; Limits</a:t>
            </a:r>
          </a:p>
        </p:txBody>
      </p:sp>
    </p:spTree>
    <p:extLst>
      <p:ext uri="{BB962C8B-B14F-4D97-AF65-F5344CB8AC3E}">
        <p14:creationId xmlns:p14="http://schemas.microsoft.com/office/powerpoint/2010/main" val="19494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B8B1AC-9CAE-AF49-8E28-D3D39E6E75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15C860-A644-7649-BDDB-818449EF5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– </a:t>
            </a:r>
            <a:r>
              <a:rPr lang="en-US" dirty="0">
                <a:solidFill>
                  <a:srgbClr val="00B050"/>
                </a:solidFill>
              </a:rPr>
              <a:t>Requests &amp; Limits</a:t>
            </a:r>
          </a:p>
        </p:txBody>
      </p:sp>
      <p:sp>
        <p:nvSpPr>
          <p:cNvPr id="7" name="Google Shape;580;p33">
            <a:extLst>
              <a:ext uri="{FF2B5EF4-FFF2-40B4-BE49-F238E27FC236}">
                <a16:creationId xmlns:a16="http://schemas.microsoft.com/office/drawing/2014/main" id="{56650CF6-B0E3-7E47-8FEB-AFD3DA05DE98}"/>
              </a:ext>
            </a:extLst>
          </p:cNvPr>
          <p:cNvSpPr/>
          <p:nvPr/>
        </p:nvSpPr>
        <p:spPr>
          <a:xfrm>
            <a:off x="225287" y="1731960"/>
            <a:ext cx="14299095" cy="5730246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8" name="Google Shape;584;p33">
            <a:extLst>
              <a:ext uri="{FF2B5EF4-FFF2-40B4-BE49-F238E27FC236}">
                <a16:creationId xmlns:a16="http://schemas.microsoft.com/office/drawing/2014/main" id="{A49FCA15-8F9B-F84B-9669-35550835587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40" y="1205223"/>
            <a:ext cx="1002360" cy="9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85;p33">
            <a:extLst>
              <a:ext uri="{FF2B5EF4-FFF2-40B4-BE49-F238E27FC236}">
                <a16:creationId xmlns:a16="http://schemas.microsoft.com/office/drawing/2014/main" id="{5CE46673-7542-CF46-88A5-369EDF144458}"/>
              </a:ext>
            </a:extLst>
          </p:cNvPr>
          <p:cNvSpPr txBox="1"/>
          <p:nvPr/>
        </p:nvSpPr>
        <p:spPr>
          <a:xfrm>
            <a:off x="1542553" y="1562040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cluster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" name="Google Shape;580;p33">
            <a:extLst>
              <a:ext uri="{FF2B5EF4-FFF2-40B4-BE49-F238E27FC236}">
                <a16:creationId xmlns:a16="http://schemas.microsoft.com/office/drawing/2014/main" id="{D4C6C83B-8038-AD49-85FA-782DBE772F00}"/>
              </a:ext>
            </a:extLst>
          </p:cNvPr>
          <p:cNvSpPr/>
          <p:nvPr/>
        </p:nvSpPr>
        <p:spPr>
          <a:xfrm>
            <a:off x="734493" y="2428617"/>
            <a:ext cx="13339316" cy="4767313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35" name="Google Shape;213;p22">
            <a:extLst>
              <a:ext uri="{FF2B5EF4-FFF2-40B4-BE49-F238E27FC236}">
                <a16:creationId xmlns:a16="http://schemas.microsoft.com/office/drawing/2014/main" id="{CC0EC546-DE06-E847-9220-A5ADE207F62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65723" y="2001988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585;p33">
            <a:extLst>
              <a:ext uri="{FF2B5EF4-FFF2-40B4-BE49-F238E27FC236}">
                <a16:creationId xmlns:a16="http://schemas.microsoft.com/office/drawing/2014/main" id="{76B875CE-48D6-754B-AA94-73A0A46F7397}"/>
              </a:ext>
            </a:extLst>
          </p:cNvPr>
          <p:cNvSpPr txBox="1"/>
          <p:nvPr/>
        </p:nvSpPr>
        <p:spPr>
          <a:xfrm>
            <a:off x="10373797" y="2277698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</a:t>
            </a:r>
            <a:r>
              <a:rPr lang="fr" sz="1800" dirty="0" err="1">
                <a:latin typeface="Consolas"/>
                <a:ea typeface="Consolas"/>
                <a:cs typeface="Consolas"/>
                <a:sym typeface="Consolas"/>
              </a:rPr>
              <a:t>Node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71395D9-533B-FD4F-A541-9F2FE878CB66}"/>
              </a:ext>
            </a:extLst>
          </p:cNvPr>
          <p:cNvSpPr/>
          <p:nvPr/>
        </p:nvSpPr>
        <p:spPr>
          <a:xfrm>
            <a:off x="11509144" y="4574766"/>
            <a:ext cx="2160104" cy="7951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Memory: 32GB</a:t>
            </a:r>
          </a:p>
        </p:txBody>
      </p:sp>
      <p:pic>
        <p:nvPicPr>
          <p:cNvPr id="42" name="Google Shape;598;p33">
            <a:extLst>
              <a:ext uri="{FF2B5EF4-FFF2-40B4-BE49-F238E27FC236}">
                <a16:creationId xmlns:a16="http://schemas.microsoft.com/office/drawing/2014/main" id="{2934465E-D577-0544-B5C3-37A6AA0FD8A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3888" y="2981453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638;p35">
            <a:extLst>
              <a:ext uri="{FF2B5EF4-FFF2-40B4-BE49-F238E27FC236}">
                <a16:creationId xmlns:a16="http://schemas.microsoft.com/office/drawing/2014/main" id="{953447B1-43E2-0349-9EE7-B87ABC6A866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8948" y="300926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6BA386E6-2B06-3748-8C5C-848875EAAC69}"/>
              </a:ext>
            </a:extLst>
          </p:cNvPr>
          <p:cNvSpPr/>
          <p:nvPr/>
        </p:nvSpPr>
        <p:spPr>
          <a:xfrm>
            <a:off x="11509144" y="3571379"/>
            <a:ext cx="2160104" cy="79513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CPU: 8 </a:t>
            </a:r>
            <a:r>
              <a:rPr lang="en-US" dirty="0" err="1"/>
              <a:t>vcores</a:t>
            </a:r>
            <a:endParaRPr lang="en-US" dirty="0"/>
          </a:p>
          <a:p>
            <a:pPr algn="ctr"/>
            <a:r>
              <a:rPr lang="en-US" dirty="0"/>
              <a:t>(8000m)</a:t>
            </a:r>
          </a:p>
        </p:txBody>
      </p:sp>
      <p:sp>
        <p:nvSpPr>
          <p:cNvPr id="46" name="Google Shape;595;p33">
            <a:extLst>
              <a:ext uri="{FF2B5EF4-FFF2-40B4-BE49-F238E27FC236}">
                <a16:creationId xmlns:a16="http://schemas.microsoft.com/office/drawing/2014/main" id="{6A13BB83-5C18-4045-AA27-25D8006A719C}"/>
              </a:ext>
            </a:extLst>
          </p:cNvPr>
          <p:cNvSpPr/>
          <p:nvPr/>
        </p:nvSpPr>
        <p:spPr>
          <a:xfrm>
            <a:off x="1005840" y="2858957"/>
            <a:ext cx="8939075" cy="4121426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47" name="Google Shape;596;p33">
            <a:extLst>
              <a:ext uri="{FF2B5EF4-FFF2-40B4-BE49-F238E27FC236}">
                <a16:creationId xmlns:a16="http://schemas.microsoft.com/office/drawing/2014/main" id="{40BC4B99-A328-6740-A0C4-9E8F3D835432}"/>
              </a:ext>
            </a:extLst>
          </p:cNvPr>
          <p:cNvSpPr txBox="1"/>
          <p:nvPr/>
        </p:nvSpPr>
        <p:spPr>
          <a:xfrm>
            <a:off x="2355798" y="2671766"/>
            <a:ext cx="2384668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8" name="Google Shape;612;p33">
            <a:extLst>
              <a:ext uri="{FF2B5EF4-FFF2-40B4-BE49-F238E27FC236}">
                <a16:creationId xmlns:a16="http://schemas.microsoft.com/office/drawing/2014/main" id="{C48D6529-B123-744E-9A29-E83701EFB0F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58702" y="2394074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95;p33">
            <a:extLst>
              <a:ext uri="{FF2B5EF4-FFF2-40B4-BE49-F238E27FC236}">
                <a16:creationId xmlns:a16="http://schemas.microsoft.com/office/drawing/2014/main" id="{88ABF880-5F5C-204C-8D65-52E2039E832A}"/>
              </a:ext>
            </a:extLst>
          </p:cNvPr>
          <p:cNvSpPr/>
          <p:nvPr/>
        </p:nvSpPr>
        <p:spPr>
          <a:xfrm>
            <a:off x="1385100" y="4044997"/>
            <a:ext cx="8222726" cy="2823704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56" name="Google Shape;595;p33">
            <a:extLst>
              <a:ext uri="{FF2B5EF4-FFF2-40B4-BE49-F238E27FC236}">
                <a16:creationId xmlns:a16="http://schemas.microsoft.com/office/drawing/2014/main" id="{1B6AF3EE-C3D9-3246-BEE5-A86E6BB42816}"/>
              </a:ext>
            </a:extLst>
          </p:cNvPr>
          <p:cNvSpPr/>
          <p:nvPr/>
        </p:nvSpPr>
        <p:spPr>
          <a:xfrm>
            <a:off x="1537501" y="4208275"/>
            <a:ext cx="3400260" cy="2391307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8227141-4BE2-004A-BFA5-D0FA418B1C00}"/>
              </a:ext>
            </a:extLst>
          </p:cNvPr>
          <p:cNvSpPr txBox="1"/>
          <p:nvPr/>
        </p:nvSpPr>
        <p:spPr>
          <a:xfrm>
            <a:off x="2330105" y="4243881"/>
            <a:ext cx="15264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Container-1</a:t>
            </a:r>
          </a:p>
        </p:txBody>
      </p:sp>
      <p:sp>
        <p:nvSpPr>
          <p:cNvPr id="62" name="Google Shape;595;p33">
            <a:extLst>
              <a:ext uri="{FF2B5EF4-FFF2-40B4-BE49-F238E27FC236}">
                <a16:creationId xmlns:a16="http://schemas.microsoft.com/office/drawing/2014/main" id="{185B38A5-4A3F-0A41-AF77-1D86A62E081C}"/>
              </a:ext>
            </a:extLst>
          </p:cNvPr>
          <p:cNvSpPr/>
          <p:nvPr/>
        </p:nvSpPr>
        <p:spPr>
          <a:xfrm>
            <a:off x="5209108" y="4208275"/>
            <a:ext cx="3400260" cy="2391307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C519C51-B6EA-9344-9CB4-D21CD591F96F}"/>
              </a:ext>
            </a:extLst>
          </p:cNvPr>
          <p:cNvSpPr txBox="1"/>
          <p:nvPr/>
        </p:nvSpPr>
        <p:spPr>
          <a:xfrm>
            <a:off x="6001712" y="4243881"/>
            <a:ext cx="15264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Container-2</a:t>
            </a:r>
          </a:p>
        </p:txBody>
      </p:sp>
      <p:pic>
        <p:nvPicPr>
          <p:cNvPr id="64" name="Google Shape;637;p35">
            <a:extLst>
              <a:ext uri="{FF2B5EF4-FFF2-40B4-BE49-F238E27FC236}">
                <a16:creationId xmlns:a16="http://schemas.microsoft.com/office/drawing/2014/main" id="{5CBA4556-264B-B94C-94A3-A2129C9BA0A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41061" y="358276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595;p33">
            <a:extLst>
              <a:ext uri="{FF2B5EF4-FFF2-40B4-BE49-F238E27FC236}">
                <a16:creationId xmlns:a16="http://schemas.microsoft.com/office/drawing/2014/main" id="{023F894B-85A3-374D-822C-486D3327ABEB}"/>
              </a:ext>
            </a:extLst>
          </p:cNvPr>
          <p:cNvSpPr/>
          <p:nvPr/>
        </p:nvSpPr>
        <p:spPr>
          <a:xfrm>
            <a:off x="1689901" y="4945070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66E0F00-B70B-8542-BBCF-636CCCBA4C16}"/>
              </a:ext>
            </a:extLst>
          </p:cNvPr>
          <p:cNvSpPr/>
          <p:nvPr/>
        </p:nvSpPr>
        <p:spPr>
          <a:xfrm>
            <a:off x="1779162" y="5127378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500m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27AA5EE-CFEC-4B45-918C-449DD3770F05}"/>
              </a:ext>
            </a:extLst>
          </p:cNvPr>
          <p:cNvSpPr/>
          <p:nvPr/>
        </p:nvSpPr>
        <p:spPr>
          <a:xfrm>
            <a:off x="1779162" y="5592766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128Mi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6C8DF37-5773-6643-A99E-912431B98D36}"/>
              </a:ext>
            </a:extLst>
          </p:cNvPr>
          <p:cNvSpPr txBox="1"/>
          <p:nvPr/>
        </p:nvSpPr>
        <p:spPr>
          <a:xfrm>
            <a:off x="1911176" y="6136472"/>
            <a:ext cx="940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Requests</a:t>
            </a:r>
          </a:p>
        </p:txBody>
      </p:sp>
      <p:sp>
        <p:nvSpPr>
          <p:cNvPr id="70" name="Google Shape;595;p33">
            <a:extLst>
              <a:ext uri="{FF2B5EF4-FFF2-40B4-BE49-F238E27FC236}">
                <a16:creationId xmlns:a16="http://schemas.microsoft.com/office/drawing/2014/main" id="{97C75EB0-03BB-6549-A461-617314242A89}"/>
              </a:ext>
            </a:extLst>
          </p:cNvPr>
          <p:cNvSpPr/>
          <p:nvPr/>
        </p:nvSpPr>
        <p:spPr>
          <a:xfrm>
            <a:off x="3325863" y="4953079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1B4D91C-57DA-F641-BCC0-2F6C58D202EA}"/>
              </a:ext>
            </a:extLst>
          </p:cNvPr>
          <p:cNvSpPr/>
          <p:nvPr/>
        </p:nvSpPr>
        <p:spPr>
          <a:xfrm>
            <a:off x="3415124" y="5135387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1000m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6EBB8F0-3752-4D4A-BCA6-C38A772829E3}"/>
              </a:ext>
            </a:extLst>
          </p:cNvPr>
          <p:cNvSpPr/>
          <p:nvPr/>
        </p:nvSpPr>
        <p:spPr>
          <a:xfrm>
            <a:off x="3415124" y="5600775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500Mi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9053689-4D47-D547-87B1-C7F3882DB645}"/>
              </a:ext>
            </a:extLst>
          </p:cNvPr>
          <p:cNvSpPr txBox="1"/>
          <p:nvPr/>
        </p:nvSpPr>
        <p:spPr>
          <a:xfrm>
            <a:off x="3678257" y="6159086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Limits</a:t>
            </a:r>
          </a:p>
        </p:txBody>
      </p:sp>
      <p:sp>
        <p:nvSpPr>
          <p:cNvPr id="74" name="Google Shape;595;p33">
            <a:extLst>
              <a:ext uri="{FF2B5EF4-FFF2-40B4-BE49-F238E27FC236}">
                <a16:creationId xmlns:a16="http://schemas.microsoft.com/office/drawing/2014/main" id="{794336F2-F818-B94F-93DA-0CECB6CF02AC}"/>
              </a:ext>
            </a:extLst>
          </p:cNvPr>
          <p:cNvSpPr/>
          <p:nvPr/>
        </p:nvSpPr>
        <p:spPr>
          <a:xfrm>
            <a:off x="5354072" y="4951866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55175CA-2214-8F47-B376-9FBE6985231E}"/>
              </a:ext>
            </a:extLst>
          </p:cNvPr>
          <p:cNvSpPr/>
          <p:nvPr/>
        </p:nvSpPr>
        <p:spPr>
          <a:xfrm>
            <a:off x="5443333" y="5134174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500m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15484ED-9A38-D742-A07F-A3DE620F8652}"/>
              </a:ext>
            </a:extLst>
          </p:cNvPr>
          <p:cNvSpPr/>
          <p:nvPr/>
        </p:nvSpPr>
        <p:spPr>
          <a:xfrm>
            <a:off x="5443333" y="5599562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128Mi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8971749-E493-4B45-894B-02CEC7F11AF1}"/>
              </a:ext>
            </a:extLst>
          </p:cNvPr>
          <p:cNvSpPr txBox="1"/>
          <p:nvPr/>
        </p:nvSpPr>
        <p:spPr>
          <a:xfrm>
            <a:off x="5575347" y="6143268"/>
            <a:ext cx="940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Requests</a:t>
            </a:r>
          </a:p>
        </p:txBody>
      </p:sp>
      <p:sp>
        <p:nvSpPr>
          <p:cNvPr id="78" name="Google Shape;595;p33">
            <a:extLst>
              <a:ext uri="{FF2B5EF4-FFF2-40B4-BE49-F238E27FC236}">
                <a16:creationId xmlns:a16="http://schemas.microsoft.com/office/drawing/2014/main" id="{D2980041-5437-864F-BEA9-296626FE5D8A}"/>
              </a:ext>
            </a:extLst>
          </p:cNvPr>
          <p:cNvSpPr/>
          <p:nvPr/>
        </p:nvSpPr>
        <p:spPr>
          <a:xfrm>
            <a:off x="6990034" y="4959875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A43EFCB-5714-EF4C-9303-846937649F53}"/>
              </a:ext>
            </a:extLst>
          </p:cNvPr>
          <p:cNvSpPr/>
          <p:nvPr/>
        </p:nvSpPr>
        <p:spPr>
          <a:xfrm>
            <a:off x="7079295" y="5142183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1000m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BF377A8-3744-4C43-8B48-E0D7EDFFFECB}"/>
              </a:ext>
            </a:extLst>
          </p:cNvPr>
          <p:cNvSpPr/>
          <p:nvPr/>
        </p:nvSpPr>
        <p:spPr>
          <a:xfrm>
            <a:off x="7079295" y="5607571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500Mi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0E456E4-CB66-2749-B636-A47D0B2803CE}"/>
              </a:ext>
            </a:extLst>
          </p:cNvPr>
          <p:cNvSpPr txBox="1"/>
          <p:nvPr/>
        </p:nvSpPr>
        <p:spPr>
          <a:xfrm>
            <a:off x="7342428" y="6165882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Limits</a:t>
            </a:r>
          </a:p>
        </p:txBody>
      </p:sp>
    </p:spTree>
    <p:extLst>
      <p:ext uri="{BB962C8B-B14F-4D97-AF65-F5344CB8AC3E}">
        <p14:creationId xmlns:p14="http://schemas.microsoft.com/office/powerpoint/2010/main" val="279066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34" grpId="0" animBg="1"/>
      <p:bldP spid="36" grpId="0" animBg="1"/>
      <p:bldP spid="38" grpId="0" animBg="1"/>
      <p:bldP spid="45" grpId="0" animBg="1"/>
      <p:bldP spid="46" grpId="0" animBg="1"/>
      <p:bldP spid="47" grpId="0" animBg="1"/>
      <p:bldP spid="50" grpId="0" animBg="1"/>
      <p:bldP spid="56" grpId="0" animBg="1"/>
      <p:bldP spid="57" grpId="0"/>
      <p:bldP spid="62" grpId="0" animBg="1"/>
      <p:bldP spid="63" grpId="0"/>
      <p:bldP spid="65" grpId="0" animBg="1"/>
      <p:bldP spid="67" grpId="0" animBg="1"/>
      <p:bldP spid="68" grpId="0" animBg="1"/>
      <p:bldP spid="69" grpId="0"/>
      <p:bldP spid="70" grpId="0" animBg="1"/>
      <p:bldP spid="71" grpId="0" animBg="1"/>
      <p:bldP spid="72" grpId="0" animBg="1"/>
      <p:bldP spid="73" grpId="0"/>
      <p:bldP spid="74" grpId="0" animBg="1"/>
      <p:bldP spid="75" grpId="0" animBg="1"/>
      <p:bldP spid="76" grpId="0" animBg="1"/>
      <p:bldP spid="77" grpId="0"/>
      <p:bldP spid="78" grpId="0" animBg="1"/>
      <p:bldP spid="79" grpId="0" animBg="1"/>
      <p:bldP spid="80" grpId="0" animBg="1"/>
      <p:bldP spid="81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4ED963-61EC-DF45-B883-935CE9CA03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D4AC14-74B4-5744-9B0F-B5AADBD2A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62" y="84511"/>
            <a:ext cx="5779656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Kubernetes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Requests &amp; Limits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E1E658-31F3-2344-A800-83726588D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5861" y="119032"/>
            <a:ext cx="5923723" cy="74127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140E9D-1335-C144-B1A1-835FC237C138}"/>
              </a:ext>
            </a:extLst>
          </p:cNvPr>
          <p:cNvSpPr/>
          <p:nvPr/>
        </p:nvSpPr>
        <p:spPr>
          <a:xfrm>
            <a:off x="8468139" y="5406887"/>
            <a:ext cx="3816626" cy="2001079"/>
          </a:xfrm>
          <a:prstGeom prst="rect">
            <a:avLst/>
          </a:prstGeom>
          <a:noFill/>
          <a:ln w="666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61A02CDD-4FAB-AD49-9F00-0C9579C22134}"/>
              </a:ext>
            </a:extLst>
          </p:cNvPr>
          <p:cNvSpPr/>
          <p:nvPr/>
        </p:nvSpPr>
        <p:spPr>
          <a:xfrm>
            <a:off x="636104" y="4982817"/>
            <a:ext cx="4810539" cy="1424609"/>
          </a:xfrm>
          <a:prstGeom prst="wedgeRectCallout">
            <a:avLst>
              <a:gd name="adj1" fmla="val 110296"/>
              <a:gd name="adj2" fmla="val 5031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have defined  Requests &amp; Limits for a specific container in a Deployment Manifest.</a:t>
            </a:r>
          </a:p>
        </p:txBody>
      </p:sp>
    </p:spTree>
    <p:extLst>
      <p:ext uri="{BB962C8B-B14F-4D97-AF65-F5344CB8AC3E}">
        <p14:creationId xmlns:p14="http://schemas.microsoft.com/office/powerpoint/2010/main" val="288578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421" y="1520582"/>
            <a:ext cx="5052053" cy="490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6" y="3025247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Namespaces</a:t>
            </a:r>
          </a:p>
        </p:txBody>
      </p:sp>
    </p:spTree>
    <p:extLst>
      <p:ext uri="{BB962C8B-B14F-4D97-AF65-F5344CB8AC3E}">
        <p14:creationId xmlns:p14="http://schemas.microsoft.com/office/powerpoint/2010/main" val="230100252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8F7772-A470-8D4C-9FE8-615FA43915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68408-C96E-414B-A306-7D2826DA2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101" y="1461658"/>
            <a:ext cx="7603904" cy="55909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Namespaces are also called </a:t>
            </a:r>
            <a:r>
              <a:rPr lang="en-US" dirty="0">
                <a:solidFill>
                  <a:srgbClr val="0070C0"/>
                </a:solidFill>
              </a:rPr>
              <a:t>Virtual clusters </a:t>
            </a:r>
            <a:r>
              <a:rPr lang="en-US" dirty="0"/>
              <a:t>in our </a:t>
            </a:r>
            <a:r>
              <a:rPr lang="en-US" dirty="0">
                <a:solidFill>
                  <a:srgbClr val="0070C0"/>
                </a:solidFill>
              </a:rPr>
              <a:t>physical</a:t>
            </a:r>
            <a:r>
              <a:rPr lang="en-US" dirty="0"/>
              <a:t> k8s cluster</a:t>
            </a:r>
          </a:p>
          <a:p>
            <a:r>
              <a:rPr lang="en-US" dirty="0"/>
              <a:t>We use this in environments where we have  </a:t>
            </a:r>
            <a:r>
              <a:rPr lang="en-US" dirty="0">
                <a:solidFill>
                  <a:srgbClr val="0070C0"/>
                </a:solidFill>
              </a:rPr>
              <a:t>many users spread</a:t>
            </a:r>
            <a:r>
              <a:rPr lang="en-US" dirty="0"/>
              <a:t> across multiple teams or projects</a:t>
            </a:r>
          </a:p>
          <a:p>
            <a:r>
              <a:rPr lang="en-US" dirty="0"/>
              <a:t>Clusters with </a:t>
            </a:r>
            <a:r>
              <a:rPr lang="en-US" dirty="0">
                <a:solidFill>
                  <a:srgbClr val="0070C0"/>
                </a:solidFill>
              </a:rPr>
              <a:t>tens of users </a:t>
            </a:r>
            <a:r>
              <a:rPr lang="en-US" dirty="0"/>
              <a:t>ideally don’t need to use namespaces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Benefits</a:t>
            </a:r>
          </a:p>
          <a:p>
            <a:pPr lvl="1"/>
            <a:r>
              <a:rPr lang="en-US" dirty="0"/>
              <a:t>Creates </a:t>
            </a:r>
            <a:r>
              <a:rPr lang="en-US" dirty="0">
                <a:solidFill>
                  <a:srgbClr val="0070C0"/>
                </a:solidFill>
              </a:rPr>
              <a:t>isolation boundary </a:t>
            </a:r>
            <a:r>
              <a:rPr lang="en-US" dirty="0"/>
              <a:t>from other k8s objects</a:t>
            </a:r>
          </a:p>
          <a:p>
            <a:pPr lvl="1"/>
            <a:r>
              <a:rPr lang="en-US" dirty="0"/>
              <a:t>We can limit the resources like </a:t>
            </a:r>
            <a:r>
              <a:rPr lang="en-US" dirty="0">
                <a:solidFill>
                  <a:srgbClr val="0070C0"/>
                </a:solidFill>
              </a:rPr>
              <a:t>CPU, Memory </a:t>
            </a:r>
            <a:r>
              <a:rPr lang="en-US" dirty="0"/>
              <a:t>on per namespace basis (</a:t>
            </a:r>
            <a:r>
              <a:rPr lang="en-US" dirty="0">
                <a:solidFill>
                  <a:srgbClr val="0070C0"/>
                </a:solidFill>
              </a:rPr>
              <a:t>Resource Quota</a:t>
            </a:r>
            <a:r>
              <a:rPr lang="en-US" dirty="0"/>
              <a:t>). 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BAC614-2369-4446-B8DE-780E33608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Namespaces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09150-1CC2-2143-87B3-2D614B180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928" y="1640125"/>
            <a:ext cx="4584700" cy="44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E5D167-3EA8-F94B-9911-81DE27F01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928" y="2263092"/>
            <a:ext cx="65278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1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4752" y="491484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Hostname based Routing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rgbClr val="C00000"/>
                </a:solidFill>
              </a:rPr>
              <a:t>External DNS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849250"/>
            <a:ext cx="4173321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004799" y="39253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134943"/>
            <a:ext cx="558686" cy="57249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9506455" y="2493928"/>
            <a:ext cx="823882" cy="1641015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5472988" y="2418705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79621" y="2523604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20101" y="25117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48034" y="2473623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6414686" y="3120345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7679786" y="3120345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6308593" y="3360801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3802D8-C022-574C-AC55-9670929695AD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5936228" y="3480124"/>
            <a:ext cx="21658" cy="89291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V="1">
            <a:off x="4422869" y="-265288"/>
            <a:ext cx="1348778" cy="4205372"/>
          </a:xfrm>
          <a:prstGeom prst="bentConnector3">
            <a:avLst>
              <a:gd name="adj1" fmla="val 110358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0119918-3C29-7B42-865B-D832EE9D49CB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Google Shape;660;p35">
            <a:extLst>
              <a:ext uri="{FF2B5EF4-FFF2-40B4-BE49-F238E27FC236}">
                <a16:creationId xmlns:a16="http://schemas.microsoft.com/office/drawing/2014/main" id="{99B6034A-568E-DB4A-9E54-D650D43719B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637;p35">
            <a:extLst>
              <a:ext uri="{FF2B5EF4-FFF2-40B4-BE49-F238E27FC236}">
                <a16:creationId xmlns:a16="http://schemas.microsoft.com/office/drawing/2014/main" id="{F9447530-564E-454F-B5E9-AC9C1933A4E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638;p35">
            <a:extLst>
              <a:ext uri="{FF2B5EF4-FFF2-40B4-BE49-F238E27FC236}">
                <a16:creationId xmlns:a16="http://schemas.microsoft.com/office/drawing/2014/main" id="{5116A788-47F1-EE43-9E96-FB8432D31AC0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D50C439-27C7-FA4B-BE77-5E6E1BC1031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3E87C1F-D256-504D-9127-39D4762127CF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731C962-6878-DD41-AAE6-54DA037EEAE8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229088-FAB6-EF42-959A-4B367F7369FE}"/>
              </a:ext>
            </a:extLst>
          </p:cNvPr>
          <p:cNvSpPr/>
          <p:nvPr/>
        </p:nvSpPr>
        <p:spPr>
          <a:xfrm>
            <a:off x="7004799" y="44210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eapp2.kubeoncloud.com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497BFD2-3AE0-8F46-9C25-3B0BAAFB9BC4}"/>
              </a:ext>
            </a:extLst>
          </p:cNvPr>
          <p:cNvSpPr/>
          <p:nvPr/>
        </p:nvSpPr>
        <p:spPr>
          <a:xfrm>
            <a:off x="6989411" y="4890961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eapp3.kubeoncloud.com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 flipV="1">
            <a:off x="6446113" y="4630603"/>
            <a:ext cx="558686" cy="7683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E942EE6-82C1-CE42-873A-7617F54D21FB}"/>
              </a:ext>
            </a:extLst>
          </p:cNvPr>
          <p:cNvCxnSpPr>
            <a:cxnSpLocks/>
            <a:stCxn id="68" idx="3"/>
            <a:endCxn id="97" idx="1"/>
          </p:cNvCxnSpPr>
          <p:nvPr/>
        </p:nvCxnSpPr>
        <p:spPr>
          <a:xfrm>
            <a:off x="6446113" y="4707441"/>
            <a:ext cx="543298" cy="39307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 flipV="1">
            <a:off x="9506455" y="4395950"/>
            <a:ext cx="843287" cy="234653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44ADEEC4-ADED-3B4B-B0F1-A283D41FC045}"/>
              </a:ext>
            </a:extLst>
          </p:cNvPr>
          <p:cNvCxnSpPr>
            <a:stCxn id="97" idx="3"/>
            <a:endCxn id="86" idx="1"/>
          </p:cNvCxnSpPr>
          <p:nvPr/>
        </p:nvCxnSpPr>
        <p:spPr>
          <a:xfrm>
            <a:off x="9491067" y="5100511"/>
            <a:ext cx="839270" cy="1230270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04293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630213" y="7222365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616449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854430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1141979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1400339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858262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651260" y="2364309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602728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1498151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854427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1141976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1400336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858259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651257" y="4890974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602725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854428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854428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1452627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911233" y="6461536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4016820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4254801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542350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800710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5258633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5051631" y="2364309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5003099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898522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4254798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542347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800707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5258630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5051628" y="4890974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5003096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4254799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4254799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852998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486322" y="6449954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7395140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633121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920670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8179030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636953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8429951" y="2364309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8381419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8276842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633118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920667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8179027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636950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8429948" y="4890974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8381416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633119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633119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8231318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773380" y="6459698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212" name="Title 211">
            <a:extLst>
              <a:ext uri="{FF2B5EF4-FFF2-40B4-BE49-F238E27FC236}">
                <a16:creationId xmlns:a16="http://schemas.microsoft.com/office/drawing/2014/main" id="{958C8097-F721-4441-8F91-633114DAD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743" y="-2615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Namespaces</a:t>
            </a:r>
          </a:p>
        </p:txBody>
      </p:sp>
      <p:pic>
        <p:nvPicPr>
          <p:cNvPr id="213" name="Picture 212">
            <a:extLst>
              <a:ext uri="{FF2B5EF4-FFF2-40B4-BE49-F238E27FC236}">
                <a16:creationId xmlns:a16="http://schemas.microsoft.com/office/drawing/2014/main" id="{40D27EB6-17E0-6549-8DC4-D38677FD6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624" y="3561993"/>
            <a:ext cx="3854332" cy="1906332"/>
          </a:xfrm>
          <a:prstGeom prst="rect">
            <a:avLst/>
          </a:prstGeom>
        </p:spPr>
      </p:pic>
      <p:sp>
        <p:nvSpPr>
          <p:cNvPr id="215" name="TextBox 214">
            <a:extLst>
              <a:ext uri="{FF2B5EF4-FFF2-40B4-BE49-F238E27FC236}">
                <a16:creationId xmlns:a16="http://schemas.microsoft.com/office/drawing/2014/main" id="{66893BEC-9043-1F47-8DB6-9ABEF308D95F}"/>
              </a:ext>
            </a:extLst>
          </p:cNvPr>
          <p:cNvSpPr txBox="1"/>
          <p:nvPr/>
        </p:nvSpPr>
        <p:spPr>
          <a:xfrm>
            <a:off x="10527045" y="2976455"/>
            <a:ext cx="41838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Namespace Manifest - Declarative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91F60E-997A-3C47-9496-BB3B2F7D7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8737" y="7008336"/>
            <a:ext cx="6007100" cy="520700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589AF44A-0430-F14F-8D36-6C6898F2F376}"/>
              </a:ext>
            </a:extLst>
          </p:cNvPr>
          <p:cNvSpPr txBox="1"/>
          <p:nvPr/>
        </p:nvSpPr>
        <p:spPr>
          <a:xfrm>
            <a:off x="10527045" y="6418013"/>
            <a:ext cx="41341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Namespace Manifest - Imperative</a:t>
            </a:r>
          </a:p>
        </p:txBody>
      </p:sp>
    </p:spTree>
    <p:extLst>
      <p:ext uri="{BB962C8B-B14F-4D97-AF65-F5344CB8AC3E}">
        <p14:creationId xmlns:p14="http://schemas.microsoft.com/office/powerpoint/2010/main" val="53618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215" grpId="0"/>
      <p:bldP spid="179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442C2D-AAF6-3248-A214-776B6391F0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2D42AD-FCFC-624F-AF00-2619A7AE5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38002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Namespaces</a:t>
            </a:r>
          </a:p>
        </p:txBody>
      </p:sp>
      <p:sp>
        <p:nvSpPr>
          <p:cNvPr id="5" name="Google Shape;580;p33">
            <a:extLst>
              <a:ext uri="{FF2B5EF4-FFF2-40B4-BE49-F238E27FC236}">
                <a16:creationId xmlns:a16="http://schemas.microsoft.com/office/drawing/2014/main" id="{95CE2182-33DC-F948-B18C-2CD81EA50376}"/>
              </a:ext>
            </a:extLst>
          </p:cNvPr>
          <p:cNvSpPr/>
          <p:nvPr/>
        </p:nvSpPr>
        <p:spPr>
          <a:xfrm>
            <a:off x="225287" y="1050849"/>
            <a:ext cx="14299095" cy="6411357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6" name="Google Shape;584;p33">
            <a:extLst>
              <a:ext uri="{FF2B5EF4-FFF2-40B4-BE49-F238E27FC236}">
                <a16:creationId xmlns:a16="http://schemas.microsoft.com/office/drawing/2014/main" id="{6FB5A144-1B11-4049-8A84-1ECA0E9C409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42" y="545841"/>
            <a:ext cx="1002360" cy="9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85;p33">
            <a:extLst>
              <a:ext uri="{FF2B5EF4-FFF2-40B4-BE49-F238E27FC236}">
                <a16:creationId xmlns:a16="http://schemas.microsoft.com/office/drawing/2014/main" id="{A6C93770-342C-544E-8D14-8393D337210D}"/>
              </a:ext>
            </a:extLst>
          </p:cNvPr>
          <p:cNvSpPr txBox="1"/>
          <p:nvPr/>
        </p:nvSpPr>
        <p:spPr>
          <a:xfrm>
            <a:off x="1416155" y="902658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cluster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" name="Google Shape;580;p33">
            <a:extLst>
              <a:ext uri="{FF2B5EF4-FFF2-40B4-BE49-F238E27FC236}">
                <a16:creationId xmlns:a16="http://schemas.microsoft.com/office/drawing/2014/main" id="{6B460997-918B-594C-B277-AAB54E0A0353}"/>
              </a:ext>
            </a:extLst>
          </p:cNvPr>
          <p:cNvSpPr/>
          <p:nvPr/>
        </p:nvSpPr>
        <p:spPr>
          <a:xfrm>
            <a:off x="734493" y="1669691"/>
            <a:ext cx="13339316" cy="5526240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9" name="Google Shape;213;p22">
            <a:extLst>
              <a:ext uri="{FF2B5EF4-FFF2-40B4-BE49-F238E27FC236}">
                <a16:creationId xmlns:a16="http://schemas.microsoft.com/office/drawing/2014/main" id="{09A34241-6121-B248-B0BD-083DDB70552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25517" y="1160170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585;p33">
            <a:extLst>
              <a:ext uri="{FF2B5EF4-FFF2-40B4-BE49-F238E27FC236}">
                <a16:creationId xmlns:a16="http://schemas.microsoft.com/office/drawing/2014/main" id="{C8C179DA-1555-9449-B973-33588209F272}"/>
              </a:ext>
            </a:extLst>
          </p:cNvPr>
          <p:cNvSpPr txBox="1"/>
          <p:nvPr/>
        </p:nvSpPr>
        <p:spPr>
          <a:xfrm>
            <a:off x="10347292" y="1499771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</a:t>
            </a:r>
            <a:r>
              <a:rPr lang="fr" sz="1800" dirty="0" err="1">
                <a:latin typeface="Consolas"/>
                <a:ea typeface="Consolas"/>
                <a:cs typeface="Consolas"/>
                <a:sym typeface="Consolas"/>
              </a:rPr>
              <a:t>Node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" name="Google Shape;595;p33">
            <a:extLst>
              <a:ext uri="{FF2B5EF4-FFF2-40B4-BE49-F238E27FC236}">
                <a16:creationId xmlns:a16="http://schemas.microsoft.com/office/drawing/2014/main" id="{4DA443EB-B89E-5D4D-9DF9-51682AA34F41}"/>
              </a:ext>
            </a:extLst>
          </p:cNvPr>
          <p:cNvSpPr/>
          <p:nvPr/>
        </p:nvSpPr>
        <p:spPr>
          <a:xfrm>
            <a:off x="1005841" y="2557752"/>
            <a:ext cx="4082994" cy="4426143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596;p33">
            <a:extLst>
              <a:ext uri="{FF2B5EF4-FFF2-40B4-BE49-F238E27FC236}">
                <a16:creationId xmlns:a16="http://schemas.microsoft.com/office/drawing/2014/main" id="{104166B7-CB9A-904E-8CFE-08B5DA13914A}"/>
              </a:ext>
            </a:extLst>
          </p:cNvPr>
          <p:cNvSpPr txBox="1"/>
          <p:nvPr/>
        </p:nvSpPr>
        <p:spPr>
          <a:xfrm>
            <a:off x="2331796" y="2387832"/>
            <a:ext cx="2421172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" name="Google Shape;612;p33">
            <a:extLst>
              <a:ext uri="{FF2B5EF4-FFF2-40B4-BE49-F238E27FC236}">
                <a16:creationId xmlns:a16="http://schemas.microsoft.com/office/drawing/2014/main" id="{183072E0-E306-3F42-A7C9-66A23748B2E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1869" y="2118552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595;p33">
            <a:extLst>
              <a:ext uri="{FF2B5EF4-FFF2-40B4-BE49-F238E27FC236}">
                <a16:creationId xmlns:a16="http://schemas.microsoft.com/office/drawing/2014/main" id="{AE9C48BA-3020-4D4A-BE12-F38133C598C1}"/>
              </a:ext>
            </a:extLst>
          </p:cNvPr>
          <p:cNvSpPr/>
          <p:nvPr/>
        </p:nvSpPr>
        <p:spPr>
          <a:xfrm>
            <a:off x="1201869" y="3297681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3" name="Google Shape;598;p33">
            <a:extLst>
              <a:ext uri="{FF2B5EF4-FFF2-40B4-BE49-F238E27FC236}">
                <a16:creationId xmlns:a16="http://schemas.microsoft.com/office/drawing/2014/main" id="{1011F795-19AB-0D4E-BC6B-DD08D42A4CF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6025" y="343201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638;p35">
            <a:extLst>
              <a:ext uri="{FF2B5EF4-FFF2-40B4-BE49-F238E27FC236}">
                <a16:creationId xmlns:a16="http://schemas.microsoft.com/office/drawing/2014/main" id="{A40D0219-CAD4-2E4B-8934-DB770048D53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0617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C709F0F7-8826-6348-91D3-D5C2FA8DD7A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26200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A948AA1-B48B-FF4F-93A9-C1550D5F11AC}"/>
              </a:ext>
            </a:extLst>
          </p:cNvPr>
          <p:cNvSpPr txBox="1"/>
          <p:nvPr/>
        </p:nvSpPr>
        <p:spPr>
          <a:xfrm>
            <a:off x="2653221" y="4388530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27" name="Google Shape;595;p33">
            <a:extLst>
              <a:ext uri="{FF2B5EF4-FFF2-40B4-BE49-F238E27FC236}">
                <a16:creationId xmlns:a16="http://schemas.microsoft.com/office/drawing/2014/main" id="{733B08FE-1F5E-2C4C-AEB0-927E7E199C03}"/>
              </a:ext>
            </a:extLst>
          </p:cNvPr>
          <p:cNvSpPr/>
          <p:nvPr/>
        </p:nvSpPr>
        <p:spPr>
          <a:xfrm>
            <a:off x="1201869" y="5048789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8" name="Google Shape;598;p33">
            <a:extLst>
              <a:ext uri="{FF2B5EF4-FFF2-40B4-BE49-F238E27FC236}">
                <a16:creationId xmlns:a16="http://schemas.microsoft.com/office/drawing/2014/main" id="{4314578A-F820-FD42-B2C4-426E5CD4BB6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6025" y="518311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638;p35">
            <a:extLst>
              <a:ext uri="{FF2B5EF4-FFF2-40B4-BE49-F238E27FC236}">
                <a16:creationId xmlns:a16="http://schemas.microsoft.com/office/drawing/2014/main" id="{4DD95389-9B04-514D-9B78-85D08E9F6B5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0617" y="517995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637;p35">
            <a:extLst>
              <a:ext uri="{FF2B5EF4-FFF2-40B4-BE49-F238E27FC236}">
                <a16:creationId xmlns:a16="http://schemas.microsoft.com/office/drawing/2014/main" id="{9C195D52-06F3-9048-B654-CEDBEC75F607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26200" y="5179958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9065E51-4B96-3648-A1BB-D0E5F87F01B1}"/>
              </a:ext>
            </a:extLst>
          </p:cNvPr>
          <p:cNvSpPr txBox="1"/>
          <p:nvPr/>
        </p:nvSpPr>
        <p:spPr>
          <a:xfrm>
            <a:off x="2653221" y="6139638"/>
            <a:ext cx="70564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App2</a:t>
            </a:r>
          </a:p>
        </p:txBody>
      </p:sp>
      <p:sp>
        <p:nvSpPr>
          <p:cNvPr id="32" name="Google Shape;595;p33">
            <a:extLst>
              <a:ext uri="{FF2B5EF4-FFF2-40B4-BE49-F238E27FC236}">
                <a16:creationId xmlns:a16="http://schemas.microsoft.com/office/drawing/2014/main" id="{5274BD1A-A758-1940-BBCE-2F3DA286C0E3}"/>
              </a:ext>
            </a:extLst>
          </p:cNvPr>
          <p:cNvSpPr/>
          <p:nvPr/>
        </p:nvSpPr>
        <p:spPr>
          <a:xfrm>
            <a:off x="5521593" y="2594587"/>
            <a:ext cx="4082994" cy="4426143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33" name="Google Shape;596;p33">
            <a:extLst>
              <a:ext uri="{FF2B5EF4-FFF2-40B4-BE49-F238E27FC236}">
                <a16:creationId xmlns:a16="http://schemas.microsoft.com/office/drawing/2014/main" id="{0AAA1041-4BC2-A648-A54B-804AD7C93B35}"/>
              </a:ext>
            </a:extLst>
          </p:cNvPr>
          <p:cNvSpPr txBox="1"/>
          <p:nvPr/>
        </p:nvSpPr>
        <p:spPr>
          <a:xfrm>
            <a:off x="6847548" y="2424667"/>
            <a:ext cx="1988414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dev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4" name="Google Shape;612;p33">
            <a:extLst>
              <a:ext uri="{FF2B5EF4-FFF2-40B4-BE49-F238E27FC236}">
                <a16:creationId xmlns:a16="http://schemas.microsoft.com/office/drawing/2014/main" id="{8B75B9AB-BE5A-3749-849F-08A4EE2F61D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621" y="2155387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595;p33">
            <a:extLst>
              <a:ext uri="{FF2B5EF4-FFF2-40B4-BE49-F238E27FC236}">
                <a16:creationId xmlns:a16="http://schemas.microsoft.com/office/drawing/2014/main" id="{F0FD8C89-2503-3242-8B61-1571D716574C}"/>
              </a:ext>
            </a:extLst>
          </p:cNvPr>
          <p:cNvSpPr/>
          <p:nvPr/>
        </p:nvSpPr>
        <p:spPr>
          <a:xfrm>
            <a:off x="5717621" y="3342063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36" name="Google Shape;598;p33">
            <a:extLst>
              <a:ext uri="{FF2B5EF4-FFF2-40B4-BE49-F238E27FC236}">
                <a16:creationId xmlns:a16="http://schemas.microsoft.com/office/drawing/2014/main" id="{B6020C98-DBD0-B24B-99B9-07D0CD4D289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1777" y="347639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638;p35">
            <a:extLst>
              <a:ext uri="{FF2B5EF4-FFF2-40B4-BE49-F238E27FC236}">
                <a16:creationId xmlns:a16="http://schemas.microsoft.com/office/drawing/2014/main" id="{6A04F416-647D-BD45-8623-C686663E413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86369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637;p35">
            <a:extLst>
              <a:ext uri="{FF2B5EF4-FFF2-40B4-BE49-F238E27FC236}">
                <a16:creationId xmlns:a16="http://schemas.microsoft.com/office/drawing/2014/main" id="{D8457349-CB0B-0345-AF7F-DDF93D514A8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41952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5877CB0-F5E3-3141-B805-1850F2706CD4}"/>
              </a:ext>
            </a:extLst>
          </p:cNvPr>
          <p:cNvSpPr txBox="1"/>
          <p:nvPr/>
        </p:nvSpPr>
        <p:spPr>
          <a:xfrm>
            <a:off x="7168973" y="4432912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40" name="Google Shape;595;p33">
            <a:extLst>
              <a:ext uri="{FF2B5EF4-FFF2-40B4-BE49-F238E27FC236}">
                <a16:creationId xmlns:a16="http://schemas.microsoft.com/office/drawing/2014/main" id="{1A070D0E-8280-4E43-B943-1A48E5BC28A7}"/>
              </a:ext>
            </a:extLst>
          </p:cNvPr>
          <p:cNvSpPr/>
          <p:nvPr/>
        </p:nvSpPr>
        <p:spPr>
          <a:xfrm>
            <a:off x="5717621" y="5093171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41" name="Google Shape;598;p33">
            <a:extLst>
              <a:ext uri="{FF2B5EF4-FFF2-40B4-BE49-F238E27FC236}">
                <a16:creationId xmlns:a16="http://schemas.microsoft.com/office/drawing/2014/main" id="{B155739F-C4D1-B84B-8D25-4CCC4809D6F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1777" y="522750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638;p35">
            <a:extLst>
              <a:ext uri="{FF2B5EF4-FFF2-40B4-BE49-F238E27FC236}">
                <a16:creationId xmlns:a16="http://schemas.microsoft.com/office/drawing/2014/main" id="{55426F30-50AD-7246-BBF0-0CCCD4A4C0F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86369" y="522434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637;p35">
            <a:extLst>
              <a:ext uri="{FF2B5EF4-FFF2-40B4-BE49-F238E27FC236}">
                <a16:creationId xmlns:a16="http://schemas.microsoft.com/office/drawing/2014/main" id="{D8617C43-1909-814C-9756-5AA39A2D52D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41952" y="522434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46C58BB-31F6-A749-B2B5-81DF5035311E}"/>
              </a:ext>
            </a:extLst>
          </p:cNvPr>
          <p:cNvSpPr txBox="1"/>
          <p:nvPr/>
        </p:nvSpPr>
        <p:spPr>
          <a:xfrm>
            <a:off x="7168973" y="6184020"/>
            <a:ext cx="70564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App2</a:t>
            </a:r>
          </a:p>
        </p:txBody>
      </p:sp>
      <p:sp>
        <p:nvSpPr>
          <p:cNvPr id="45" name="Google Shape;595;p33">
            <a:extLst>
              <a:ext uri="{FF2B5EF4-FFF2-40B4-BE49-F238E27FC236}">
                <a16:creationId xmlns:a16="http://schemas.microsoft.com/office/drawing/2014/main" id="{0E1F8853-403F-EE4B-8CB6-CAF34F274009}"/>
              </a:ext>
            </a:extLst>
          </p:cNvPr>
          <p:cNvSpPr/>
          <p:nvPr/>
        </p:nvSpPr>
        <p:spPr>
          <a:xfrm>
            <a:off x="9845253" y="2604561"/>
            <a:ext cx="4082994" cy="4426143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46" name="Google Shape;596;p33">
            <a:extLst>
              <a:ext uri="{FF2B5EF4-FFF2-40B4-BE49-F238E27FC236}">
                <a16:creationId xmlns:a16="http://schemas.microsoft.com/office/drawing/2014/main" id="{0FA6A503-4ABC-244E-A8C3-71A2A29CF36C}"/>
              </a:ext>
            </a:extLst>
          </p:cNvPr>
          <p:cNvSpPr txBox="1"/>
          <p:nvPr/>
        </p:nvSpPr>
        <p:spPr>
          <a:xfrm>
            <a:off x="11171208" y="2434641"/>
            <a:ext cx="2198506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 err="1">
                <a:latin typeface="Consolas"/>
                <a:ea typeface="Consolas"/>
                <a:cs typeface="Consolas"/>
                <a:sym typeface="Consolas"/>
              </a:rPr>
              <a:t>qa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7" name="Google Shape;612;p33">
            <a:extLst>
              <a:ext uri="{FF2B5EF4-FFF2-40B4-BE49-F238E27FC236}">
                <a16:creationId xmlns:a16="http://schemas.microsoft.com/office/drawing/2014/main" id="{FD35C253-35F5-684F-BAC3-F153DF9069C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41281" y="2165361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595;p33">
            <a:extLst>
              <a:ext uri="{FF2B5EF4-FFF2-40B4-BE49-F238E27FC236}">
                <a16:creationId xmlns:a16="http://schemas.microsoft.com/office/drawing/2014/main" id="{3F3522B9-348C-C249-913E-5C40D1D0E0CE}"/>
              </a:ext>
            </a:extLst>
          </p:cNvPr>
          <p:cNvSpPr/>
          <p:nvPr/>
        </p:nvSpPr>
        <p:spPr>
          <a:xfrm>
            <a:off x="10041281" y="3352037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49" name="Google Shape;598;p33">
            <a:extLst>
              <a:ext uri="{FF2B5EF4-FFF2-40B4-BE49-F238E27FC236}">
                <a16:creationId xmlns:a16="http://schemas.microsoft.com/office/drawing/2014/main" id="{83350F9C-3EAF-E748-8996-5E6AA607F14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95437" y="348636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38;p35">
            <a:extLst>
              <a:ext uri="{FF2B5EF4-FFF2-40B4-BE49-F238E27FC236}">
                <a16:creationId xmlns:a16="http://schemas.microsoft.com/office/drawing/2014/main" id="{263AD822-C57F-0949-9617-D9A3D8F2012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410029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37;p35">
            <a:extLst>
              <a:ext uri="{FF2B5EF4-FFF2-40B4-BE49-F238E27FC236}">
                <a16:creationId xmlns:a16="http://schemas.microsoft.com/office/drawing/2014/main" id="{F9924EB0-6A4F-354E-BA76-BFF63DC557D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365612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C218837-6040-EE49-A41F-EE8D4C4D8A6B}"/>
              </a:ext>
            </a:extLst>
          </p:cNvPr>
          <p:cNvSpPr txBox="1"/>
          <p:nvPr/>
        </p:nvSpPr>
        <p:spPr>
          <a:xfrm>
            <a:off x="11492633" y="4442886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53" name="Google Shape;595;p33">
            <a:extLst>
              <a:ext uri="{FF2B5EF4-FFF2-40B4-BE49-F238E27FC236}">
                <a16:creationId xmlns:a16="http://schemas.microsoft.com/office/drawing/2014/main" id="{D48214E6-B7D7-A544-9A51-D57D6255B276}"/>
              </a:ext>
            </a:extLst>
          </p:cNvPr>
          <p:cNvSpPr/>
          <p:nvPr/>
        </p:nvSpPr>
        <p:spPr>
          <a:xfrm>
            <a:off x="10041281" y="5103145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54" name="Google Shape;598;p33">
            <a:extLst>
              <a:ext uri="{FF2B5EF4-FFF2-40B4-BE49-F238E27FC236}">
                <a16:creationId xmlns:a16="http://schemas.microsoft.com/office/drawing/2014/main" id="{E8B08B4B-300F-EB42-A733-593F5602612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95437" y="5237474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638;p35">
            <a:extLst>
              <a:ext uri="{FF2B5EF4-FFF2-40B4-BE49-F238E27FC236}">
                <a16:creationId xmlns:a16="http://schemas.microsoft.com/office/drawing/2014/main" id="{332F50A2-9E29-634E-88E3-694CB0F2390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410029" y="523431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637;p35">
            <a:extLst>
              <a:ext uri="{FF2B5EF4-FFF2-40B4-BE49-F238E27FC236}">
                <a16:creationId xmlns:a16="http://schemas.microsoft.com/office/drawing/2014/main" id="{F2CB99EE-5F3C-BC4A-A24E-D533AB0A2E7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365612" y="523431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0F9EDF3-2E85-7E42-83C6-030EFA9E7A6E}"/>
              </a:ext>
            </a:extLst>
          </p:cNvPr>
          <p:cNvSpPr txBox="1"/>
          <p:nvPr/>
        </p:nvSpPr>
        <p:spPr>
          <a:xfrm>
            <a:off x="11492633" y="6193994"/>
            <a:ext cx="70564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App2</a:t>
            </a:r>
          </a:p>
        </p:txBody>
      </p:sp>
    </p:spTree>
    <p:extLst>
      <p:ext uri="{BB962C8B-B14F-4D97-AF65-F5344CB8AC3E}">
        <p14:creationId xmlns:p14="http://schemas.microsoft.com/office/powerpoint/2010/main" val="96464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22" grpId="0" animBg="1"/>
      <p:bldP spid="26" grpId="0"/>
      <p:bldP spid="27" grpId="0" animBg="1"/>
      <p:bldP spid="31" grpId="0"/>
      <p:bldP spid="32" grpId="0" animBg="1"/>
      <p:bldP spid="33" grpId="0" animBg="1"/>
      <p:bldP spid="35" grpId="0" animBg="1"/>
      <p:bldP spid="39" grpId="0"/>
      <p:bldP spid="40" grpId="0" animBg="1"/>
      <p:bldP spid="44" grpId="0"/>
      <p:bldP spid="45" grpId="0" animBg="1"/>
      <p:bldP spid="46" grpId="0" animBg="1"/>
      <p:bldP spid="48" grpId="0" animBg="1"/>
      <p:bldP spid="52" grpId="0"/>
      <p:bldP spid="53" grpId="0" animBg="1"/>
      <p:bldP spid="57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442C2D-AAF6-3248-A214-776B6391F0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2D42AD-FCFC-624F-AF00-2619A7AE5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38002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Namespaces &amp; DNS</a:t>
            </a:r>
          </a:p>
        </p:txBody>
      </p:sp>
      <p:sp>
        <p:nvSpPr>
          <p:cNvPr id="5" name="Google Shape;580;p33">
            <a:extLst>
              <a:ext uri="{FF2B5EF4-FFF2-40B4-BE49-F238E27FC236}">
                <a16:creationId xmlns:a16="http://schemas.microsoft.com/office/drawing/2014/main" id="{95CE2182-33DC-F948-B18C-2CD81EA50376}"/>
              </a:ext>
            </a:extLst>
          </p:cNvPr>
          <p:cNvSpPr/>
          <p:nvPr/>
        </p:nvSpPr>
        <p:spPr>
          <a:xfrm>
            <a:off x="225287" y="1050850"/>
            <a:ext cx="14299095" cy="5678980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6" name="Google Shape;584;p33">
            <a:extLst>
              <a:ext uri="{FF2B5EF4-FFF2-40B4-BE49-F238E27FC236}">
                <a16:creationId xmlns:a16="http://schemas.microsoft.com/office/drawing/2014/main" id="{6FB5A144-1B11-4049-8A84-1ECA0E9C409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42" y="545841"/>
            <a:ext cx="1002360" cy="9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85;p33">
            <a:extLst>
              <a:ext uri="{FF2B5EF4-FFF2-40B4-BE49-F238E27FC236}">
                <a16:creationId xmlns:a16="http://schemas.microsoft.com/office/drawing/2014/main" id="{A6C93770-342C-544E-8D14-8393D337210D}"/>
              </a:ext>
            </a:extLst>
          </p:cNvPr>
          <p:cNvSpPr txBox="1"/>
          <p:nvPr/>
        </p:nvSpPr>
        <p:spPr>
          <a:xfrm>
            <a:off x="1416155" y="902658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cluster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" name="Google Shape;580;p33">
            <a:extLst>
              <a:ext uri="{FF2B5EF4-FFF2-40B4-BE49-F238E27FC236}">
                <a16:creationId xmlns:a16="http://schemas.microsoft.com/office/drawing/2014/main" id="{6B460997-918B-594C-B277-AAB54E0A0353}"/>
              </a:ext>
            </a:extLst>
          </p:cNvPr>
          <p:cNvSpPr/>
          <p:nvPr/>
        </p:nvSpPr>
        <p:spPr>
          <a:xfrm>
            <a:off x="734493" y="1669691"/>
            <a:ext cx="13339316" cy="4823874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9" name="Google Shape;213;p22">
            <a:extLst>
              <a:ext uri="{FF2B5EF4-FFF2-40B4-BE49-F238E27FC236}">
                <a16:creationId xmlns:a16="http://schemas.microsoft.com/office/drawing/2014/main" id="{09A34241-6121-B248-B0BD-083DDB70552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25517" y="1160170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585;p33">
            <a:extLst>
              <a:ext uri="{FF2B5EF4-FFF2-40B4-BE49-F238E27FC236}">
                <a16:creationId xmlns:a16="http://schemas.microsoft.com/office/drawing/2014/main" id="{C8C179DA-1555-9449-B973-33588209F272}"/>
              </a:ext>
            </a:extLst>
          </p:cNvPr>
          <p:cNvSpPr txBox="1"/>
          <p:nvPr/>
        </p:nvSpPr>
        <p:spPr>
          <a:xfrm>
            <a:off x="10347292" y="1499771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</a:t>
            </a:r>
            <a:r>
              <a:rPr lang="fr" sz="1800" dirty="0" err="1">
                <a:latin typeface="Consolas"/>
                <a:ea typeface="Consolas"/>
                <a:cs typeface="Consolas"/>
                <a:sym typeface="Consolas"/>
              </a:rPr>
              <a:t>Node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" name="Google Shape;595;p33">
            <a:extLst>
              <a:ext uri="{FF2B5EF4-FFF2-40B4-BE49-F238E27FC236}">
                <a16:creationId xmlns:a16="http://schemas.microsoft.com/office/drawing/2014/main" id="{4DA443EB-B89E-5D4D-9DF9-51682AA34F41}"/>
              </a:ext>
            </a:extLst>
          </p:cNvPr>
          <p:cNvSpPr/>
          <p:nvPr/>
        </p:nvSpPr>
        <p:spPr>
          <a:xfrm>
            <a:off x="1005841" y="2557752"/>
            <a:ext cx="4082994" cy="3604509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596;p33">
            <a:extLst>
              <a:ext uri="{FF2B5EF4-FFF2-40B4-BE49-F238E27FC236}">
                <a16:creationId xmlns:a16="http://schemas.microsoft.com/office/drawing/2014/main" id="{104166B7-CB9A-904E-8CFE-08B5DA13914A}"/>
              </a:ext>
            </a:extLst>
          </p:cNvPr>
          <p:cNvSpPr txBox="1"/>
          <p:nvPr/>
        </p:nvSpPr>
        <p:spPr>
          <a:xfrm>
            <a:off x="2331796" y="2387832"/>
            <a:ext cx="2421172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" name="Google Shape;612;p33">
            <a:extLst>
              <a:ext uri="{FF2B5EF4-FFF2-40B4-BE49-F238E27FC236}">
                <a16:creationId xmlns:a16="http://schemas.microsoft.com/office/drawing/2014/main" id="{183072E0-E306-3F42-A7C9-66A23748B2E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1869" y="2118552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595;p33">
            <a:extLst>
              <a:ext uri="{FF2B5EF4-FFF2-40B4-BE49-F238E27FC236}">
                <a16:creationId xmlns:a16="http://schemas.microsoft.com/office/drawing/2014/main" id="{AE9C48BA-3020-4D4A-BE12-F38133C598C1}"/>
              </a:ext>
            </a:extLst>
          </p:cNvPr>
          <p:cNvSpPr/>
          <p:nvPr/>
        </p:nvSpPr>
        <p:spPr>
          <a:xfrm>
            <a:off x="1201869" y="3297681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3" name="Google Shape;598;p33">
            <a:extLst>
              <a:ext uri="{FF2B5EF4-FFF2-40B4-BE49-F238E27FC236}">
                <a16:creationId xmlns:a16="http://schemas.microsoft.com/office/drawing/2014/main" id="{1011F795-19AB-0D4E-BC6B-DD08D42A4CF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6025" y="343201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638;p35">
            <a:extLst>
              <a:ext uri="{FF2B5EF4-FFF2-40B4-BE49-F238E27FC236}">
                <a16:creationId xmlns:a16="http://schemas.microsoft.com/office/drawing/2014/main" id="{A40D0219-CAD4-2E4B-8934-DB770048D53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0617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C709F0F7-8826-6348-91D3-D5C2FA8DD7A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26200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A948AA1-B48B-FF4F-93A9-C1550D5F11AC}"/>
              </a:ext>
            </a:extLst>
          </p:cNvPr>
          <p:cNvSpPr txBox="1"/>
          <p:nvPr/>
        </p:nvSpPr>
        <p:spPr>
          <a:xfrm>
            <a:off x="2653221" y="4388530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32" name="Google Shape;595;p33">
            <a:extLst>
              <a:ext uri="{FF2B5EF4-FFF2-40B4-BE49-F238E27FC236}">
                <a16:creationId xmlns:a16="http://schemas.microsoft.com/office/drawing/2014/main" id="{5274BD1A-A758-1940-BBCE-2F3DA286C0E3}"/>
              </a:ext>
            </a:extLst>
          </p:cNvPr>
          <p:cNvSpPr/>
          <p:nvPr/>
        </p:nvSpPr>
        <p:spPr>
          <a:xfrm>
            <a:off x="5521593" y="2594588"/>
            <a:ext cx="4082994" cy="3604510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33" name="Google Shape;596;p33">
            <a:extLst>
              <a:ext uri="{FF2B5EF4-FFF2-40B4-BE49-F238E27FC236}">
                <a16:creationId xmlns:a16="http://schemas.microsoft.com/office/drawing/2014/main" id="{0AAA1041-4BC2-A648-A54B-804AD7C93B35}"/>
              </a:ext>
            </a:extLst>
          </p:cNvPr>
          <p:cNvSpPr txBox="1"/>
          <p:nvPr/>
        </p:nvSpPr>
        <p:spPr>
          <a:xfrm>
            <a:off x="6847548" y="2424667"/>
            <a:ext cx="1988414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dev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4" name="Google Shape;612;p33">
            <a:extLst>
              <a:ext uri="{FF2B5EF4-FFF2-40B4-BE49-F238E27FC236}">
                <a16:creationId xmlns:a16="http://schemas.microsoft.com/office/drawing/2014/main" id="{8B75B9AB-BE5A-3749-849F-08A4EE2F61D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621" y="2155387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595;p33">
            <a:extLst>
              <a:ext uri="{FF2B5EF4-FFF2-40B4-BE49-F238E27FC236}">
                <a16:creationId xmlns:a16="http://schemas.microsoft.com/office/drawing/2014/main" id="{F0FD8C89-2503-3242-8B61-1571D716574C}"/>
              </a:ext>
            </a:extLst>
          </p:cNvPr>
          <p:cNvSpPr/>
          <p:nvPr/>
        </p:nvSpPr>
        <p:spPr>
          <a:xfrm>
            <a:off x="5717621" y="3342063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36" name="Google Shape;598;p33">
            <a:extLst>
              <a:ext uri="{FF2B5EF4-FFF2-40B4-BE49-F238E27FC236}">
                <a16:creationId xmlns:a16="http://schemas.microsoft.com/office/drawing/2014/main" id="{B6020C98-DBD0-B24B-99B9-07D0CD4D289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1777" y="347639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638;p35">
            <a:extLst>
              <a:ext uri="{FF2B5EF4-FFF2-40B4-BE49-F238E27FC236}">
                <a16:creationId xmlns:a16="http://schemas.microsoft.com/office/drawing/2014/main" id="{6A04F416-647D-BD45-8623-C686663E413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86369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637;p35">
            <a:extLst>
              <a:ext uri="{FF2B5EF4-FFF2-40B4-BE49-F238E27FC236}">
                <a16:creationId xmlns:a16="http://schemas.microsoft.com/office/drawing/2014/main" id="{D8457349-CB0B-0345-AF7F-DDF93D514A8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41952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5877CB0-F5E3-3141-B805-1850F2706CD4}"/>
              </a:ext>
            </a:extLst>
          </p:cNvPr>
          <p:cNvSpPr txBox="1"/>
          <p:nvPr/>
        </p:nvSpPr>
        <p:spPr>
          <a:xfrm>
            <a:off x="7168973" y="4432912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45" name="Google Shape;595;p33">
            <a:extLst>
              <a:ext uri="{FF2B5EF4-FFF2-40B4-BE49-F238E27FC236}">
                <a16:creationId xmlns:a16="http://schemas.microsoft.com/office/drawing/2014/main" id="{0E1F8853-403F-EE4B-8CB6-CAF34F274009}"/>
              </a:ext>
            </a:extLst>
          </p:cNvPr>
          <p:cNvSpPr/>
          <p:nvPr/>
        </p:nvSpPr>
        <p:spPr>
          <a:xfrm>
            <a:off x="9845253" y="2604561"/>
            <a:ext cx="4082994" cy="3594537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46" name="Google Shape;596;p33">
            <a:extLst>
              <a:ext uri="{FF2B5EF4-FFF2-40B4-BE49-F238E27FC236}">
                <a16:creationId xmlns:a16="http://schemas.microsoft.com/office/drawing/2014/main" id="{0FA6A503-4ABC-244E-A8C3-71A2A29CF36C}"/>
              </a:ext>
            </a:extLst>
          </p:cNvPr>
          <p:cNvSpPr txBox="1"/>
          <p:nvPr/>
        </p:nvSpPr>
        <p:spPr>
          <a:xfrm>
            <a:off x="11171208" y="2434641"/>
            <a:ext cx="2198506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 err="1">
                <a:latin typeface="Consolas"/>
                <a:ea typeface="Consolas"/>
                <a:cs typeface="Consolas"/>
                <a:sym typeface="Consolas"/>
              </a:rPr>
              <a:t>qa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7" name="Google Shape;612;p33">
            <a:extLst>
              <a:ext uri="{FF2B5EF4-FFF2-40B4-BE49-F238E27FC236}">
                <a16:creationId xmlns:a16="http://schemas.microsoft.com/office/drawing/2014/main" id="{FD35C253-35F5-684F-BAC3-F153DF9069C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41281" y="2165361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595;p33">
            <a:extLst>
              <a:ext uri="{FF2B5EF4-FFF2-40B4-BE49-F238E27FC236}">
                <a16:creationId xmlns:a16="http://schemas.microsoft.com/office/drawing/2014/main" id="{3F3522B9-348C-C249-913E-5C40D1D0E0CE}"/>
              </a:ext>
            </a:extLst>
          </p:cNvPr>
          <p:cNvSpPr/>
          <p:nvPr/>
        </p:nvSpPr>
        <p:spPr>
          <a:xfrm>
            <a:off x="10041281" y="3352037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49" name="Google Shape;598;p33">
            <a:extLst>
              <a:ext uri="{FF2B5EF4-FFF2-40B4-BE49-F238E27FC236}">
                <a16:creationId xmlns:a16="http://schemas.microsoft.com/office/drawing/2014/main" id="{83350F9C-3EAF-E748-8996-5E6AA607F14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95437" y="348636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38;p35">
            <a:extLst>
              <a:ext uri="{FF2B5EF4-FFF2-40B4-BE49-F238E27FC236}">
                <a16:creationId xmlns:a16="http://schemas.microsoft.com/office/drawing/2014/main" id="{263AD822-C57F-0949-9617-D9A3D8F2012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410029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37;p35">
            <a:extLst>
              <a:ext uri="{FF2B5EF4-FFF2-40B4-BE49-F238E27FC236}">
                <a16:creationId xmlns:a16="http://schemas.microsoft.com/office/drawing/2014/main" id="{F9924EB0-6A4F-354E-BA76-BFF63DC557D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365612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C218837-6040-EE49-A41F-EE8D4C4D8A6B}"/>
              </a:ext>
            </a:extLst>
          </p:cNvPr>
          <p:cNvSpPr txBox="1"/>
          <p:nvPr/>
        </p:nvSpPr>
        <p:spPr>
          <a:xfrm>
            <a:off x="11492633" y="4442886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48D75C7-4F71-7943-9AF9-56A81277B644}"/>
              </a:ext>
            </a:extLst>
          </p:cNvPr>
          <p:cNvSpPr/>
          <p:nvPr/>
        </p:nvSpPr>
        <p:spPr>
          <a:xfrm>
            <a:off x="3963271" y="6927326"/>
            <a:ext cx="7275444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&lt;service-name&gt;.&lt;namespace-name&gt;.</a:t>
            </a:r>
            <a:r>
              <a:rPr lang="en-IN" dirty="0" err="1"/>
              <a:t>svc.cluster.local</a:t>
            </a:r>
            <a:endParaRPr lang="en-US" dirty="0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9BA62215-6196-C643-BFDB-1B4E9CB5519F}"/>
              </a:ext>
            </a:extLst>
          </p:cNvPr>
          <p:cNvSpPr/>
          <p:nvPr/>
        </p:nvSpPr>
        <p:spPr>
          <a:xfrm>
            <a:off x="1126559" y="5168069"/>
            <a:ext cx="3758966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app1.</a:t>
            </a:r>
            <a:r>
              <a:rPr lang="en-IN" dirty="0">
                <a:solidFill>
                  <a:schemeClr val="tx1"/>
                </a:solidFill>
              </a:rPr>
              <a:t>default</a:t>
            </a:r>
            <a:r>
              <a:rPr lang="en-IN" dirty="0"/>
              <a:t>.svc.cluster.local</a:t>
            </a:r>
            <a:endParaRPr lang="en-US" dirty="0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45FECA1E-CDB1-854C-84A8-7F4214DE1C2B}"/>
              </a:ext>
            </a:extLst>
          </p:cNvPr>
          <p:cNvSpPr/>
          <p:nvPr/>
        </p:nvSpPr>
        <p:spPr>
          <a:xfrm>
            <a:off x="5717621" y="5165809"/>
            <a:ext cx="3758966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app1.</a:t>
            </a:r>
            <a:r>
              <a:rPr lang="en-IN" dirty="0">
                <a:solidFill>
                  <a:schemeClr val="tx1"/>
                </a:solidFill>
              </a:rPr>
              <a:t>dev</a:t>
            </a:r>
            <a:r>
              <a:rPr lang="en-IN" dirty="0"/>
              <a:t>.svc.cluster.local</a:t>
            </a:r>
            <a:endParaRPr lang="en-US" dirty="0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D7E7B62B-D1BD-6844-8C7A-378F0465FDD6}"/>
              </a:ext>
            </a:extLst>
          </p:cNvPr>
          <p:cNvSpPr/>
          <p:nvPr/>
        </p:nvSpPr>
        <p:spPr>
          <a:xfrm>
            <a:off x="10055486" y="5165809"/>
            <a:ext cx="3758966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app1.</a:t>
            </a:r>
            <a:r>
              <a:rPr lang="en-IN" dirty="0">
                <a:solidFill>
                  <a:schemeClr val="tx1"/>
                </a:solidFill>
              </a:rPr>
              <a:t>qa</a:t>
            </a:r>
            <a:r>
              <a:rPr lang="en-IN" dirty="0"/>
              <a:t>.svc.cluster.local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54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22" grpId="0" animBg="1"/>
      <p:bldP spid="26" grpId="0"/>
      <p:bldP spid="32" grpId="0" animBg="1"/>
      <p:bldP spid="33" grpId="0" animBg="1"/>
      <p:bldP spid="35" grpId="0" animBg="1"/>
      <p:bldP spid="39" grpId="0"/>
      <p:bldP spid="45" grpId="0" animBg="1"/>
      <p:bldP spid="46" grpId="0" animBg="1"/>
      <p:bldP spid="48" grpId="0" animBg="1"/>
      <p:bldP spid="52" grpId="0"/>
      <p:bldP spid="3" grpId="0" animBg="1"/>
      <p:bldP spid="58" grpId="0" animBg="1"/>
      <p:bldP spid="59" grpId="0" animBg="1"/>
      <p:bldP spid="60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421" y="1520582"/>
            <a:ext cx="5052053" cy="490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617" y="228749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Namespaces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Limit Range</a:t>
            </a:r>
          </a:p>
        </p:txBody>
      </p:sp>
    </p:spTree>
    <p:extLst>
      <p:ext uri="{BB962C8B-B14F-4D97-AF65-F5344CB8AC3E}">
        <p14:creationId xmlns:p14="http://schemas.microsoft.com/office/powerpoint/2010/main" val="321217255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AD1290-362B-9845-AA87-F9698025ED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7C112-EC7E-F648-B960-B13086D7E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default, containers run with </a:t>
            </a:r>
            <a:r>
              <a:rPr lang="en-US" dirty="0">
                <a:solidFill>
                  <a:srgbClr val="0070C0"/>
                </a:solidFill>
              </a:rPr>
              <a:t>unbounded compute resources </a:t>
            </a:r>
            <a:r>
              <a:rPr lang="en-US" dirty="0"/>
              <a:t>on a Kubernetes cluster. </a:t>
            </a:r>
          </a:p>
          <a:p>
            <a:r>
              <a:rPr lang="en-US" dirty="0"/>
              <a:t>With resource quotas, </a:t>
            </a:r>
            <a:r>
              <a:rPr lang="en-US" dirty="0">
                <a:solidFill>
                  <a:srgbClr val="0070C0"/>
                </a:solidFill>
              </a:rPr>
              <a:t>cluster administrators can restrict </a:t>
            </a:r>
            <a:r>
              <a:rPr lang="en-US" dirty="0"/>
              <a:t>resource consumption and creation on a namespace basis. </a:t>
            </a:r>
          </a:p>
          <a:p>
            <a:r>
              <a:rPr lang="en-US" dirty="0"/>
              <a:t>Within a namespace, a Pod or Container can consume as much CPU and memory as defined by the </a:t>
            </a:r>
            <a:r>
              <a:rPr lang="en-US" dirty="0">
                <a:solidFill>
                  <a:srgbClr val="0070C0"/>
                </a:solidFill>
              </a:rPr>
              <a:t>namespace's resource quota</a:t>
            </a:r>
            <a:r>
              <a:rPr lang="en-US" dirty="0"/>
              <a:t>. </a:t>
            </a:r>
          </a:p>
          <a:p>
            <a:r>
              <a:rPr lang="en-US" dirty="0"/>
              <a:t>There is a </a:t>
            </a:r>
            <a:r>
              <a:rPr lang="en-US" dirty="0">
                <a:solidFill>
                  <a:srgbClr val="0070C0"/>
                </a:solidFill>
              </a:rPr>
              <a:t>concern that </a:t>
            </a:r>
            <a:r>
              <a:rPr lang="en-US" dirty="0"/>
              <a:t>one Pod or Container could monopolize all available resources. </a:t>
            </a:r>
          </a:p>
          <a:p>
            <a:r>
              <a:rPr lang="en-US" dirty="0"/>
              <a:t>A </a:t>
            </a:r>
            <a:r>
              <a:rPr lang="en-US" dirty="0" err="1">
                <a:solidFill>
                  <a:srgbClr val="FF0000"/>
                </a:solidFill>
              </a:rPr>
              <a:t>LimitRange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is a policy </a:t>
            </a:r>
            <a:r>
              <a:rPr lang="en-US" dirty="0"/>
              <a:t>to constrain resource allocations (to Pods or Containers) in a namespace.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55067F-1C84-A640-9F91-30B372112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– </a:t>
            </a:r>
            <a:r>
              <a:rPr lang="en-US" dirty="0">
                <a:solidFill>
                  <a:srgbClr val="00B050"/>
                </a:solidFill>
              </a:rPr>
              <a:t>Limit Range</a:t>
            </a:r>
          </a:p>
        </p:txBody>
      </p:sp>
    </p:spTree>
    <p:extLst>
      <p:ext uri="{BB962C8B-B14F-4D97-AF65-F5344CB8AC3E}">
        <p14:creationId xmlns:p14="http://schemas.microsoft.com/office/powerpoint/2010/main" val="357322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0075A6-547C-5945-B31E-F87A85BEF1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BDC59-9C17-E942-8947-E99EC5583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 </a:t>
            </a:r>
            <a:r>
              <a:rPr lang="en-IN" i="1" dirty="0" err="1">
                <a:solidFill>
                  <a:srgbClr val="0070C0"/>
                </a:solidFill>
              </a:rPr>
              <a:t>LimitRange</a:t>
            </a:r>
            <a:r>
              <a:rPr lang="en-IN" dirty="0"/>
              <a:t> provides constraints that can:</a:t>
            </a:r>
          </a:p>
          <a:p>
            <a:r>
              <a:rPr lang="en-IN" dirty="0"/>
              <a:t>Enforce </a:t>
            </a:r>
            <a:r>
              <a:rPr lang="en-IN" dirty="0">
                <a:solidFill>
                  <a:srgbClr val="0070C0"/>
                </a:solidFill>
              </a:rPr>
              <a:t>minimum and maximum compute resources </a:t>
            </a:r>
            <a:r>
              <a:rPr lang="en-IN" dirty="0"/>
              <a:t>usage per Pod or Container in a namespace.</a:t>
            </a:r>
          </a:p>
          <a:p>
            <a:r>
              <a:rPr lang="en-IN" dirty="0"/>
              <a:t>Enforce </a:t>
            </a:r>
            <a:r>
              <a:rPr lang="en-IN" dirty="0">
                <a:solidFill>
                  <a:srgbClr val="0070C0"/>
                </a:solidFill>
              </a:rPr>
              <a:t>minimum and maximum storage request per </a:t>
            </a:r>
            <a:r>
              <a:rPr lang="en-IN" dirty="0" err="1">
                <a:solidFill>
                  <a:srgbClr val="0070C0"/>
                </a:solidFill>
              </a:rPr>
              <a:t>PersistentVolumeClaim</a:t>
            </a:r>
            <a:r>
              <a:rPr lang="en-IN" dirty="0">
                <a:solidFill>
                  <a:srgbClr val="0070C0"/>
                </a:solidFill>
              </a:rPr>
              <a:t> </a:t>
            </a:r>
            <a:r>
              <a:rPr lang="en-IN" dirty="0"/>
              <a:t>in a namespace.</a:t>
            </a:r>
          </a:p>
          <a:p>
            <a:r>
              <a:rPr lang="en-IN" dirty="0"/>
              <a:t>Enforce a </a:t>
            </a:r>
            <a:r>
              <a:rPr lang="en-IN" dirty="0">
                <a:solidFill>
                  <a:srgbClr val="0070C0"/>
                </a:solidFill>
              </a:rPr>
              <a:t>ratio between request and limit for a resource </a:t>
            </a:r>
            <a:r>
              <a:rPr lang="en-IN" dirty="0"/>
              <a:t>in a namespace.</a:t>
            </a:r>
          </a:p>
          <a:p>
            <a:r>
              <a:rPr lang="en-IN" dirty="0"/>
              <a:t>Set </a:t>
            </a:r>
            <a:r>
              <a:rPr lang="en-IN" dirty="0">
                <a:solidFill>
                  <a:srgbClr val="0070C0"/>
                </a:solidFill>
              </a:rPr>
              <a:t>default request/limit for compute resources in a namespace </a:t>
            </a:r>
            <a:r>
              <a:rPr lang="en-IN" dirty="0"/>
              <a:t>and automatically </a:t>
            </a:r>
            <a:r>
              <a:rPr lang="en-IN" dirty="0">
                <a:solidFill>
                  <a:srgbClr val="0070C0"/>
                </a:solidFill>
              </a:rPr>
              <a:t>inject </a:t>
            </a:r>
            <a:r>
              <a:rPr lang="en-IN" dirty="0"/>
              <a:t>them to Containers at runtime.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47A72B-4453-D34F-B75F-53C686B9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– </a:t>
            </a:r>
            <a:r>
              <a:rPr lang="en-US" dirty="0">
                <a:solidFill>
                  <a:srgbClr val="00B050"/>
                </a:solidFill>
              </a:rPr>
              <a:t>Limit Range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08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147337" y="5342194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113621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35160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63915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89751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35543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148432" y="1196157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09990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99532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35159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63914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89750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35543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148429" y="3722822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09989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35160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35160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94979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440941" y="7164765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3514214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3751973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039522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297882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4755805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4548803" y="1196157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4500271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395694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3751970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039519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297879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4755802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4548800" y="3722822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4500268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3751971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3751971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350170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018623" y="7141101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6892312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130293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417842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7676202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134125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7927123" y="1196157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7878591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7774014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130290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417839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7676199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134122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7927120" y="3722822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7878588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130291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130291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7728490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241561" y="7162846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26ABE9-909E-824D-B466-8875BA801E11}"/>
              </a:ext>
            </a:extLst>
          </p:cNvPr>
          <p:cNvSpPr/>
          <p:nvPr/>
        </p:nvSpPr>
        <p:spPr>
          <a:xfrm>
            <a:off x="3751970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5058EB8-F800-E44A-8A7B-2BFF788B066E}"/>
              </a:ext>
            </a:extLst>
          </p:cNvPr>
          <p:cNvSpPr/>
          <p:nvPr/>
        </p:nvSpPr>
        <p:spPr>
          <a:xfrm>
            <a:off x="3837019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D3F8E14-EDC9-D94A-8F0C-66458DA76AD8}"/>
              </a:ext>
            </a:extLst>
          </p:cNvPr>
          <p:cNvSpPr/>
          <p:nvPr/>
        </p:nvSpPr>
        <p:spPr>
          <a:xfrm>
            <a:off x="5042907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76027C92-A69A-7146-9BF2-C08DA0AA8879}"/>
              </a:ext>
            </a:extLst>
          </p:cNvPr>
          <p:cNvSpPr/>
          <p:nvPr/>
        </p:nvSpPr>
        <p:spPr>
          <a:xfrm>
            <a:off x="3831840" y="6229486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805C109-9892-9644-907E-FCEAE7EE36D9}"/>
              </a:ext>
            </a:extLst>
          </p:cNvPr>
          <p:cNvSpPr/>
          <p:nvPr/>
        </p:nvSpPr>
        <p:spPr>
          <a:xfrm>
            <a:off x="5037728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4CA248B-BBCF-7643-B3A8-1D6497B9D590}"/>
              </a:ext>
            </a:extLst>
          </p:cNvPr>
          <p:cNvSpPr txBox="1"/>
          <p:nvPr/>
        </p:nvSpPr>
        <p:spPr>
          <a:xfrm>
            <a:off x="3803576" y="6723190"/>
            <a:ext cx="2468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Limit Range</a:t>
            </a:r>
            <a:r>
              <a:rPr lang="en-IN" sz="1600" dirty="0">
                <a:solidFill>
                  <a:srgbClr val="FF0000"/>
                </a:solidFill>
              </a:rPr>
              <a:t> (Per Container)</a:t>
            </a:r>
            <a:endParaRPr lang="en-IN" sz="1600" dirty="0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2094D2B-4A90-AB42-92B3-28A46CB8E85D}"/>
              </a:ext>
            </a:extLst>
          </p:cNvPr>
          <p:cNvSpPr/>
          <p:nvPr/>
        </p:nvSpPr>
        <p:spPr>
          <a:xfrm>
            <a:off x="351001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EC9681B3-A16F-794A-8C07-3FD7D4EC660B}"/>
              </a:ext>
            </a:extLst>
          </p:cNvPr>
          <p:cNvSpPr/>
          <p:nvPr/>
        </p:nvSpPr>
        <p:spPr>
          <a:xfrm>
            <a:off x="436050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E72A4BA-69C0-EB44-A6F8-BFD40A781827}"/>
              </a:ext>
            </a:extLst>
          </p:cNvPr>
          <p:cNvSpPr/>
          <p:nvPr/>
        </p:nvSpPr>
        <p:spPr>
          <a:xfrm>
            <a:off x="1641938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52B168D-6E06-2440-B2A9-19060816552F}"/>
              </a:ext>
            </a:extLst>
          </p:cNvPr>
          <p:cNvSpPr/>
          <p:nvPr/>
        </p:nvSpPr>
        <p:spPr>
          <a:xfrm>
            <a:off x="430871" y="6229486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0178AF6-7E1F-1F41-9CC7-7B0AAE11FEA4}"/>
              </a:ext>
            </a:extLst>
          </p:cNvPr>
          <p:cNvSpPr/>
          <p:nvPr/>
        </p:nvSpPr>
        <p:spPr>
          <a:xfrm>
            <a:off x="1636759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582323C-0682-7D4C-907A-50F426906EC6}"/>
              </a:ext>
            </a:extLst>
          </p:cNvPr>
          <p:cNvSpPr txBox="1"/>
          <p:nvPr/>
        </p:nvSpPr>
        <p:spPr>
          <a:xfrm>
            <a:off x="440941" y="6723190"/>
            <a:ext cx="2448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Limit</a:t>
            </a:r>
            <a:r>
              <a:rPr lang="en-IN" sz="1500" dirty="0"/>
              <a:t> Range </a:t>
            </a:r>
            <a:r>
              <a:rPr lang="en-IN" sz="1500" dirty="0">
                <a:solidFill>
                  <a:srgbClr val="FF0000"/>
                </a:solidFill>
              </a:rPr>
              <a:t>(Per Container)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11CA201F-2807-BA41-88B0-54E263FCAF53}"/>
              </a:ext>
            </a:extLst>
          </p:cNvPr>
          <p:cNvSpPr/>
          <p:nvPr/>
        </p:nvSpPr>
        <p:spPr>
          <a:xfrm>
            <a:off x="7137440" y="5473179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994321FA-1E95-A94E-83FD-3D9AA6C36B96}"/>
              </a:ext>
            </a:extLst>
          </p:cNvPr>
          <p:cNvSpPr/>
          <p:nvPr/>
        </p:nvSpPr>
        <p:spPr>
          <a:xfrm>
            <a:off x="7222489" y="5604501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02A9D67-A027-FD45-84BD-732A1D51D0A0}"/>
              </a:ext>
            </a:extLst>
          </p:cNvPr>
          <p:cNvSpPr/>
          <p:nvPr/>
        </p:nvSpPr>
        <p:spPr>
          <a:xfrm>
            <a:off x="8428377" y="5595342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B9C5E9-577B-CF41-BCD8-247B20C87F4E}"/>
              </a:ext>
            </a:extLst>
          </p:cNvPr>
          <p:cNvSpPr/>
          <p:nvPr/>
        </p:nvSpPr>
        <p:spPr>
          <a:xfrm>
            <a:off x="7217310" y="6260348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2D3467CA-189E-7F42-969B-045B09E62474}"/>
              </a:ext>
            </a:extLst>
          </p:cNvPr>
          <p:cNvSpPr/>
          <p:nvPr/>
        </p:nvSpPr>
        <p:spPr>
          <a:xfrm>
            <a:off x="8423198" y="6251189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52E8E34-F0E0-064F-B847-6BCFF59F0EDE}"/>
              </a:ext>
            </a:extLst>
          </p:cNvPr>
          <p:cNvSpPr txBox="1"/>
          <p:nvPr/>
        </p:nvSpPr>
        <p:spPr>
          <a:xfrm>
            <a:off x="7203966" y="6754206"/>
            <a:ext cx="2468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Limit Range </a:t>
            </a:r>
            <a:r>
              <a:rPr lang="en-IN" sz="1600" dirty="0">
                <a:solidFill>
                  <a:srgbClr val="FF0000"/>
                </a:solidFill>
              </a:rPr>
              <a:t>(Per Container)</a:t>
            </a:r>
            <a:endParaRPr lang="en-IN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C9061-0823-ED4D-8367-1F7761FE4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3685" y="2601820"/>
            <a:ext cx="4523094" cy="49875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65355A-F170-5943-BC38-18C5AF4BBF31}"/>
              </a:ext>
            </a:extLst>
          </p:cNvPr>
          <p:cNvSpPr txBox="1"/>
          <p:nvPr/>
        </p:nvSpPr>
        <p:spPr>
          <a:xfrm>
            <a:off x="10926118" y="1955418"/>
            <a:ext cx="26582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Limit Range Manifest</a:t>
            </a:r>
          </a:p>
        </p:txBody>
      </p:sp>
      <p:sp>
        <p:nvSpPr>
          <p:cNvPr id="211" name="Title 211">
            <a:extLst>
              <a:ext uri="{FF2B5EF4-FFF2-40B4-BE49-F238E27FC236}">
                <a16:creationId xmlns:a16="http://schemas.microsoft.com/office/drawing/2014/main" id="{B462FEC3-1406-B646-A155-48AA3761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2329" y="7306"/>
            <a:ext cx="4288071" cy="1188851"/>
          </a:xfrm>
        </p:spPr>
        <p:txBody>
          <a:bodyPr>
            <a:normAutofit/>
          </a:bodyPr>
          <a:lstStyle/>
          <a:p>
            <a:r>
              <a:rPr lang="en-US" dirty="0"/>
              <a:t>Limit Range</a:t>
            </a:r>
          </a:p>
        </p:txBody>
      </p:sp>
    </p:spTree>
    <p:extLst>
      <p:ext uri="{BB962C8B-B14F-4D97-AF65-F5344CB8AC3E}">
        <p14:creationId xmlns:p14="http://schemas.microsoft.com/office/powerpoint/2010/main" val="253134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8" grpId="0" animBg="1"/>
      <p:bldP spid="217" grpId="0" animBg="1"/>
      <p:bldP spid="218" grpId="0" animBg="1"/>
      <p:bldP spid="219" grpId="0" animBg="1"/>
      <p:bldP spid="220" grpId="0" animBg="1"/>
      <p:bldP spid="221" grpId="0"/>
      <p:bldP spid="222" grpId="0" animBg="1"/>
      <p:bldP spid="223" grpId="0" animBg="1"/>
      <p:bldP spid="224" grpId="0" animBg="1"/>
      <p:bldP spid="225" grpId="0" animBg="1"/>
      <p:bldP spid="226" grpId="0" animBg="1"/>
      <p:bldP spid="227" grpId="0"/>
      <p:bldP spid="228" grpId="0" animBg="1"/>
      <p:bldP spid="229" grpId="0" animBg="1"/>
      <p:bldP spid="230" grpId="0" animBg="1"/>
      <p:bldP spid="231" grpId="0" animBg="1"/>
      <p:bldP spid="232" grpId="0" animBg="1"/>
      <p:bldP spid="233" grpId="0"/>
      <p:bldP spid="4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421" y="1520582"/>
            <a:ext cx="5052053" cy="490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6" y="2381011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Namespaces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Resource Quota</a:t>
            </a:r>
          </a:p>
        </p:txBody>
      </p:sp>
    </p:spTree>
    <p:extLst>
      <p:ext uri="{BB962C8B-B14F-4D97-AF65-F5344CB8AC3E}">
        <p14:creationId xmlns:p14="http://schemas.microsoft.com/office/powerpoint/2010/main" val="53760363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6344DA-1678-CC4B-84CE-7E0425799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B1B6B-6CFE-6F4D-A9AE-4B7ED1874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When several users or teams </a:t>
            </a:r>
            <a:r>
              <a:rPr lang="en-IN" dirty="0">
                <a:solidFill>
                  <a:srgbClr val="0070C0"/>
                </a:solidFill>
              </a:rPr>
              <a:t>share a cluster with a fixed number of nodes</a:t>
            </a:r>
            <a:r>
              <a:rPr lang="en-IN" dirty="0"/>
              <a:t>, there is a concern that one team could use more than its fair share of resources.</a:t>
            </a:r>
          </a:p>
          <a:p>
            <a:r>
              <a:rPr lang="en-IN" dirty="0"/>
              <a:t>Resource quotas are a tool for administrators to </a:t>
            </a:r>
            <a:r>
              <a:rPr lang="en-IN" dirty="0">
                <a:solidFill>
                  <a:srgbClr val="0070C0"/>
                </a:solidFill>
              </a:rPr>
              <a:t>address this concern</a:t>
            </a:r>
            <a:r>
              <a:rPr lang="en-IN" dirty="0"/>
              <a:t>.</a:t>
            </a:r>
          </a:p>
          <a:p>
            <a:r>
              <a:rPr lang="en-IN" dirty="0"/>
              <a:t>A resource quota, defined by a </a:t>
            </a:r>
            <a:r>
              <a:rPr lang="en-IN" dirty="0" err="1"/>
              <a:t>ResourceQuota</a:t>
            </a:r>
            <a:r>
              <a:rPr lang="en-IN" dirty="0"/>
              <a:t> object, provides constraints that </a:t>
            </a:r>
            <a:r>
              <a:rPr lang="en-IN" dirty="0">
                <a:solidFill>
                  <a:srgbClr val="0070C0"/>
                </a:solidFill>
              </a:rPr>
              <a:t>limit aggregate resource consumption per namespace. </a:t>
            </a:r>
          </a:p>
          <a:p>
            <a:r>
              <a:rPr lang="en-IN" dirty="0"/>
              <a:t>It can limit the </a:t>
            </a:r>
            <a:r>
              <a:rPr lang="en-IN" dirty="0">
                <a:solidFill>
                  <a:srgbClr val="0070C0"/>
                </a:solidFill>
              </a:rPr>
              <a:t>quantity of objects </a:t>
            </a:r>
            <a:r>
              <a:rPr lang="en-IN" dirty="0"/>
              <a:t>that can be created in a namespace </a:t>
            </a:r>
            <a:r>
              <a:rPr lang="en-IN" dirty="0">
                <a:solidFill>
                  <a:srgbClr val="0070C0"/>
                </a:solidFill>
              </a:rPr>
              <a:t>by type</a:t>
            </a:r>
            <a:r>
              <a:rPr lang="en-IN" dirty="0"/>
              <a:t>, as well as the </a:t>
            </a:r>
            <a:r>
              <a:rPr lang="en-IN" dirty="0">
                <a:solidFill>
                  <a:srgbClr val="0070C0"/>
                </a:solidFill>
              </a:rPr>
              <a:t>total amount of compute resources </a:t>
            </a:r>
            <a:r>
              <a:rPr lang="en-IN" dirty="0"/>
              <a:t>that may be consumed by resources in that project.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DE583D-187D-6747-A713-65CACBA89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- </a:t>
            </a:r>
            <a:r>
              <a:rPr lang="en-US" dirty="0">
                <a:solidFill>
                  <a:srgbClr val="00B050"/>
                </a:solidFill>
              </a:rPr>
              <a:t>Resource Quota</a:t>
            </a:r>
          </a:p>
        </p:txBody>
      </p:sp>
    </p:spTree>
    <p:extLst>
      <p:ext uri="{BB962C8B-B14F-4D97-AF65-F5344CB8AC3E}">
        <p14:creationId xmlns:p14="http://schemas.microsoft.com/office/powerpoint/2010/main" val="384206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219256" y="5342194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185540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423521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711070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969430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427353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220351" y="1196157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171819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1067242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423518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711067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969427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427350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220348" y="3722822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171816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423519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423519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1021718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512860" y="7164765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3586133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382389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11144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36980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482772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4620722" y="1196157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457219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46761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382388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11143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36979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482772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4620719" y="3722822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457218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382389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382389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42208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090542" y="7141101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6964231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20221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48976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774812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20604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7999042" y="1196157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795051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784593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20220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48975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774811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20604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7999039" y="3722822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795050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20221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20221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780040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335566" y="7173982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26ABE9-909E-824D-B466-8875BA801E11}"/>
              </a:ext>
            </a:extLst>
          </p:cNvPr>
          <p:cNvSpPr/>
          <p:nvPr/>
        </p:nvSpPr>
        <p:spPr>
          <a:xfrm>
            <a:off x="3823889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5058EB8-F800-E44A-8A7B-2BFF788B066E}"/>
              </a:ext>
            </a:extLst>
          </p:cNvPr>
          <p:cNvSpPr/>
          <p:nvPr/>
        </p:nvSpPr>
        <p:spPr>
          <a:xfrm>
            <a:off x="3908938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D3F8E14-EDC9-D94A-8F0C-66458DA76AD8}"/>
              </a:ext>
            </a:extLst>
          </p:cNvPr>
          <p:cNvSpPr/>
          <p:nvPr/>
        </p:nvSpPr>
        <p:spPr>
          <a:xfrm>
            <a:off x="5114826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76027C92-A69A-7146-9BF2-C08DA0AA8879}"/>
              </a:ext>
            </a:extLst>
          </p:cNvPr>
          <p:cNvSpPr/>
          <p:nvPr/>
        </p:nvSpPr>
        <p:spPr>
          <a:xfrm>
            <a:off x="3903759" y="6229486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805C109-9892-9644-907E-FCEAE7EE36D9}"/>
              </a:ext>
            </a:extLst>
          </p:cNvPr>
          <p:cNvSpPr/>
          <p:nvPr/>
        </p:nvSpPr>
        <p:spPr>
          <a:xfrm>
            <a:off x="5109647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4CA248B-BBCF-7643-B3A8-1D6497B9D590}"/>
              </a:ext>
            </a:extLst>
          </p:cNvPr>
          <p:cNvSpPr txBox="1"/>
          <p:nvPr/>
        </p:nvSpPr>
        <p:spPr>
          <a:xfrm>
            <a:off x="4295365" y="6716208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2094D2B-4A90-AB42-92B3-28A46CB8E85D}"/>
              </a:ext>
            </a:extLst>
          </p:cNvPr>
          <p:cNvSpPr/>
          <p:nvPr/>
        </p:nvSpPr>
        <p:spPr>
          <a:xfrm>
            <a:off x="422920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EC9681B3-A16F-794A-8C07-3FD7D4EC660B}"/>
              </a:ext>
            </a:extLst>
          </p:cNvPr>
          <p:cNvSpPr/>
          <p:nvPr/>
        </p:nvSpPr>
        <p:spPr>
          <a:xfrm>
            <a:off x="507969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E72A4BA-69C0-EB44-A6F8-BFD40A781827}"/>
              </a:ext>
            </a:extLst>
          </p:cNvPr>
          <p:cNvSpPr/>
          <p:nvPr/>
        </p:nvSpPr>
        <p:spPr>
          <a:xfrm>
            <a:off x="1713857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52B168D-6E06-2440-B2A9-19060816552F}"/>
              </a:ext>
            </a:extLst>
          </p:cNvPr>
          <p:cNvSpPr/>
          <p:nvPr/>
        </p:nvSpPr>
        <p:spPr>
          <a:xfrm>
            <a:off x="502790" y="6229486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0178AF6-7E1F-1F41-9CC7-7B0AAE11FEA4}"/>
              </a:ext>
            </a:extLst>
          </p:cNvPr>
          <p:cNvSpPr/>
          <p:nvPr/>
        </p:nvSpPr>
        <p:spPr>
          <a:xfrm>
            <a:off x="1708678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582323C-0682-7D4C-907A-50F426906EC6}"/>
              </a:ext>
            </a:extLst>
          </p:cNvPr>
          <p:cNvSpPr txBox="1"/>
          <p:nvPr/>
        </p:nvSpPr>
        <p:spPr>
          <a:xfrm>
            <a:off x="894396" y="6716208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11CA201F-2807-BA41-88B0-54E263FCAF53}"/>
              </a:ext>
            </a:extLst>
          </p:cNvPr>
          <p:cNvSpPr/>
          <p:nvPr/>
        </p:nvSpPr>
        <p:spPr>
          <a:xfrm>
            <a:off x="7209359" y="5473179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994321FA-1E95-A94E-83FD-3D9AA6C36B96}"/>
              </a:ext>
            </a:extLst>
          </p:cNvPr>
          <p:cNvSpPr/>
          <p:nvPr/>
        </p:nvSpPr>
        <p:spPr>
          <a:xfrm>
            <a:off x="7294408" y="5604501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02A9D67-A027-FD45-84BD-732A1D51D0A0}"/>
              </a:ext>
            </a:extLst>
          </p:cNvPr>
          <p:cNvSpPr/>
          <p:nvPr/>
        </p:nvSpPr>
        <p:spPr>
          <a:xfrm>
            <a:off x="8500296" y="5595342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B9C5E9-577B-CF41-BCD8-247B20C87F4E}"/>
              </a:ext>
            </a:extLst>
          </p:cNvPr>
          <p:cNvSpPr/>
          <p:nvPr/>
        </p:nvSpPr>
        <p:spPr>
          <a:xfrm>
            <a:off x="7289229" y="6260348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2D3467CA-189E-7F42-969B-045B09E62474}"/>
              </a:ext>
            </a:extLst>
          </p:cNvPr>
          <p:cNvSpPr/>
          <p:nvPr/>
        </p:nvSpPr>
        <p:spPr>
          <a:xfrm>
            <a:off x="8495117" y="6251189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52E8E34-F0E0-064F-B847-6BCFF59F0EDE}"/>
              </a:ext>
            </a:extLst>
          </p:cNvPr>
          <p:cNvSpPr txBox="1"/>
          <p:nvPr/>
        </p:nvSpPr>
        <p:spPr>
          <a:xfrm>
            <a:off x="7680835" y="6747070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6DCC1D-5073-D744-856B-8D783B188242}"/>
              </a:ext>
            </a:extLst>
          </p:cNvPr>
          <p:cNvSpPr txBox="1"/>
          <p:nvPr/>
        </p:nvSpPr>
        <p:spPr>
          <a:xfrm>
            <a:off x="10644027" y="1461530"/>
            <a:ext cx="31553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Resource Quota Manifest</a:t>
            </a:r>
          </a:p>
        </p:txBody>
      </p:sp>
      <p:sp>
        <p:nvSpPr>
          <p:cNvPr id="240" name="Title 211">
            <a:extLst>
              <a:ext uri="{FF2B5EF4-FFF2-40B4-BE49-F238E27FC236}">
                <a16:creationId xmlns:a16="http://schemas.microsoft.com/office/drawing/2014/main" id="{57123F34-A715-F94F-A495-64B3DCCF3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2329" y="7306"/>
            <a:ext cx="4288071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Resource Quota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CB9323-7EA7-0941-B336-8AD42CA66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0225" y="2006476"/>
            <a:ext cx="4395845" cy="543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6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8" grpId="0" animBg="1"/>
      <p:bldP spid="217" grpId="0" animBg="1"/>
      <p:bldP spid="218" grpId="0" animBg="1"/>
      <p:bldP spid="219" grpId="0" animBg="1"/>
      <p:bldP spid="220" grpId="0" animBg="1"/>
      <p:bldP spid="221" grpId="0"/>
      <p:bldP spid="222" grpId="0" animBg="1"/>
      <p:bldP spid="223" grpId="0" animBg="1"/>
      <p:bldP spid="224" grpId="0" animBg="1"/>
      <p:bldP spid="225" grpId="0" animBg="1"/>
      <p:bldP spid="226" grpId="0" animBg="1"/>
      <p:bldP spid="227" grpId="0"/>
      <p:bldP spid="228" grpId="0" animBg="1"/>
      <p:bldP spid="229" grpId="0" animBg="1"/>
      <p:bldP spid="230" grpId="0" animBg="1"/>
      <p:bldP spid="231" grpId="0" animBg="1"/>
      <p:bldP spid="232" grpId="0" animBg="1"/>
      <p:bldP spid="233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041" y="439420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SSL with </a:t>
            </a:r>
            <a:br>
              <a:rPr lang="en-US" sz="3000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Lets Encrypt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433439" y="356188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433439" y="392799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673919" y="39161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901852" y="38780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368504" y="455157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578406" y="455157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090558"/>
            <a:ext cx="4173321" cy="24770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004799" y="41920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401643"/>
            <a:ext cx="558686" cy="30579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>
            <a:off x="9506455" y="4401643"/>
            <a:ext cx="926984" cy="4608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440346" y="490354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6846464" y="907581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53097" y="101248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93577" y="100066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321510" y="96249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7788162" y="160922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9053262" y="1609221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7682069" y="1849677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H="1" flipV="1">
            <a:off x="5702823" y="-1707588"/>
            <a:ext cx="162346" cy="5578848"/>
          </a:xfrm>
          <a:prstGeom prst="bentConnector3">
            <a:avLst>
              <a:gd name="adj1" fmla="val 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10452844" y="5463906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452844" y="5830013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693324" y="581819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921257" y="5780032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387909" y="6453593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597811" y="6453593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11459751" y="6805566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229088-FAB6-EF42-959A-4B367F7369FE}"/>
              </a:ext>
            </a:extLst>
          </p:cNvPr>
          <p:cNvSpPr/>
          <p:nvPr/>
        </p:nvSpPr>
        <p:spPr>
          <a:xfrm>
            <a:off x="7004799" y="46877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sapp2.kubeoncloud.com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>
            <a:off x="6446113" y="4707441"/>
            <a:ext cx="558686" cy="18986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>
            <a:off x="9506455" y="4897303"/>
            <a:ext cx="946389" cy="1410970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27B7B0E-3D00-6046-902E-FA70B6427EB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6819" y="2804481"/>
            <a:ext cx="1756734" cy="4197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060937E8-783E-1C48-A1F5-802199B5B56D}"/>
              </a:ext>
            </a:extLst>
          </p:cNvPr>
          <p:cNvSpPr/>
          <p:nvPr/>
        </p:nvSpPr>
        <p:spPr>
          <a:xfrm>
            <a:off x="10405024" y="1620309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Google Shape;660;p35">
            <a:extLst>
              <a:ext uri="{FF2B5EF4-FFF2-40B4-BE49-F238E27FC236}">
                <a16:creationId xmlns:a16="http://schemas.microsoft.com/office/drawing/2014/main" id="{DF743182-8AA7-7D4E-B192-409A865B69B9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405024" y="198641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637;p35">
            <a:extLst>
              <a:ext uri="{FF2B5EF4-FFF2-40B4-BE49-F238E27FC236}">
                <a16:creationId xmlns:a16="http://schemas.microsoft.com/office/drawing/2014/main" id="{C7BC174B-7909-CA44-9A87-8578250D62E7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645504" y="197459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638;p35">
            <a:extLst>
              <a:ext uri="{FF2B5EF4-FFF2-40B4-BE49-F238E27FC236}">
                <a16:creationId xmlns:a16="http://schemas.microsoft.com/office/drawing/2014/main" id="{ACA1DF86-E251-0F42-93CA-5CED5790C46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873437" y="1936435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CC77A90-47FD-CD4A-8A3A-54CF4E913025}"/>
              </a:ext>
            </a:extLst>
          </p:cNvPr>
          <p:cNvCxnSpPr>
            <a:cxnSpLocks/>
          </p:cNvCxnSpPr>
          <p:nvPr/>
        </p:nvCxnSpPr>
        <p:spPr>
          <a:xfrm>
            <a:off x="11340089" y="2609996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1284250-7B7E-104D-BAE8-DE82DD555764}"/>
              </a:ext>
            </a:extLst>
          </p:cNvPr>
          <p:cNvCxnSpPr>
            <a:cxnSpLocks/>
          </p:cNvCxnSpPr>
          <p:nvPr/>
        </p:nvCxnSpPr>
        <p:spPr>
          <a:xfrm flipH="1">
            <a:off x="12549991" y="2609996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17EC80E-55AF-824C-B2F2-D39CBE57DA1B}"/>
              </a:ext>
            </a:extLst>
          </p:cNvPr>
          <p:cNvSpPr txBox="1"/>
          <p:nvPr/>
        </p:nvSpPr>
        <p:spPr>
          <a:xfrm>
            <a:off x="11411931" y="2961969"/>
            <a:ext cx="17269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cert-manager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A0BFEDF4-8036-1947-A9B2-AC918D0C242E}"/>
              </a:ext>
            </a:extLst>
          </p:cNvPr>
          <p:cNvCxnSpPr>
            <a:cxnSpLocks/>
            <a:stCxn id="68" idx="1"/>
            <a:endCxn id="116" idx="1"/>
          </p:cNvCxnSpPr>
          <p:nvPr/>
        </p:nvCxnSpPr>
        <p:spPr>
          <a:xfrm rot="10800000" flipH="1">
            <a:off x="5489582" y="2464677"/>
            <a:ext cx="4915441" cy="2242765"/>
          </a:xfrm>
          <a:prstGeom prst="bentConnector3">
            <a:avLst>
              <a:gd name="adj1" fmla="val -2584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727615B4-1C91-514C-9881-43909F2305EB}"/>
              </a:ext>
            </a:extLst>
          </p:cNvPr>
          <p:cNvCxnSpPr>
            <a:cxnSpLocks/>
            <a:stCxn id="117" idx="2"/>
            <a:endCxn id="3" idx="3"/>
          </p:cNvCxnSpPr>
          <p:nvPr/>
        </p:nvCxnSpPr>
        <p:spPr>
          <a:xfrm rot="5400000">
            <a:off x="6979411" y="-2131579"/>
            <a:ext cx="80078" cy="10211794"/>
          </a:xfrm>
          <a:prstGeom prst="bent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Google Shape;664;p35">
            <a:extLst>
              <a:ext uri="{FF2B5EF4-FFF2-40B4-BE49-F238E27FC236}">
                <a16:creationId xmlns:a16="http://schemas.microsoft.com/office/drawing/2014/main" id="{62AA25D9-302C-C244-81BD-99211800A438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5499880" y="309055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664;p35">
            <a:extLst>
              <a:ext uri="{FF2B5EF4-FFF2-40B4-BE49-F238E27FC236}">
                <a16:creationId xmlns:a16="http://schemas.microsoft.com/office/drawing/2014/main" id="{677F6E6C-E086-1E41-BE7C-DBD755BE27A2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6544815" y="3118902"/>
            <a:ext cx="956160" cy="956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339911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Virtual Nodes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(Serverless)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8302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2D9D22-1BDF-124E-982D-EAC1489DB6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9C28BE-990A-2E4F-B236-F3E630719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AKS Virtual Nodes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0AAF284-19FB-1842-AC1E-755371F9FF88}"/>
              </a:ext>
            </a:extLst>
          </p:cNvPr>
          <p:cNvSpPr/>
          <p:nvPr/>
        </p:nvSpPr>
        <p:spPr>
          <a:xfrm>
            <a:off x="60666" y="2037380"/>
            <a:ext cx="4206239" cy="415483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Virtual Kubelet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77824ED-9B22-CA42-97D4-CE46DB6C4BEE}"/>
              </a:ext>
            </a:extLst>
          </p:cNvPr>
          <p:cNvSpPr/>
          <p:nvPr/>
        </p:nvSpPr>
        <p:spPr>
          <a:xfrm>
            <a:off x="5246325" y="2063506"/>
            <a:ext cx="4206239" cy="415483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Azure Container Instances</a:t>
            </a:r>
          </a:p>
          <a:p>
            <a:pPr algn="ctr"/>
            <a:r>
              <a:rPr lang="en-US" sz="5000" dirty="0"/>
              <a:t>ACI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057F95-6781-994B-92B2-2F1A1A6782A5}"/>
              </a:ext>
            </a:extLst>
          </p:cNvPr>
          <p:cNvSpPr/>
          <p:nvPr/>
        </p:nvSpPr>
        <p:spPr>
          <a:xfrm>
            <a:off x="10336487" y="2037379"/>
            <a:ext cx="4206239" cy="415483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Azure Virtual Nodes on</a:t>
            </a:r>
          </a:p>
          <a:p>
            <a:pPr algn="ctr"/>
            <a:r>
              <a:rPr lang="en-US" sz="5000" dirty="0"/>
              <a:t>AKS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504074-2C77-6844-B42A-8DAC942E305B}"/>
              </a:ext>
            </a:extLst>
          </p:cNvPr>
          <p:cNvSpPr txBox="1"/>
          <p:nvPr/>
        </p:nvSpPr>
        <p:spPr>
          <a:xfrm>
            <a:off x="4454323" y="3453078"/>
            <a:ext cx="696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56EE5-14AC-9648-AB78-3F27BC8950D0}"/>
              </a:ext>
            </a:extLst>
          </p:cNvPr>
          <p:cNvSpPr txBox="1"/>
          <p:nvPr/>
        </p:nvSpPr>
        <p:spPr>
          <a:xfrm>
            <a:off x="9562085" y="3453077"/>
            <a:ext cx="696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74550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/>
      <p:bldP spid="10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BFBC04-AE5C-5340-83F5-9597948EAB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9A4C6-BC22-C84C-891B-4A79A00F8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631373"/>
            <a:ext cx="12618720" cy="5780982"/>
          </a:xfrm>
        </p:spPr>
        <p:txBody>
          <a:bodyPr>
            <a:noAutofit/>
          </a:bodyPr>
          <a:lstStyle/>
          <a:p>
            <a:r>
              <a:rPr lang="en-US" sz="4400" dirty="0"/>
              <a:t>Virtual Kubelet is an open source </a:t>
            </a:r>
            <a:r>
              <a:rPr lang="en-US" sz="4400" dirty="0">
                <a:solidFill>
                  <a:srgbClr val="0070C0"/>
                </a:solidFill>
              </a:rPr>
              <a:t>Kubernetes </a:t>
            </a:r>
            <a:r>
              <a:rPr lang="en-US" sz="4400" dirty="0" err="1">
                <a:solidFill>
                  <a:srgbClr val="0070C0"/>
                </a:solidFill>
              </a:rPr>
              <a:t>kubelet</a:t>
            </a:r>
            <a:r>
              <a:rPr lang="en-US" sz="4400" dirty="0">
                <a:solidFill>
                  <a:srgbClr val="0070C0"/>
                </a:solidFill>
              </a:rPr>
              <a:t> implementation</a:t>
            </a:r>
            <a:r>
              <a:rPr lang="en-US" sz="4400" dirty="0"/>
              <a:t> that acts as a </a:t>
            </a:r>
            <a:r>
              <a:rPr lang="en-US" sz="4400" dirty="0" err="1"/>
              <a:t>kubelet</a:t>
            </a:r>
            <a:r>
              <a:rPr lang="en-US" sz="4400" dirty="0"/>
              <a:t> for the purposes of connecting Kubernetes to other APIs. </a:t>
            </a:r>
          </a:p>
          <a:p>
            <a:r>
              <a:rPr lang="en-US" sz="4400" dirty="0"/>
              <a:t>This allows the </a:t>
            </a:r>
            <a:r>
              <a:rPr lang="en-US" sz="4400" dirty="0">
                <a:solidFill>
                  <a:srgbClr val="0070C0"/>
                </a:solidFill>
              </a:rPr>
              <a:t>k8s worker nodes </a:t>
            </a:r>
            <a:r>
              <a:rPr lang="en-US" sz="4400" dirty="0"/>
              <a:t>to be backed by other services like </a:t>
            </a:r>
            <a:r>
              <a:rPr lang="en-US" sz="4400" dirty="0">
                <a:solidFill>
                  <a:srgbClr val="0070C0"/>
                </a:solidFill>
              </a:rPr>
              <a:t>Azure ACI and AWS Fargate</a:t>
            </a:r>
            <a:endParaRPr lang="en-US" sz="4400" dirty="0"/>
          </a:p>
          <a:p>
            <a:r>
              <a:rPr lang="en-US" sz="4400" dirty="0"/>
              <a:t>The primary scenario for VK is enabling the extension of the Kubernetes API into </a:t>
            </a:r>
            <a:r>
              <a:rPr lang="en-US" sz="4400" dirty="0">
                <a:solidFill>
                  <a:srgbClr val="0070C0"/>
                </a:solidFill>
              </a:rPr>
              <a:t>serverless container platforms</a:t>
            </a:r>
            <a:r>
              <a:rPr lang="en-US" sz="4400" dirty="0"/>
              <a:t> like Azure ACI and AWS Fargate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752CA1-2DC0-A149-A749-5889B56A0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13670"/>
            <a:ext cx="12618720" cy="1188851"/>
          </a:xfrm>
        </p:spPr>
        <p:txBody>
          <a:bodyPr/>
          <a:lstStyle/>
          <a:p>
            <a:r>
              <a:rPr lang="en-US" dirty="0"/>
              <a:t>What is Virtual Kubelet?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DD97003-57B7-3646-B8FB-04B6B9542F78}"/>
              </a:ext>
            </a:extLst>
          </p:cNvPr>
          <p:cNvSpPr/>
          <p:nvPr/>
        </p:nvSpPr>
        <p:spPr>
          <a:xfrm>
            <a:off x="12378941" y="115657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Virtual Kubelet</a:t>
            </a:r>
          </a:p>
        </p:txBody>
      </p:sp>
    </p:spTree>
    <p:extLst>
      <p:ext uri="{BB962C8B-B14F-4D97-AF65-F5344CB8AC3E}">
        <p14:creationId xmlns:p14="http://schemas.microsoft.com/office/powerpoint/2010/main" val="417624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603B3D-E0E7-8A4A-94A2-760CDD5553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2701F5-56D5-0F43-BD2E-1716D79CC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0"/>
            <a:ext cx="12618720" cy="1188851"/>
          </a:xfrm>
        </p:spPr>
        <p:txBody>
          <a:bodyPr/>
          <a:lstStyle/>
          <a:p>
            <a:r>
              <a:rPr lang="en-US" dirty="0"/>
              <a:t>How Virtual-</a:t>
            </a:r>
            <a:r>
              <a:rPr lang="en-US" dirty="0" err="1"/>
              <a:t>Kubelet</a:t>
            </a:r>
            <a:r>
              <a:rPr lang="en-US" dirty="0"/>
              <a:t> works? </a:t>
            </a:r>
          </a:p>
        </p:txBody>
      </p:sp>
      <p:sp>
        <p:nvSpPr>
          <p:cNvPr id="5" name="AutoShape 2" descr="diagram">
            <a:extLst>
              <a:ext uri="{FF2B5EF4-FFF2-40B4-BE49-F238E27FC236}">
                <a16:creationId xmlns:a16="http://schemas.microsoft.com/office/drawing/2014/main" id="{850D2B0A-F61C-7845-BE8D-5CBBAE4622E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684F92-B9D2-BE4B-BC55-BAADB0CA3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166" y="1288473"/>
            <a:ext cx="7883157" cy="625521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DBF58-45EB-EA40-BF7E-526B1A5B8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331" y="1288473"/>
            <a:ext cx="6078581" cy="6123882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Current Features</a:t>
            </a:r>
          </a:p>
          <a:p>
            <a:r>
              <a:rPr lang="en-IN" dirty="0"/>
              <a:t>create, delete and update pods</a:t>
            </a:r>
          </a:p>
          <a:p>
            <a:r>
              <a:rPr lang="en-IN" dirty="0"/>
              <a:t>container logs, exec, and metrics</a:t>
            </a:r>
          </a:p>
          <a:p>
            <a:r>
              <a:rPr lang="en-IN" dirty="0"/>
              <a:t>get pod, pods and pod status</a:t>
            </a:r>
          </a:p>
          <a:p>
            <a:r>
              <a:rPr lang="en-IN" dirty="0"/>
              <a:t>capacity</a:t>
            </a:r>
          </a:p>
          <a:p>
            <a:r>
              <a:rPr lang="en-IN" dirty="0"/>
              <a:t>node addresses, node capacity, node daemon endpoints</a:t>
            </a:r>
          </a:p>
          <a:p>
            <a:r>
              <a:rPr lang="en-IN" dirty="0"/>
              <a:t>operating system</a:t>
            </a:r>
          </a:p>
          <a:p>
            <a:r>
              <a:rPr lang="en-IN" dirty="0"/>
              <a:t>bring your own virtual network</a:t>
            </a:r>
          </a:p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50B5A5F-703B-BC4E-B44A-2A78B3D77A4D}"/>
              </a:ext>
            </a:extLst>
          </p:cNvPr>
          <p:cNvSpPr/>
          <p:nvPr/>
        </p:nvSpPr>
        <p:spPr>
          <a:xfrm>
            <a:off x="12485184" y="-6277"/>
            <a:ext cx="1977139" cy="11888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Virtual Kubelet</a:t>
            </a:r>
          </a:p>
        </p:txBody>
      </p:sp>
    </p:spTree>
    <p:extLst>
      <p:ext uri="{BB962C8B-B14F-4D97-AF65-F5344CB8AC3E}">
        <p14:creationId xmlns:p14="http://schemas.microsoft.com/office/powerpoint/2010/main" val="45773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EA722D-4B16-9644-813B-40F1992D15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89BE3-7432-4F45-A66C-354129670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Azure Container Instances (ACI) provide a </a:t>
            </a:r>
            <a:r>
              <a:rPr lang="en-US" sz="4400" dirty="0">
                <a:solidFill>
                  <a:srgbClr val="0070C0"/>
                </a:solidFill>
              </a:rPr>
              <a:t>hosted environment</a:t>
            </a:r>
            <a:r>
              <a:rPr lang="en-US" sz="4400" dirty="0"/>
              <a:t> for running containers in Azure. </a:t>
            </a:r>
          </a:p>
          <a:p>
            <a:r>
              <a:rPr lang="en-US" sz="4400" dirty="0"/>
              <a:t>When using ACI, there is </a:t>
            </a:r>
            <a:r>
              <a:rPr lang="en-US" sz="4400" dirty="0">
                <a:solidFill>
                  <a:srgbClr val="0070C0"/>
                </a:solidFill>
              </a:rPr>
              <a:t>no need to manage </a:t>
            </a:r>
            <a:r>
              <a:rPr lang="en-US" sz="4400" dirty="0"/>
              <a:t>the </a:t>
            </a:r>
            <a:r>
              <a:rPr lang="en-US" sz="4400" dirty="0">
                <a:solidFill>
                  <a:srgbClr val="0070C0"/>
                </a:solidFill>
              </a:rPr>
              <a:t>underlying compute infrastructure</a:t>
            </a:r>
            <a:r>
              <a:rPr lang="en-US" sz="4400" dirty="0"/>
              <a:t>, Azure handles this management for you. </a:t>
            </a:r>
          </a:p>
          <a:p>
            <a:r>
              <a:rPr lang="en-US" sz="4400" dirty="0"/>
              <a:t>When running containers in ACI, </a:t>
            </a:r>
            <a:r>
              <a:rPr lang="en-US" sz="4400" dirty="0">
                <a:solidFill>
                  <a:srgbClr val="0070C0"/>
                </a:solidFill>
              </a:rPr>
              <a:t>you are charged by the second for each running container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BA92CA-3E03-1F41-B973-F48662A9C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ACI (Azure Container Instances)?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2588154-8AA3-AB4F-9CCD-6D54FF4A3127}"/>
              </a:ext>
            </a:extLst>
          </p:cNvPr>
          <p:cNvSpPr/>
          <p:nvPr/>
        </p:nvSpPr>
        <p:spPr>
          <a:xfrm>
            <a:off x="12635990" y="5896639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Container Instances</a:t>
            </a:r>
          </a:p>
        </p:txBody>
      </p:sp>
    </p:spTree>
    <p:extLst>
      <p:ext uri="{BB962C8B-B14F-4D97-AF65-F5344CB8AC3E}">
        <p14:creationId xmlns:p14="http://schemas.microsoft.com/office/powerpoint/2010/main" val="391008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173C5F-8F06-F349-882E-5D2D2DB4AA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89E01-6609-104A-A36C-9EEEC006F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551269"/>
            <a:ext cx="12618720" cy="5590922"/>
          </a:xfrm>
        </p:spPr>
        <p:txBody>
          <a:bodyPr>
            <a:noAutofit/>
          </a:bodyPr>
          <a:lstStyle/>
          <a:p>
            <a:r>
              <a:rPr lang="en-US" sz="4400" dirty="0"/>
              <a:t>The </a:t>
            </a:r>
            <a:r>
              <a:rPr lang="en-US" sz="4400" dirty="0">
                <a:solidFill>
                  <a:srgbClr val="0070C0"/>
                </a:solidFill>
              </a:rPr>
              <a:t>Azure Container Instances (ACI) provider </a:t>
            </a:r>
            <a:r>
              <a:rPr lang="en-US" sz="4400" dirty="0"/>
              <a:t>for the </a:t>
            </a:r>
            <a:r>
              <a:rPr lang="en-US" sz="4400" dirty="0">
                <a:solidFill>
                  <a:srgbClr val="0070C0"/>
                </a:solidFill>
              </a:rPr>
              <a:t>Virtual Kubelet </a:t>
            </a:r>
            <a:r>
              <a:rPr lang="en-US" sz="4400" dirty="0"/>
              <a:t>configures an </a:t>
            </a:r>
            <a:r>
              <a:rPr lang="en-US" sz="4400" dirty="0">
                <a:solidFill>
                  <a:srgbClr val="C00000"/>
                </a:solidFill>
              </a:rPr>
              <a:t>ACI instance as a node </a:t>
            </a:r>
            <a:r>
              <a:rPr lang="en-US" sz="4400" dirty="0"/>
              <a:t>in any Kubernetes cluster. </a:t>
            </a:r>
          </a:p>
          <a:p>
            <a:r>
              <a:rPr lang="en-US" sz="4400" dirty="0"/>
              <a:t>When using the Virtual Kubelet ACI provider, </a:t>
            </a:r>
            <a:r>
              <a:rPr lang="en-US" sz="4400" dirty="0">
                <a:solidFill>
                  <a:srgbClr val="0070C0"/>
                </a:solidFill>
              </a:rPr>
              <a:t>pods can be scheduled on an ACI instance </a:t>
            </a:r>
            <a:r>
              <a:rPr lang="en-US" sz="4400" dirty="0"/>
              <a:t>as if the </a:t>
            </a:r>
            <a:r>
              <a:rPr lang="en-US" sz="4400" dirty="0">
                <a:solidFill>
                  <a:srgbClr val="C00000"/>
                </a:solidFill>
              </a:rPr>
              <a:t>ACI instance</a:t>
            </a:r>
            <a:r>
              <a:rPr lang="en-US" sz="4400" dirty="0"/>
              <a:t> is a </a:t>
            </a:r>
            <a:r>
              <a:rPr lang="en-US" sz="4400" dirty="0">
                <a:solidFill>
                  <a:srgbClr val="0070C0"/>
                </a:solidFill>
              </a:rPr>
              <a:t>standard Kubernetes node</a:t>
            </a:r>
            <a:r>
              <a:rPr lang="en-US" sz="4400" dirty="0"/>
              <a:t>. </a:t>
            </a:r>
          </a:p>
          <a:p>
            <a:r>
              <a:rPr lang="en-US" sz="4400" dirty="0"/>
              <a:t>This configuration allows you to take </a:t>
            </a:r>
            <a:r>
              <a:rPr lang="en-US" sz="4400" dirty="0">
                <a:solidFill>
                  <a:srgbClr val="0070C0"/>
                </a:solidFill>
              </a:rPr>
              <a:t>advantage </a:t>
            </a:r>
            <a:r>
              <a:rPr lang="en-US" sz="4400" dirty="0"/>
              <a:t>of both the </a:t>
            </a:r>
            <a:r>
              <a:rPr lang="en-US" sz="4400" dirty="0">
                <a:solidFill>
                  <a:srgbClr val="0070C0"/>
                </a:solidFill>
              </a:rPr>
              <a:t>capabilities of Kubernetes </a:t>
            </a:r>
            <a:r>
              <a:rPr lang="en-US" sz="4400" dirty="0"/>
              <a:t>and the </a:t>
            </a:r>
            <a:r>
              <a:rPr lang="en-US" sz="4400" dirty="0">
                <a:solidFill>
                  <a:srgbClr val="0070C0"/>
                </a:solidFill>
              </a:rPr>
              <a:t>management value and cost benefit of ACI</a:t>
            </a:r>
            <a:r>
              <a:rPr lang="en-US" sz="4400" dirty="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BEF93C-C8BA-FF4B-9B41-241C3221E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Kubernetes Virtual </a:t>
            </a:r>
            <a:r>
              <a:rPr lang="en-IN" b="1" dirty="0" err="1"/>
              <a:t>Kubelet</a:t>
            </a:r>
            <a:r>
              <a:rPr lang="en-IN" b="1" dirty="0"/>
              <a:t> with Azure ACI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2DA35DF-ACA2-8F40-A605-B75A5DA15D12}"/>
              </a:ext>
            </a:extLst>
          </p:cNvPr>
          <p:cNvSpPr/>
          <p:nvPr/>
        </p:nvSpPr>
        <p:spPr>
          <a:xfrm>
            <a:off x="12509570" y="6061065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Container Instances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BE78ADC-879A-DA4F-8C74-D56DFFB696F3}"/>
              </a:ext>
            </a:extLst>
          </p:cNvPr>
          <p:cNvSpPr/>
          <p:nvPr/>
        </p:nvSpPr>
        <p:spPr>
          <a:xfrm>
            <a:off x="12509570" y="4346730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</a:t>
            </a:r>
          </a:p>
          <a:p>
            <a:pPr algn="ctr"/>
            <a:r>
              <a:rPr lang="en-US" dirty="0"/>
              <a:t>Kubelet</a:t>
            </a:r>
          </a:p>
        </p:txBody>
      </p:sp>
    </p:spTree>
    <p:extLst>
      <p:ext uri="{BB962C8B-B14F-4D97-AF65-F5344CB8AC3E}">
        <p14:creationId xmlns:p14="http://schemas.microsoft.com/office/powerpoint/2010/main" val="390307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780B41-F3BF-CA4F-907E-744DFD9521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8593F-847B-564D-B08C-9D87C8A33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Volumes: </a:t>
            </a:r>
            <a:r>
              <a:rPr lang="en-US" dirty="0"/>
              <a:t>empty </a:t>
            </a:r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dirty="0" err="1"/>
              <a:t>github</a:t>
            </a:r>
            <a:r>
              <a:rPr lang="en-US" dirty="0"/>
              <a:t> repo, Azure Files </a:t>
            </a:r>
          </a:p>
          <a:p>
            <a:r>
              <a:rPr lang="en-US" dirty="0"/>
              <a:t>Secure env variables, config maps</a:t>
            </a:r>
          </a:p>
          <a:p>
            <a:r>
              <a:rPr lang="en-US" dirty="0"/>
              <a:t>Bring your own </a:t>
            </a:r>
            <a:r>
              <a:rPr lang="en-US" dirty="0">
                <a:solidFill>
                  <a:srgbClr val="0070C0"/>
                </a:solidFill>
              </a:rPr>
              <a:t>virtual network (</a:t>
            </a:r>
            <a:r>
              <a:rPr lang="en-US" dirty="0" err="1">
                <a:solidFill>
                  <a:srgbClr val="0070C0"/>
                </a:solidFill>
              </a:rPr>
              <a:t>VNet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  <a:p>
            <a:r>
              <a:rPr lang="en-US" dirty="0">
                <a:solidFill>
                  <a:srgbClr val="0070C0"/>
                </a:solidFill>
              </a:rPr>
              <a:t>Network security group </a:t>
            </a:r>
            <a:r>
              <a:rPr lang="en-US" dirty="0"/>
              <a:t>support</a:t>
            </a:r>
          </a:p>
          <a:p>
            <a:r>
              <a:rPr lang="en-US" dirty="0"/>
              <a:t>Basic </a:t>
            </a:r>
            <a:r>
              <a:rPr lang="en-US" dirty="0">
                <a:solidFill>
                  <a:srgbClr val="0070C0"/>
                </a:solidFill>
              </a:rPr>
              <a:t>Azure Networking </a:t>
            </a:r>
            <a:r>
              <a:rPr lang="en-US" dirty="0"/>
              <a:t>support within AKS virtual node</a:t>
            </a:r>
          </a:p>
          <a:p>
            <a:r>
              <a:rPr lang="en-US" dirty="0">
                <a:solidFill>
                  <a:srgbClr val="0070C0"/>
                </a:solidFill>
              </a:rPr>
              <a:t>Exec support </a:t>
            </a:r>
            <a:r>
              <a:rPr lang="en-US" dirty="0"/>
              <a:t>for container instances</a:t>
            </a:r>
          </a:p>
          <a:p>
            <a:r>
              <a:rPr lang="en-US" dirty="0">
                <a:solidFill>
                  <a:srgbClr val="0070C0"/>
                </a:solidFill>
              </a:rPr>
              <a:t>Azure Monitor integration </a:t>
            </a:r>
            <a:r>
              <a:rPr lang="en-US" dirty="0"/>
              <a:t>or formally known as </a:t>
            </a:r>
            <a:r>
              <a:rPr lang="en-US" dirty="0">
                <a:solidFill>
                  <a:srgbClr val="0070C0"/>
                </a:solidFill>
              </a:rPr>
              <a:t>OMS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56380F-05A1-2948-A0C2-AE8F42AD1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Virtual </a:t>
            </a:r>
            <a:r>
              <a:rPr lang="en-IN" dirty="0" err="1"/>
              <a:t>Kubelet's</a:t>
            </a:r>
            <a:r>
              <a:rPr lang="en-IN" dirty="0"/>
              <a:t> ACI provider - Features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2B287C-46D4-3441-A64E-094328D95EB7}"/>
              </a:ext>
            </a:extLst>
          </p:cNvPr>
          <p:cNvSpPr/>
          <p:nvPr/>
        </p:nvSpPr>
        <p:spPr>
          <a:xfrm>
            <a:off x="12496360" y="3653658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Container Instances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DE268B5-B494-044E-B2FF-7A9EFCB58809}"/>
              </a:ext>
            </a:extLst>
          </p:cNvPr>
          <p:cNvSpPr/>
          <p:nvPr/>
        </p:nvSpPr>
        <p:spPr>
          <a:xfrm>
            <a:off x="12496359" y="1343423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</a:t>
            </a:r>
          </a:p>
          <a:p>
            <a:pPr algn="ctr"/>
            <a:r>
              <a:rPr lang="en-US" dirty="0"/>
              <a:t>Kubelet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EE3A32-CFD9-E445-BADD-40146BE4FD92}"/>
              </a:ext>
            </a:extLst>
          </p:cNvPr>
          <p:cNvSpPr/>
          <p:nvPr/>
        </p:nvSpPr>
        <p:spPr>
          <a:xfrm>
            <a:off x="12496361" y="5857450"/>
            <a:ext cx="1977139" cy="15157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AKS Virtual Nodes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1DA411-C534-F345-A586-FE84B99C598E}"/>
              </a:ext>
            </a:extLst>
          </p:cNvPr>
          <p:cNvSpPr txBox="1"/>
          <p:nvPr/>
        </p:nvSpPr>
        <p:spPr>
          <a:xfrm>
            <a:off x="13186211" y="2859139"/>
            <a:ext cx="50366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0D2333-3795-8E41-8611-88DCC842FA27}"/>
              </a:ext>
            </a:extLst>
          </p:cNvPr>
          <p:cNvSpPr txBox="1"/>
          <p:nvPr/>
        </p:nvSpPr>
        <p:spPr>
          <a:xfrm>
            <a:off x="13298412" y="5082525"/>
            <a:ext cx="50366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01786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B1897B-3FB5-7E49-97BE-9A0902840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9FA2B-3EEA-8B42-BF87-6991A3D37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run our Kubernetes workloads on </a:t>
            </a:r>
            <a:r>
              <a:rPr lang="en-US" dirty="0">
                <a:solidFill>
                  <a:srgbClr val="0070C0"/>
                </a:solidFill>
              </a:rPr>
              <a:t>Serverless Infrastructure </a:t>
            </a:r>
            <a:r>
              <a:rPr lang="en-US" dirty="0"/>
              <a:t>of Azure which is called </a:t>
            </a:r>
            <a:r>
              <a:rPr lang="en-US" dirty="0">
                <a:solidFill>
                  <a:srgbClr val="0070C0"/>
                </a:solidFill>
              </a:rPr>
              <a:t>Virtual Nodes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Advantages</a:t>
            </a:r>
          </a:p>
          <a:p>
            <a:pPr lvl="1"/>
            <a:r>
              <a:rPr lang="en-US" dirty="0"/>
              <a:t>Scale our applications rapidly </a:t>
            </a:r>
            <a:r>
              <a:rPr lang="en-US" dirty="0">
                <a:solidFill>
                  <a:srgbClr val="0070C0"/>
                </a:solidFill>
              </a:rPr>
              <a:t>without any limitations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Quick Provisioning </a:t>
            </a:r>
            <a:r>
              <a:rPr lang="en-US" dirty="0"/>
              <a:t>of pods  using Virtual Nodes when compared to cluster </a:t>
            </a:r>
            <a:r>
              <a:rPr lang="en-US" dirty="0" err="1"/>
              <a:t>autoscaler</a:t>
            </a:r>
            <a:r>
              <a:rPr lang="en-US" dirty="0"/>
              <a:t>.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Cluster Autoscaler </a:t>
            </a:r>
            <a:r>
              <a:rPr lang="en-US" dirty="0"/>
              <a:t>need to provision the Nodes in a managed node pool </a:t>
            </a:r>
            <a:r>
              <a:rPr lang="en-US" dirty="0">
                <a:solidFill>
                  <a:srgbClr val="C00000"/>
                </a:solidFill>
              </a:rPr>
              <a:t>first</a:t>
            </a:r>
            <a:r>
              <a:rPr lang="en-US" dirty="0"/>
              <a:t> then only </a:t>
            </a:r>
            <a:r>
              <a:rPr lang="en-US" dirty="0">
                <a:solidFill>
                  <a:srgbClr val="0070C0"/>
                </a:solidFill>
              </a:rPr>
              <a:t>Kubernetes can schedule pods </a:t>
            </a:r>
            <a:r>
              <a:rPr lang="en-US" dirty="0"/>
              <a:t>on those newly  provisioned nodes.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Limitations (Huge and Many)</a:t>
            </a:r>
          </a:p>
          <a:p>
            <a:pPr lvl="1"/>
            <a:r>
              <a:rPr lang="en-IN" dirty="0">
                <a:hlinkClick r:id="rId3"/>
              </a:rPr>
              <a:t>https://docs.microsoft.com/en-us/azure/aks/virtual-nodes-cli#known-limitations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24EF7A-B9FB-BF4F-ACDE-771D2F32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AKS – Virtual Nodes (Serverless)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C875D2B-0C1C-1E40-A35C-19D145BCC5FE}"/>
              </a:ext>
            </a:extLst>
          </p:cNvPr>
          <p:cNvSpPr/>
          <p:nvPr/>
        </p:nvSpPr>
        <p:spPr>
          <a:xfrm>
            <a:off x="12679386" y="125828"/>
            <a:ext cx="1890347" cy="151571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Virtual Nodes on</a:t>
            </a:r>
          </a:p>
          <a:p>
            <a:pPr algn="ctr"/>
            <a:r>
              <a:rPr lang="en-US" dirty="0"/>
              <a:t>AKS</a:t>
            </a:r>
          </a:p>
        </p:txBody>
      </p:sp>
    </p:spTree>
    <p:extLst>
      <p:ext uri="{BB962C8B-B14F-4D97-AF65-F5344CB8AC3E}">
        <p14:creationId xmlns:p14="http://schemas.microsoft.com/office/powerpoint/2010/main" val="58836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877" y="-149777"/>
            <a:ext cx="7785051" cy="1188851"/>
          </a:xfrm>
        </p:spPr>
        <p:txBody>
          <a:bodyPr>
            <a:normAutofit/>
          </a:bodyPr>
          <a:lstStyle/>
          <a:p>
            <a:r>
              <a:rPr lang="en-US" sz="4800" dirty="0"/>
              <a:t>Azure AKS - </a:t>
            </a:r>
            <a:r>
              <a:rPr lang="en-US" sz="4800" dirty="0">
                <a:solidFill>
                  <a:srgbClr val="00B050"/>
                </a:solidFill>
              </a:rPr>
              <a:t>Virtual Nodes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488374" y="849086"/>
            <a:ext cx="13799126" cy="6623334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544418" y="867852"/>
            <a:ext cx="1821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1049483" y="1298740"/>
            <a:ext cx="12884726" cy="593238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9364" y="1324671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1756721" y="1379838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2144834" y="3290312"/>
            <a:ext cx="3544414" cy="25918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3292055" y="5467656"/>
            <a:ext cx="1371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Pool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79789F8F-274B-B546-8308-9B8BE58E5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59915" y="1312975"/>
            <a:ext cx="1009232" cy="100923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B609973-4BF3-E440-9EAE-6A09E4540590}"/>
              </a:ext>
            </a:extLst>
          </p:cNvPr>
          <p:cNvSpPr txBox="1"/>
          <p:nvPr/>
        </p:nvSpPr>
        <p:spPr>
          <a:xfrm>
            <a:off x="8262337" y="1640100"/>
            <a:ext cx="17275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Cluster </a:t>
            </a:r>
          </a:p>
          <a:p>
            <a:r>
              <a:rPr lang="en-US" dirty="0"/>
              <a:t>Control Plane</a:t>
            </a:r>
          </a:p>
        </p:txBody>
      </p:sp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2F91D515-05FE-3C43-ADFD-F73F5BC633B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6310" y="3366701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47F94697-7326-8648-9E44-1C0B46CFC31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6310" y="4462388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6AD4A3FB-A14A-1B4F-A275-8A8CE9F81E1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1194" y="3330932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008E9E0D-00C3-2D43-9C9B-1461111B2EC4}"/>
              </a:ext>
            </a:extLst>
          </p:cNvPr>
          <p:cNvSpPr/>
          <p:nvPr/>
        </p:nvSpPr>
        <p:spPr>
          <a:xfrm>
            <a:off x="9303658" y="3316885"/>
            <a:ext cx="3544414" cy="25918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7CEA9A-7C69-934C-A1EC-6E3C97FC1094}"/>
              </a:ext>
            </a:extLst>
          </p:cNvPr>
          <p:cNvSpPr txBox="1"/>
          <p:nvPr/>
        </p:nvSpPr>
        <p:spPr>
          <a:xfrm>
            <a:off x="10390036" y="5485309"/>
            <a:ext cx="17427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BB0DA6-1B2A-2C49-82B5-CD1470D7F424}"/>
              </a:ext>
            </a:extLst>
          </p:cNvPr>
          <p:cNvSpPr/>
          <p:nvPr/>
        </p:nvSpPr>
        <p:spPr>
          <a:xfrm>
            <a:off x="9154154" y="3165914"/>
            <a:ext cx="3926093" cy="3275161"/>
          </a:xfrm>
          <a:prstGeom prst="rect">
            <a:avLst/>
          </a:prstGeom>
          <a:noFill/>
          <a:ln w="508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851197-1151-D040-A7D3-41C5E1300009}"/>
              </a:ext>
            </a:extLst>
          </p:cNvPr>
          <p:cNvSpPr txBox="1"/>
          <p:nvPr/>
        </p:nvSpPr>
        <p:spPr>
          <a:xfrm>
            <a:off x="9375624" y="5974847"/>
            <a:ext cx="36465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Container Instance - ACI</a:t>
            </a:r>
          </a:p>
        </p:txBody>
      </p:sp>
      <p:pic>
        <p:nvPicPr>
          <p:cNvPr id="56" name="Google Shape;637;p35">
            <a:extLst>
              <a:ext uri="{FF2B5EF4-FFF2-40B4-BE49-F238E27FC236}">
                <a16:creationId xmlns:a16="http://schemas.microsoft.com/office/drawing/2014/main" id="{159AE06F-38A6-BE41-BE43-00604F08351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88982" y="33932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37;p35">
            <a:extLst>
              <a:ext uri="{FF2B5EF4-FFF2-40B4-BE49-F238E27FC236}">
                <a16:creationId xmlns:a16="http://schemas.microsoft.com/office/drawing/2014/main" id="{226E9CB0-4B26-9046-97FF-977ED1E33C4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30351" y="44963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37;p35">
            <a:extLst>
              <a:ext uri="{FF2B5EF4-FFF2-40B4-BE49-F238E27FC236}">
                <a16:creationId xmlns:a16="http://schemas.microsoft.com/office/drawing/2014/main" id="{E9FF7979-2800-5140-9213-9D99B3E40E1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20881" y="337188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919665A7-6441-CD4A-AFA8-2C93825000B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50845" y="447760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7;p35">
            <a:extLst>
              <a:ext uri="{FF2B5EF4-FFF2-40B4-BE49-F238E27FC236}">
                <a16:creationId xmlns:a16="http://schemas.microsoft.com/office/drawing/2014/main" id="{CFFA7392-55A0-BD4C-8513-D13DBFB3DE1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99455" y="338975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37;p35">
            <a:extLst>
              <a:ext uri="{FF2B5EF4-FFF2-40B4-BE49-F238E27FC236}">
                <a16:creationId xmlns:a16="http://schemas.microsoft.com/office/drawing/2014/main" id="{FF2C439F-5DB2-324C-8D10-AF674984398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36228" y="44336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81;p35">
            <a:extLst>
              <a:ext uri="{FF2B5EF4-FFF2-40B4-BE49-F238E27FC236}">
                <a16:creationId xmlns:a16="http://schemas.microsoft.com/office/drawing/2014/main" id="{EEFA4426-10C7-894E-8214-7C3A5EBFE27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8961" y="443258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81;p35">
            <a:extLst>
              <a:ext uri="{FF2B5EF4-FFF2-40B4-BE49-F238E27FC236}">
                <a16:creationId xmlns:a16="http://schemas.microsoft.com/office/drawing/2014/main" id="{DB478CC9-ACDF-7944-BC22-0D3A90D9B12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3775" y="333093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81;p35">
            <a:extLst>
              <a:ext uri="{FF2B5EF4-FFF2-40B4-BE49-F238E27FC236}">
                <a16:creationId xmlns:a16="http://schemas.microsoft.com/office/drawing/2014/main" id="{697EE296-ED2A-D046-95E4-53F31769BDE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6940" y="443258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ABBE6D07-E4AE-2642-B42C-7336EC357D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722663" y="827370"/>
            <a:ext cx="942737" cy="94273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52E7E98-C9D3-584C-9BCA-65D9C06E3F56}"/>
              </a:ext>
            </a:extLst>
          </p:cNvPr>
          <p:cNvSpPr txBox="1"/>
          <p:nvPr/>
        </p:nvSpPr>
        <p:spPr>
          <a:xfrm>
            <a:off x="12728271" y="1514008"/>
            <a:ext cx="9460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VNET1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79E559-F120-9442-AAA4-FA019F03EFFA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4088674" y="2322207"/>
            <a:ext cx="3475857" cy="633491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5521F4E-87BC-2442-B2B7-E56B563FBFCC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7564531" y="2322207"/>
            <a:ext cx="3695652" cy="655207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EF65113-2DE6-F54D-A928-BFDAAD5CD027}"/>
              </a:ext>
            </a:extLst>
          </p:cNvPr>
          <p:cNvSpPr/>
          <p:nvPr/>
        </p:nvSpPr>
        <p:spPr>
          <a:xfrm>
            <a:off x="8848422" y="2969763"/>
            <a:ext cx="4561568" cy="399511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18143D-FB7D-C541-8708-A318BC465AB2}"/>
              </a:ext>
            </a:extLst>
          </p:cNvPr>
          <p:cNvSpPr txBox="1"/>
          <p:nvPr/>
        </p:nvSpPr>
        <p:spPr>
          <a:xfrm>
            <a:off x="9892732" y="6556456"/>
            <a:ext cx="29354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virtual-node-</a:t>
            </a:r>
            <a:r>
              <a:rPr lang="en-US" dirty="0" err="1"/>
              <a:t>aci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DF0481-1FB7-0D4E-BB10-999625074148}"/>
              </a:ext>
            </a:extLst>
          </p:cNvPr>
          <p:cNvSpPr/>
          <p:nvPr/>
        </p:nvSpPr>
        <p:spPr>
          <a:xfrm>
            <a:off x="1670331" y="2931260"/>
            <a:ext cx="4561568" cy="399511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7B89AC-4B98-794A-A3AD-A3961B647CE7}"/>
              </a:ext>
            </a:extLst>
          </p:cNvPr>
          <p:cNvSpPr txBox="1"/>
          <p:nvPr/>
        </p:nvSpPr>
        <p:spPr>
          <a:xfrm>
            <a:off x="2947833" y="6141840"/>
            <a:ext cx="19384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default</a:t>
            </a:r>
          </a:p>
        </p:txBody>
      </p:sp>
    </p:spTree>
    <p:extLst>
      <p:ext uri="{BB962C8B-B14F-4D97-AF65-F5344CB8AC3E}">
        <p14:creationId xmlns:p14="http://schemas.microsoft.com/office/powerpoint/2010/main" val="136071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6" grpId="0" animBg="1"/>
      <p:bldP spid="78" grpId="0"/>
      <p:bldP spid="44" grpId="0"/>
      <p:bldP spid="52" grpId="0" animBg="1"/>
      <p:bldP spid="53" grpId="0"/>
      <p:bldP spid="3" grpId="0" animBg="1"/>
      <p:bldP spid="54" grpId="0"/>
      <p:bldP spid="73" grpId="0"/>
      <p:bldP spid="39" grpId="0" animBg="1"/>
      <p:bldP spid="42" grpId="0"/>
      <p:bldP spid="45" grpId="0" animBg="1"/>
      <p:bldP spid="46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4306F7-1FB5-714A-8EA5-1F44A797E0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1AE86A-7C30-DF46-8DDF-79ED45759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3" y="168304"/>
            <a:ext cx="7994468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AKS Virtual Nodes  </a:t>
            </a:r>
            <a:r>
              <a:rPr lang="en-US" dirty="0">
                <a:solidFill>
                  <a:srgbClr val="00B050"/>
                </a:solidFill>
              </a:rPr>
              <a:t>NodeSelector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097C8-82EB-584A-9972-5CFD8AF39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485" y="272807"/>
            <a:ext cx="5458653" cy="72724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B249F9-ACEA-D14C-91A4-75FAB8268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03" y="1633246"/>
            <a:ext cx="7747903" cy="593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80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B8B1AC-9CAE-AF49-8E28-D3D39E6E75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15C860-A644-7649-BDDB-818449EF5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– </a:t>
            </a:r>
            <a:r>
              <a:rPr lang="en-US" dirty="0">
                <a:solidFill>
                  <a:srgbClr val="00B050"/>
                </a:solidFill>
              </a:rPr>
              <a:t>Requests &amp; Limits</a:t>
            </a:r>
          </a:p>
        </p:txBody>
      </p:sp>
      <p:sp>
        <p:nvSpPr>
          <p:cNvPr id="7" name="Google Shape;580;p33">
            <a:extLst>
              <a:ext uri="{FF2B5EF4-FFF2-40B4-BE49-F238E27FC236}">
                <a16:creationId xmlns:a16="http://schemas.microsoft.com/office/drawing/2014/main" id="{56650CF6-B0E3-7E47-8FEB-AFD3DA05DE98}"/>
              </a:ext>
            </a:extLst>
          </p:cNvPr>
          <p:cNvSpPr/>
          <p:nvPr/>
        </p:nvSpPr>
        <p:spPr>
          <a:xfrm>
            <a:off x="225287" y="1731960"/>
            <a:ext cx="14299095" cy="5730246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8" name="Google Shape;584;p33">
            <a:extLst>
              <a:ext uri="{FF2B5EF4-FFF2-40B4-BE49-F238E27FC236}">
                <a16:creationId xmlns:a16="http://schemas.microsoft.com/office/drawing/2014/main" id="{A49FCA15-8F9B-F84B-9669-35550835587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40" y="1205223"/>
            <a:ext cx="1002360" cy="9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85;p33">
            <a:extLst>
              <a:ext uri="{FF2B5EF4-FFF2-40B4-BE49-F238E27FC236}">
                <a16:creationId xmlns:a16="http://schemas.microsoft.com/office/drawing/2014/main" id="{5CE46673-7542-CF46-88A5-369EDF144458}"/>
              </a:ext>
            </a:extLst>
          </p:cNvPr>
          <p:cNvSpPr txBox="1"/>
          <p:nvPr/>
        </p:nvSpPr>
        <p:spPr>
          <a:xfrm>
            <a:off x="1542553" y="1562040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cluster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" name="Google Shape;580;p33">
            <a:extLst>
              <a:ext uri="{FF2B5EF4-FFF2-40B4-BE49-F238E27FC236}">
                <a16:creationId xmlns:a16="http://schemas.microsoft.com/office/drawing/2014/main" id="{D4C6C83B-8038-AD49-85FA-782DBE772F00}"/>
              </a:ext>
            </a:extLst>
          </p:cNvPr>
          <p:cNvSpPr/>
          <p:nvPr/>
        </p:nvSpPr>
        <p:spPr>
          <a:xfrm>
            <a:off x="734493" y="2428617"/>
            <a:ext cx="13339316" cy="4767313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35" name="Google Shape;213;p22">
            <a:extLst>
              <a:ext uri="{FF2B5EF4-FFF2-40B4-BE49-F238E27FC236}">
                <a16:creationId xmlns:a16="http://schemas.microsoft.com/office/drawing/2014/main" id="{CC0EC546-DE06-E847-9220-A5ADE207F62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65723" y="2001988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585;p33">
            <a:extLst>
              <a:ext uri="{FF2B5EF4-FFF2-40B4-BE49-F238E27FC236}">
                <a16:creationId xmlns:a16="http://schemas.microsoft.com/office/drawing/2014/main" id="{76B875CE-48D6-754B-AA94-73A0A46F7397}"/>
              </a:ext>
            </a:extLst>
          </p:cNvPr>
          <p:cNvSpPr txBox="1"/>
          <p:nvPr/>
        </p:nvSpPr>
        <p:spPr>
          <a:xfrm>
            <a:off x="10373797" y="2277698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</a:t>
            </a:r>
            <a:r>
              <a:rPr lang="fr" sz="1800" dirty="0" err="1">
                <a:latin typeface="Consolas"/>
                <a:ea typeface="Consolas"/>
                <a:cs typeface="Consolas"/>
                <a:sym typeface="Consolas"/>
              </a:rPr>
              <a:t>Node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71395D9-533B-FD4F-A541-9F2FE878CB66}"/>
              </a:ext>
            </a:extLst>
          </p:cNvPr>
          <p:cNvSpPr/>
          <p:nvPr/>
        </p:nvSpPr>
        <p:spPr>
          <a:xfrm>
            <a:off x="11509144" y="4574766"/>
            <a:ext cx="2160104" cy="7951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Memory: 32GB</a:t>
            </a:r>
          </a:p>
        </p:txBody>
      </p:sp>
      <p:pic>
        <p:nvPicPr>
          <p:cNvPr id="42" name="Google Shape;598;p33">
            <a:extLst>
              <a:ext uri="{FF2B5EF4-FFF2-40B4-BE49-F238E27FC236}">
                <a16:creationId xmlns:a16="http://schemas.microsoft.com/office/drawing/2014/main" id="{2934465E-D577-0544-B5C3-37A6AA0FD8A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3888" y="2981453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638;p35">
            <a:extLst>
              <a:ext uri="{FF2B5EF4-FFF2-40B4-BE49-F238E27FC236}">
                <a16:creationId xmlns:a16="http://schemas.microsoft.com/office/drawing/2014/main" id="{953447B1-43E2-0349-9EE7-B87ABC6A866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8948" y="300926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6BA386E6-2B06-3748-8C5C-848875EAAC69}"/>
              </a:ext>
            </a:extLst>
          </p:cNvPr>
          <p:cNvSpPr/>
          <p:nvPr/>
        </p:nvSpPr>
        <p:spPr>
          <a:xfrm>
            <a:off x="11509144" y="3571379"/>
            <a:ext cx="2160104" cy="79513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CPU: 8 </a:t>
            </a:r>
            <a:r>
              <a:rPr lang="en-US" dirty="0" err="1"/>
              <a:t>vcores</a:t>
            </a:r>
            <a:endParaRPr lang="en-US" dirty="0"/>
          </a:p>
          <a:p>
            <a:pPr algn="ctr"/>
            <a:r>
              <a:rPr lang="en-US" dirty="0"/>
              <a:t>(8000m)</a:t>
            </a:r>
          </a:p>
        </p:txBody>
      </p:sp>
      <p:sp>
        <p:nvSpPr>
          <p:cNvPr id="46" name="Google Shape;595;p33">
            <a:extLst>
              <a:ext uri="{FF2B5EF4-FFF2-40B4-BE49-F238E27FC236}">
                <a16:creationId xmlns:a16="http://schemas.microsoft.com/office/drawing/2014/main" id="{6A13BB83-5C18-4045-AA27-25D8006A719C}"/>
              </a:ext>
            </a:extLst>
          </p:cNvPr>
          <p:cNvSpPr/>
          <p:nvPr/>
        </p:nvSpPr>
        <p:spPr>
          <a:xfrm>
            <a:off x="1005840" y="2858957"/>
            <a:ext cx="8939075" cy="4121426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47" name="Google Shape;596;p33">
            <a:extLst>
              <a:ext uri="{FF2B5EF4-FFF2-40B4-BE49-F238E27FC236}">
                <a16:creationId xmlns:a16="http://schemas.microsoft.com/office/drawing/2014/main" id="{40BC4B99-A328-6740-A0C4-9E8F3D835432}"/>
              </a:ext>
            </a:extLst>
          </p:cNvPr>
          <p:cNvSpPr txBox="1"/>
          <p:nvPr/>
        </p:nvSpPr>
        <p:spPr>
          <a:xfrm>
            <a:off x="2355798" y="2671766"/>
            <a:ext cx="2384668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8" name="Google Shape;612;p33">
            <a:extLst>
              <a:ext uri="{FF2B5EF4-FFF2-40B4-BE49-F238E27FC236}">
                <a16:creationId xmlns:a16="http://schemas.microsoft.com/office/drawing/2014/main" id="{C48D6529-B123-744E-9A29-E83701EFB0F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58702" y="2394074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95;p33">
            <a:extLst>
              <a:ext uri="{FF2B5EF4-FFF2-40B4-BE49-F238E27FC236}">
                <a16:creationId xmlns:a16="http://schemas.microsoft.com/office/drawing/2014/main" id="{88ABF880-5F5C-204C-8D65-52E2039E832A}"/>
              </a:ext>
            </a:extLst>
          </p:cNvPr>
          <p:cNvSpPr/>
          <p:nvPr/>
        </p:nvSpPr>
        <p:spPr>
          <a:xfrm>
            <a:off x="1385100" y="4044997"/>
            <a:ext cx="8222726" cy="2823704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56" name="Google Shape;595;p33">
            <a:extLst>
              <a:ext uri="{FF2B5EF4-FFF2-40B4-BE49-F238E27FC236}">
                <a16:creationId xmlns:a16="http://schemas.microsoft.com/office/drawing/2014/main" id="{1B6AF3EE-C3D9-3246-BEE5-A86E6BB42816}"/>
              </a:ext>
            </a:extLst>
          </p:cNvPr>
          <p:cNvSpPr/>
          <p:nvPr/>
        </p:nvSpPr>
        <p:spPr>
          <a:xfrm>
            <a:off x="1537501" y="4208275"/>
            <a:ext cx="3400260" cy="2391307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8227141-4BE2-004A-BFA5-D0FA418B1C00}"/>
              </a:ext>
            </a:extLst>
          </p:cNvPr>
          <p:cNvSpPr txBox="1"/>
          <p:nvPr/>
        </p:nvSpPr>
        <p:spPr>
          <a:xfrm>
            <a:off x="2330105" y="4243881"/>
            <a:ext cx="15264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Container-1</a:t>
            </a:r>
          </a:p>
        </p:txBody>
      </p:sp>
      <p:sp>
        <p:nvSpPr>
          <p:cNvPr id="62" name="Google Shape;595;p33">
            <a:extLst>
              <a:ext uri="{FF2B5EF4-FFF2-40B4-BE49-F238E27FC236}">
                <a16:creationId xmlns:a16="http://schemas.microsoft.com/office/drawing/2014/main" id="{185B38A5-4A3F-0A41-AF77-1D86A62E081C}"/>
              </a:ext>
            </a:extLst>
          </p:cNvPr>
          <p:cNvSpPr/>
          <p:nvPr/>
        </p:nvSpPr>
        <p:spPr>
          <a:xfrm>
            <a:off x="5209108" y="4208275"/>
            <a:ext cx="3400260" cy="2391307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C519C51-B6EA-9344-9CB4-D21CD591F96F}"/>
              </a:ext>
            </a:extLst>
          </p:cNvPr>
          <p:cNvSpPr txBox="1"/>
          <p:nvPr/>
        </p:nvSpPr>
        <p:spPr>
          <a:xfrm>
            <a:off x="6001712" y="4243881"/>
            <a:ext cx="15264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Container-2</a:t>
            </a:r>
          </a:p>
        </p:txBody>
      </p:sp>
      <p:pic>
        <p:nvPicPr>
          <p:cNvPr id="64" name="Google Shape;637;p35">
            <a:extLst>
              <a:ext uri="{FF2B5EF4-FFF2-40B4-BE49-F238E27FC236}">
                <a16:creationId xmlns:a16="http://schemas.microsoft.com/office/drawing/2014/main" id="{5CBA4556-264B-B94C-94A3-A2129C9BA0A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41061" y="358276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595;p33">
            <a:extLst>
              <a:ext uri="{FF2B5EF4-FFF2-40B4-BE49-F238E27FC236}">
                <a16:creationId xmlns:a16="http://schemas.microsoft.com/office/drawing/2014/main" id="{023F894B-85A3-374D-822C-486D3327ABEB}"/>
              </a:ext>
            </a:extLst>
          </p:cNvPr>
          <p:cNvSpPr/>
          <p:nvPr/>
        </p:nvSpPr>
        <p:spPr>
          <a:xfrm>
            <a:off x="1689901" y="4945070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66E0F00-B70B-8542-BBCF-636CCCBA4C16}"/>
              </a:ext>
            </a:extLst>
          </p:cNvPr>
          <p:cNvSpPr/>
          <p:nvPr/>
        </p:nvSpPr>
        <p:spPr>
          <a:xfrm>
            <a:off x="1779162" y="5127378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500m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27AA5EE-CFEC-4B45-918C-449DD3770F05}"/>
              </a:ext>
            </a:extLst>
          </p:cNvPr>
          <p:cNvSpPr/>
          <p:nvPr/>
        </p:nvSpPr>
        <p:spPr>
          <a:xfrm>
            <a:off x="1779162" y="5592766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128Mi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6C8DF37-5773-6643-A99E-912431B98D36}"/>
              </a:ext>
            </a:extLst>
          </p:cNvPr>
          <p:cNvSpPr txBox="1"/>
          <p:nvPr/>
        </p:nvSpPr>
        <p:spPr>
          <a:xfrm>
            <a:off x="1911176" y="6136472"/>
            <a:ext cx="940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Requests</a:t>
            </a:r>
          </a:p>
        </p:txBody>
      </p:sp>
      <p:sp>
        <p:nvSpPr>
          <p:cNvPr id="70" name="Google Shape;595;p33">
            <a:extLst>
              <a:ext uri="{FF2B5EF4-FFF2-40B4-BE49-F238E27FC236}">
                <a16:creationId xmlns:a16="http://schemas.microsoft.com/office/drawing/2014/main" id="{97C75EB0-03BB-6549-A461-617314242A89}"/>
              </a:ext>
            </a:extLst>
          </p:cNvPr>
          <p:cNvSpPr/>
          <p:nvPr/>
        </p:nvSpPr>
        <p:spPr>
          <a:xfrm>
            <a:off x="3325863" y="4953079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1B4D91C-57DA-F641-BCC0-2F6C58D202EA}"/>
              </a:ext>
            </a:extLst>
          </p:cNvPr>
          <p:cNvSpPr/>
          <p:nvPr/>
        </p:nvSpPr>
        <p:spPr>
          <a:xfrm>
            <a:off x="3415124" y="5135387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1000m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6EBB8F0-3752-4D4A-BCA6-C38A772829E3}"/>
              </a:ext>
            </a:extLst>
          </p:cNvPr>
          <p:cNvSpPr/>
          <p:nvPr/>
        </p:nvSpPr>
        <p:spPr>
          <a:xfrm>
            <a:off x="3415124" y="5600775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500Mi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9053689-4D47-D547-87B1-C7F3882DB645}"/>
              </a:ext>
            </a:extLst>
          </p:cNvPr>
          <p:cNvSpPr txBox="1"/>
          <p:nvPr/>
        </p:nvSpPr>
        <p:spPr>
          <a:xfrm>
            <a:off x="3678257" y="6159086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Limits</a:t>
            </a:r>
          </a:p>
        </p:txBody>
      </p:sp>
      <p:sp>
        <p:nvSpPr>
          <p:cNvPr id="74" name="Google Shape;595;p33">
            <a:extLst>
              <a:ext uri="{FF2B5EF4-FFF2-40B4-BE49-F238E27FC236}">
                <a16:creationId xmlns:a16="http://schemas.microsoft.com/office/drawing/2014/main" id="{794336F2-F818-B94F-93DA-0CECB6CF02AC}"/>
              </a:ext>
            </a:extLst>
          </p:cNvPr>
          <p:cNvSpPr/>
          <p:nvPr/>
        </p:nvSpPr>
        <p:spPr>
          <a:xfrm>
            <a:off x="5354072" y="4951866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55175CA-2214-8F47-B376-9FBE6985231E}"/>
              </a:ext>
            </a:extLst>
          </p:cNvPr>
          <p:cNvSpPr/>
          <p:nvPr/>
        </p:nvSpPr>
        <p:spPr>
          <a:xfrm>
            <a:off x="5443333" y="5134174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500m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15484ED-9A38-D742-A07F-A3DE620F8652}"/>
              </a:ext>
            </a:extLst>
          </p:cNvPr>
          <p:cNvSpPr/>
          <p:nvPr/>
        </p:nvSpPr>
        <p:spPr>
          <a:xfrm>
            <a:off x="5443333" y="5599562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128Mi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8971749-E493-4B45-894B-02CEC7F11AF1}"/>
              </a:ext>
            </a:extLst>
          </p:cNvPr>
          <p:cNvSpPr txBox="1"/>
          <p:nvPr/>
        </p:nvSpPr>
        <p:spPr>
          <a:xfrm>
            <a:off x="5575347" y="6143268"/>
            <a:ext cx="940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Requests</a:t>
            </a:r>
          </a:p>
        </p:txBody>
      </p:sp>
      <p:sp>
        <p:nvSpPr>
          <p:cNvPr id="78" name="Google Shape;595;p33">
            <a:extLst>
              <a:ext uri="{FF2B5EF4-FFF2-40B4-BE49-F238E27FC236}">
                <a16:creationId xmlns:a16="http://schemas.microsoft.com/office/drawing/2014/main" id="{D2980041-5437-864F-BEA9-296626FE5D8A}"/>
              </a:ext>
            </a:extLst>
          </p:cNvPr>
          <p:cNvSpPr/>
          <p:nvPr/>
        </p:nvSpPr>
        <p:spPr>
          <a:xfrm>
            <a:off x="6990034" y="4959875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A43EFCB-5714-EF4C-9303-846937649F53}"/>
              </a:ext>
            </a:extLst>
          </p:cNvPr>
          <p:cNvSpPr/>
          <p:nvPr/>
        </p:nvSpPr>
        <p:spPr>
          <a:xfrm>
            <a:off x="7079295" y="5142183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1000m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BF377A8-3744-4C43-8B48-E0D7EDFFFECB}"/>
              </a:ext>
            </a:extLst>
          </p:cNvPr>
          <p:cNvSpPr/>
          <p:nvPr/>
        </p:nvSpPr>
        <p:spPr>
          <a:xfrm>
            <a:off x="7079295" y="5607571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500Mi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0E456E4-CB66-2749-B636-A47D0B2803CE}"/>
              </a:ext>
            </a:extLst>
          </p:cNvPr>
          <p:cNvSpPr txBox="1"/>
          <p:nvPr/>
        </p:nvSpPr>
        <p:spPr>
          <a:xfrm>
            <a:off x="7342428" y="6165882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Limits</a:t>
            </a:r>
          </a:p>
        </p:txBody>
      </p:sp>
    </p:spTree>
    <p:extLst>
      <p:ext uri="{BB962C8B-B14F-4D97-AF65-F5344CB8AC3E}">
        <p14:creationId xmlns:p14="http://schemas.microsoft.com/office/powerpoint/2010/main" val="382907296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2863" y="2193243"/>
            <a:ext cx="9637105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Virtual Nodes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(Serverless)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Mixed Mode Deployments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75400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340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594039" y="1713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9830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3714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401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6701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197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214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594039" y="957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594039" y="4967509"/>
            <a:ext cx="2977455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9830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3570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8256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4950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80414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5940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ClusterIP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5979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124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124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12441" y="2896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92729" y="6327164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Disks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 flipV="1">
            <a:off x="2418336" y="1211217"/>
            <a:ext cx="5175703" cy="371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418336" y="658895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0827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014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91014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465A249-623B-F44F-ABD0-A2A56A63A72C}"/>
              </a:ext>
            </a:extLst>
          </p:cNvPr>
          <p:cNvSpPr txBox="1"/>
          <p:nvPr/>
        </p:nvSpPr>
        <p:spPr>
          <a:xfrm>
            <a:off x="5604275" y="371670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82F88E00-2787-0545-80AC-0E07DE819F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28802" y="2969633"/>
            <a:ext cx="1955800" cy="19558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3688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21465" y="324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812441" y="3561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87C8D25-AE57-5742-82E3-5F5C55FC9649}"/>
              </a:ext>
            </a:extLst>
          </p:cNvPr>
          <p:cNvSpPr/>
          <p:nvPr/>
        </p:nvSpPr>
        <p:spPr>
          <a:xfrm>
            <a:off x="10812441" y="4973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10812441" y="561028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10812441" y="624785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0FF6C00-F86F-964E-8B80-4F4F30C26D25}"/>
              </a:ext>
            </a:extLst>
          </p:cNvPr>
          <p:cNvSpPr/>
          <p:nvPr/>
        </p:nvSpPr>
        <p:spPr>
          <a:xfrm>
            <a:off x="10812441" y="692729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ClusterIP</a:t>
            </a:r>
            <a:r>
              <a:rPr lang="en-US" dirty="0">
                <a:solidFill>
                  <a:schemeClr val="tx1"/>
                </a:solidFill>
              </a:rPr>
              <a:t> Service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3928802" y="4967509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3928802" y="560458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3928802" y="6242154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A54D90-ED5B-3E46-9159-5A7CA19FDA85}"/>
              </a:ext>
            </a:extLst>
          </p:cNvPr>
          <p:cNvSpPr/>
          <p:nvPr/>
        </p:nvSpPr>
        <p:spPr>
          <a:xfrm>
            <a:off x="3928802" y="692159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16125" y="497623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13971" y="55990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13105" y="624785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55;p13">
            <a:extLst>
              <a:ext uri="{FF2B5EF4-FFF2-40B4-BE49-F238E27FC236}">
                <a16:creationId xmlns:a16="http://schemas.microsoft.com/office/drawing/2014/main" id="{CE4D99ED-A25A-3846-B71E-BFB3AE7611F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13105" y="6908407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55;p13">
            <a:extLst>
              <a:ext uri="{FF2B5EF4-FFF2-40B4-BE49-F238E27FC236}">
                <a16:creationId xmlns:a16="http://schemas.microsoft.com/office/drawing/2014/main" id="{59B96D1B-6BC3-AF4C-B6C4-7B647654402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96374" y="497461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94156" y="5611690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77218" y="6261851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55;p13">
            <a:extLst>
              <a:ext uri="{FF2B5EF4-FFF2-40B4-BE49-F238E27FC236}">
                <a16:creationId xmlns:a16="http://schemas.microsoft.com/office/drawing/2014/main" id="{327A28F1-8721-9F44-A875-0D862AC4F1A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902255" y="69079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124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124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798389" y="2905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798389" y="3568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4881E3C4-3829-CC47-A3A6-5DB50859FDC6}"/>
              </a:ext>
            </a:extLst>
          </p:cNvPr>
          <p:cNvSpPr/>
          <p:nvPr/>
        </p:nvSpPr>
        <p:spPr>
          <a:xfrm>
            <a:off x="10787389" y="4278918"/>
            <a:ext cx="3392408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 Map</a:t>
            </a:r>
          </a:p>
        </p:txBody>
      </p:sp>
      <p:pic>
        <p:nvPicPr>
          <p:cNvPr id="102" name="Google Shape;55;p13">
            <a:extLst>
              <a:ext uri="{FF2B5EF4-FFF2-40B4-BE49-F238E27FC236}">
                <a16:creationId xmlns:a16="http://schemas.microsoft.com/office/drawing/2014/main" id="{DF352EF1-92E2-C04D-A892-7BB5A57C98E7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71692" y="4265735"/>
            <a:ext cx="457500" cy="461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878174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" y="-63522"/>
            <a:ext cx="11147088" cy="1188851"/>
          </a:xfrm>
        </p:spPr>
        <p:txBody>
          <a:bodyPr>
            <a:noAutofit/>
          </a:bodyPr>
          <a:lstStyle/>
          <a:p>
            <a:r>
              <a:rPr lang="en-US" sz="4000" dirty="0"/>
              <a:t>Azure AKS - </a:t>
            </a:r>
            <a:r>
              <a:rPr lang="en-US" sz="4000" dirty="0">
                <a:solidFill>
                  <a:srgbClr val="00B050"/>
                </a:solidFill>
              </a:rPr>
              <a:t>Virtual Nodes Mixed Mode Deployments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146988" y="979065"/>
            <a:ext cx="14196556" cy="655212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161354" y="954351"/>
            <a:ext cx="1821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407773" y="1379838"/>
            <a:ext cx="13526436" cy="5851282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452" y="1411170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1101809" y="1466337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2929121" y="3165914"/>
            <a:ext cx="4197928" cy="33295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4315626" y="6086321"/>
            <a:ext cx="1371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Pool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79789F8F-274B-B546-8308-9B8BE58E5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0037" y="5529720"/>
            <a:ext cx="1009232" cy="111320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B609973-4BF3-E440-9EAE-6A09E4540590}"/>
              </a:ext>
            </a:extLst>
          </p:cNvPr>
          <p:cNvSpPr txBox="1"/>
          <p:nvPr/>
        </p:nvSpPr>
        <p:spPr>
          <a:xfrm>
            <a:off x="7226949" y="6584789"/>
            <a:ext cx="1617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AKS Cluster </a:t>
            </a:r>
          </a:p>
          <a:p>
            <a:pPr algn="ctr"/>
            <a:r>
              <a:rPr lang="en-US" sz="1800" dirty="0"/>
              <a:t>Control Plane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08E9E0D-00C3-2D43-9C9B-1461111B2EC4}"/>
              </a:ext>
            </a:extLst>
          </p:cNvPr>
          <p:cNvSpPr/>
          <p:nvPr/>
        </p:nvSpPr>
        <p:spPr>
          <a:xfrm>
            <a:off x="9303658" y="3316885"/>
            <a:ext cx="3544414" cy="25918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7CEA9A-7C69-934C-A1EC-6E3C97FC1094}"/>
              </a:ext>
            </a:extLst>
          </p:cNvPr>
          <p:cNvSpPr txBox="1"/>
          <p:nvPr/>
        </p:nvSpPr>
        <p:spPr>
          <a:xfrm>
            <a:off x="10390036" y="5485309"/>
            <a:ext cx="16321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BB0DA6-1B2A-2C49-82B5-CD1470D7F424}"/>
              </a:ext>
            </a:extLst>
          </p:cNvPr>
          <p:cNvSpPr/>
          <p:nvPr/>
        </p:nvSpPr>
        <p:spPr>
          <a:xfrm>
            <a:off x="9154154" y="3165914"/>
            <a:ext cx="3926093" cy="3275161"/>
          </a:xfrm>
          <a:prstGeom prst="rect">
            <a:avLst/>
          </a:prstGeom>
          <a:noFill/>
          <a:ln w="508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851197-1151-D040-A7D3-41C5E1300009}"/>
              </a:ext>
            </a:extLst>
          </p:cNvPr>
          <p:cNvSpPr txBox="1"/>
          <p:nvPr/>
        </p:nvSpPr>
        <p:spPr>
          <a:xfrm>
            <a:off x="9375624" y="5974847"/>
            <a:ext cx="36465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Container Instance - ACI</a:t>
            </a: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ABBE6D07-E4AE-2642-B42C-7336EC357D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722663" y="913869"/>
            <a:ext cx="942737" cy="94273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52E7E98-C9D3-584C-9BCA-65D9C06E3F56}"/>
              </a:ext>
            </a:extLst>
          </p:cNvPr>
          <p:cNvSpPr txBox="1"/>
          <p:nvPr/>
        </p:nvSpPr>
        <p:spPr>
          <a:xfrm>
            <a:off x="12728271" y="1600507"/>
            <a:ext cx="9460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VNET1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EF65113-2DE6-F54D-A928-BFDAAD5CD027}"/>
              </a:ext>
            </a:extLst>
          </p:cNvPr>
          <p:cNvSpPr/>
          <p:nvPr/>
        </p:nvSpPr>
        <p:spPr>
          <a:xfrm>
            <a:off x="8848422" y="2959393"/>
            <a:ext cx="4561568" cy="400548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18143D-FB7D-C541-8708-A318BC465AB2}"/>
              </a:ext>
            </a:extLst>
          </p:cNvPr>
          <p:cNvSpPr txBox="1"/>
          <p:nvPr/>
        </p:nvSpPr>
        <p:spPr>
          <a:xfrm>
            <a:off x="9892732" y="6556456"/>
            <a:ext cx="29354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virtual-node-</a:t>
            </a:r>
            <a:r>
              <a:rPr lang="en-US" dirty="0" err="1"/>
              <a:t>aci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DF0481-1FB7-0D4E-BB10-999625074148}"/>
              </a:ext>
            </a:extLst>
          </p:cNvPr>
          <p:cNvSpPr/>
          <p:nvPr/>
        </p:nvSpPr>
        <p:spPr>
          <a:xfrm>
            <a:off x="2708307" y="2920890"/>
            <a:ext cx="4561568" cy="400548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7B89AC-4B98-794A-A3AD-A3961B647CE7}"/>
              </a:ext>
            </a:extLst>
          </p:cNvPr>
          <p:cNvSpPr txBox="1"/>
          <p:nvPr/>
        </p:nvSpPr>
        <p:spPr>
          <a:xfrm>
            <a:off x="3898076" y="6503676"/>
            <a:ext cx="19384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default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C8C3A4-4DDB-344C-9DAC-6E0EAC83020F}"/>
              </a:ext>
            </a:extLst>
          </p:cNvPr>
          <p:cNvSpPr/>
          <p:nvPr/>
        </p:nvSpPr>
        <p:spPr>
          <a:xfrm>
            <a:off x="3178503" y="3443245"/>
            <a:ext cx="3686075" cy="26348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20CC054-6C94-B749-A629-3A389896008C}"/>
              </a:ext>
            </a:extLst>
          </p:cNvPr>
          <p:cNvSpPr txBox="1"/>
          <p:nvPr/>
        </p:nvSpPr>
        <p:spPr>
          <a:xfrm>
            <a:off x="3969953" y="5698732"/>
            <a:ext cx="22146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Worker Node</a:t>
            </a:r>
          </a:p>
        </p:txBody>
      </p:sp>
      <p:pic>
        <p:nvPicPr>
          <p:cNvPr id="67" name="Google Shape;637;p35">
            <a:extLst>
              <a:ext uri="{FF2B5EF4-FFF2-40B4-BE49-F238E27FC236}">
                <a16:creationId xmlns:a16="http://schemas.microsoft.com/office/drawing/2014/main" id="{BB040DF6-2823-D043-BCE3-AB84E14062A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01259" y="369883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B1730EA0-0C86-8846-8098-C98F4A3CFE73}"/>
              </a:ext>
            </a:extLst>
          </p:cNvPr>
          <p:cNvSpPr/>
          <p:nvPr/>
        </p:nvSpPr>
        <p:spPr>
          <a:xfrm>
            <a:off x="4238768" y="3647191"/>
            <a:ext cx="1525373" cy="1370509"/>
          </a:xfrm>
          <a:prstGeom prst="rect">
            <a:avLst/>
          </a:prstGeom>
          <a:noFill/>
          <a:ln w="412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AA4B7B4-4069-9C41-98C2-5FF1D5F60F1B}"/>
              </a:ext>
            </a:extLst>
          </p:cNvPr>
          <p:cNvSpPr txBox="1"/>
          <p:nvPr/>
        </p:nvSpPr>
        <p:spPr>
          <a:xfrm>
            <a:off x="4389761" y="4680226"/>
            <a:ext cx="1255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MySQL Pod</a:t>
            </a:r>
          </a:p>
        </p:txBody>
      </p:sp>
      <p:pic>
        <p:nvPicPr>
          <p:cNvPr id="72" name="Google Shape;637;p35">
            <a:extLst>
              <a:ext uri="{FF2B5EF4-FFF2-40B4-BE49-F238E27FC236}">
                <a16:creationId xmlns:a16="http://schemas.microsoft.com/office/drawing/2014/main" id="{36EB15A9-0CCA-1047-BF93-D1F82067AFD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90742" y="376313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EC18ADF2-BC65-AF4E-8B8A-9FC179020837}"/>
              </a:ext>
            </a:extLst>
          </p:cNvPr>
          <p:cNvSpPr/>
          <p:nvPr/>
        </p:nvSpPr>
        <p:spPr>
          <a:xfrm>
            <a:off x="10328251" y="3711491"/>
            <a:ext cx="1525373" cy="1370509"/>
          </a:xfrm>
          <a:prstGeom prst="rect">
            <a:avLst/>
          </a:prstGeom>
          <a:noFill/>
          <a:ln w="412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8016352-CFB9-874D-AEF2-CBE35857DE23}"/>
              </a:ext>
            </a:extLst>
          </p:cNvPr>
          <p:cNvSpPr txBox="1"/>
          <p:nvPr/>
        </p:nvSpPr>
        <p:spPr>
          <a:xfrm>
            <a:off x="10274207" y="4731834"/>
            <a:ext cx="1633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Usermgmt</a:t>
            </a:r>
            <a:r>
              <a:rPr lang="en-US" sz="1800" dirty="0"/>
              <a:t>  Pod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0348FAC-DF35-B94E-BF4C-9235517B739F}"/>
              </a:ext>
            </a:extLst>
          </p:cNvPr>
          <p:cNvSpPr/>
          <p:nvPr/>
        </p:nvSpPr>
        <p:spPr>
          <a:xfrm>
            <a:off x="2753632" y="2007381"/>
            <a:ext cx="4561568" cy="7020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MySQL  Cluster IP Service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9C756A74-19A7-C042-BC36-003BF6CA3EF8}"/>
              </a:ext>
            </a:extLst>
          </p:cNvPr>
          <p:cNvSpPr/>
          <p:nvPr/>
        </p:nvSpPr>
        <p:spPr>
          <a:xfrm>
            <a:off x="8795081" y="1997690"/>
            <a:ext cx="4561568" cy="7020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err="1"/>
              <a:t>UserMgmt</a:t>
            </a:r>
            <a:r>
              <a:rPr lang="en-US" dirty="0"/>
              <a:t> </a:t>
            </a:r>
            <a:r>
              <a:rPr lang="en-US" dirty="0" err="1"/>
              <a:t>LoadBalancer</a:t>
            </a:r>
            <a:r>
              <a:rPr lang="en-US" dirty="0"/>
              <a:t> Service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F56F78-F6D9-3B46-9EB1-6363E9936309}"/>
              </a:ext>
            </a:extLst>
          </p:cNvPr>
          <p:cNvCxnSpPr>
            <a:cxnSpLocks/>
            <a:stCxn id="76" idx="2"/>
            <a:endCxn id="72" idx="0"/>
          </p:cNvCxnSpPr>
          <p:nvPr/>
        </p:nvCxnSpPr>
        <p:spPr>
          <a:xfrm flipH="1">
            <a:off x="11070585" y="2699728"/>
            <a:ext cx="5280" cy="106340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958D2F15-B303-AA46-9934-0BFD0060DB23}"/>
              </a:ext>
            </a:extLst>
          </p:cNvPr>
          <p:cNvCxnSpPr>
            <a:cxnSpLocks/>
            <a:stCxn id="72" idx="1"/>
            <a:endCxn id="12" idx="3"/>
          </p:cNvCxnSpPr>
          <p:nvPr/>
        </p:nvCxnSpPr>
        <p:spPr>
          <a:xfrm rot="10800000">
            <a:off x="7315200" y="2358400"/>
            <a:ext cx="3275542" cy="1884570"/>
          </a:xfrm>
          <a:prstGeom prst="bentConnector3">
            <a:avLst>
              <a:gd name="adj1" fmla="val 6094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033B025-E1A9-8D4D-9C3E-38077224D363}"/>
              </a:ext>
            </a:extLst>
          </p:cNvPr>
          <p:cNvCxnSpPr>
            <a:cxnSpLocks/>
            <a:stCxn id="12" idx="2"/>
            <a:endCxn id="67" idx="0"/>
          </p:cNvCxnSpPr>
          <p:nvPr/>
        </p:nvCxnSpPr>
        <p:spPr>
          <a:xfrm flipH="1">
            <a:off x="4981102" y="2709419"/>
            <a:ext cx="53314" cy="98941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59DB8E73-9FEF-D54C-9155-4A8B8FC9CFCE}"/>
              </a:ext>
            </a:extLst>
          </p:cNvPr>
          <p:cNvCxnSpPr>
            <a:cxnSpLocks/>
          </p:cNvCxnSpPr>
          <p:nvPr/>
        </p:nvCxnSpPr>
        <p:spPr>
          <a:xfrm rot="10800000">
            <a:off x="7269875" y="4960706"/>
            <a:ext cx="757134" cy="655514"/>
          </a:xfrm>
          <a:prstGeom prst="bentConnector3">
            <a:avLst>
              <a:gd name="adj1" fmla="val 267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465BC299-E49F-0143-A517-160816CC3BD6}"/>
              </a:ext>
            </a:extLst>
          </p:cNvPr>
          <p:cNvCxnSpPr>
            <a:stCxn id="43" idx="0"/>
            <a:endCxn id="39" idx="1"/>
          </p:cNvCxnSpPr>
          <p:nvPr/>
        </p:nvCxnSpPr>
        <p:spPr>
          <a:xfrm rot="5400000" flipH="1" flipV="1">
            <a:off x="8147746" y="4829045"/>
            <a:ext cx="567582" cy="833769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User">
            <a:extLst>
              <a:ext uri="{FF2B5EF4-FFF2-40B4-BE49-F238E27FC236}">
                <a16:creationId xmlns:a16="http://schemas.microsoft.com/office/drawing/2014/main" id="{393093C4-8F86-8246-B0D9-5949CD0D34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63778" y="-37169"/>
            <a:ext cx="914400" cy="914400"/>
          </a:xfrm>
          <a:prstGeom prst="rect">
            <a:avLst/>
          </a:prstGeom>
        </p:spPr>
      </p:pic>
      <p:pic>
        <p:nvPicPr>
          <p:cNvPr id="79" name="Graphic 78" descr="User">
            <a:extLst>
              <a:ext uri="{FF2B5EF4-FFF2-40B4-BE49-F238E27FC236}">
                <a16:creationId xmlns:a16="http://schemas.microsoft.com/office/drawing/2014/main" id="{05A48BDF-13E3-254A-BC6D-0FE5281CCD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654333" y="-19498"/>
            <a:ext cx="914400" cy="914400"/>
          </a:xfrm>
          <a:prstGeom prst="rect">
            <a:avLst/>
          </a:prstGeom>
        </p:spPr>
      </p:pic>
      <p:pic>
        <p:nvPicPr>
          <p:cNvPr id="80" name="Graphic 79" descr="User">
            <a:extLst>
              <a:ext uri="{FF2B5EF4-FFF2-40B4-BE49-F238E27FC236}">
                <a16:creationId xmlns:a16="http://schemas.microsoft.com/office/drawing/2014/main" id="{21706E0C-36DF-CD4C-8B70-A6B2F5FD0E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542023" y="-15773"/>
            <a:ext cx="914400" cy="9144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69A512A6-CB48-914E-8EDF-90F339108933}"/>
              </a:ext>
            </a:extLst>
          </p:cNvPr>
          <p:cNvSpPr txBox="1"/>
          <p:nvPr/>
        </p:nvSpPr>
        <p:spPr>
          <a:xfrm>
            <a:off x="576340" y="675651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C278244F-25CF-DC4A-9EAB-FD72C8C3ED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7990" y="5562591"/>
            <a:ext cx="1402291" cy="1402291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15A403E0-1915-3F4D-8C40-0D57ACB4802F}"/>
              </a:ext>
            </a:extLst>
          </p:cNvPr>
          <p:cNvCxnSpPr>
            <a:endCxn id="82" idx="0"/>
          </p:cNvCxnSpPr>
          <p:nvPr/>
        </p:nvCxnSpPr>
        <p:spPr>
          <a:xfrm rot="10800000" flipV="1">
            <a:off x="1279137" y="4353921"/>
            <a:ext cx="3147265" cy="1208670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CD18AC7C-6394-314F-835A-5A1582983158}"/>
              </a:ext>
            </a:extLst>
          </p:cNvPr>
          <p:cNvCxnSpPr>
            <a:cxnSpLocks/>
            <a:stCxn id="31" idx="1"/>
            <a:endCxn id="76" idx="0"/>
          </p:cNvCxnSpPr>
          <p:nvPr/>
        </p:nvCxnSpPr>
        <p:spPr>
          <a:xfrm rot="10800000" flipV="1">
            <a:off x="11075866" y="420030"/>
            <a:ext cx="687913" cy="157765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Google Shape;107;p16">
            <a:extLst>
              <a:ext uri="{FF2B5EF4-FFF2-40B4-BE49-F238E27FC236}">
                <a16:creationId xmlns:a16="http://schemas.microsoft.com/office/drawing/2014/main" id="{1846BEA2-575D-4B4C-ABD4-E14869A7538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39610" y="5102275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108;p16">
            <a:extLst>
              <a:ext uri="{FF2B5EF4-FFF2-40B4-BE49-F238E27FC236}">
                <a16:creationId xmlns:a16="http://schemas.microsoft.com/office/drawing/2014/main" id="{77F2EA11-0BD4-9B49-8DEE-5F532FCD28AC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010320" y="5124801"/>
            <a:ext cx="599800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109;p16">
            <a:extLst>
              <a:ext uri="{FF2B5EF4-FFF2-40B4-BE49-F238E27FC236}">
                <a16:creationId xmlns:a16="http://schemas.microsoft.com/office/drawing/2014/main" id="{E97A3F31-FC70-6D43-858B-A72CB264271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306040" y="5129342"/>
            <a:ext cx="599800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89;p15">
            <a:extLst>
              <a:ext uri="{FF2B5EF4-FFF2-40B4-BE49-F238E27FC236}">
                <a16:creationId xmlns:a16="http://schemas.microsoft.com/office/drawing/2014/main" id="{1FE4C00D-5406-884D-ADA9-523EDCD95F4A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110616" y="3533568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89;p15">
            <a:extLst>
              <a:ext uri="{FF2B5EF4-FFF2-40B4-BE49-F238E27FC236}">
                <a16:creationId xmlns:a16="http://schemas.microsoft.com/office/drawing/2014/main" id="{AC4FD452-92A0-4041-A3D7-FD336C5E0FA4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2133338" y="3386264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126;p17">
            <a:extLst>
              <a:ext uri="{FF2B5EF4-FFF2-40B4-BE49-F238E27FC236}">
                <a16:creationId xmlns:a16="http://schemas.microsoft.com/office/drawing/2014/main" id="{BF90ECE7-6958-7942-A956-7F2013D1C1F5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879587" y="2043547"/>
            <a:ext cx="597831" cy="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126;p17">
            <a:extLst>
              <a:ext uri="{FF2B5EF4-FFF2-40B4-BE49-F238E27FC236}">
                <a16:creationId xmlns:a16="http://schemas.microsoft.com/office/drawing/2014/main" id="{AA2D1983-5440-C34F-9B6C-0BE59BB58CE6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862148" y="2049966"/>
            <a:ext cx="597831" cy="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70;p19">
            <a:extLst>
              <a:ext uri="{FF2B5EF4-FFF2-40B4-BE49-F238E27FC236}">
                <a16:creationId xmlns:a16="http://schemas.microsoft.com/office/drawing/2014/main" id="{2FE33462-7F7C-A144-9D8C-C1C5918D6C33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450638" y="5095191"/>
            <a:ext cx="597600" cy="5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71;p19">
            <a:extLst>
              <a:ext uri="{FF2B5EF4-FFF2-40B4-BE49-F238E27FC236}">
                <a16:creationId xmlns:a16="http://schemas.microsoft.com/office/drawing/2014/main" id="{E41B7024-8DED-FA42-848D-E322CB4DFDDB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153204" y="5112967"/>
            <a:ext cx="597600" cy="59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284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6" grpId="0" animBg="1"/>
      <p:bldP spid="78" grpId="0"/>
      <p:bldP spid="44" grpId="0"/>
      <p:bldP spid="52" grpId="0" animBg="1"/>
      <p:bldP spid="53" grpId="0"/>
      <p:bldP spid="3" grpId="0" animBg="1"/>
      <p:bldP spid="54" grpId="0"/>
      <p:bldP spid="73" grpId="0"/>
      <p:bldP spid="39" grpId="0" animBg="1"/>
      <p:bldP spid="42" grpId="0"/>
      <p:bldP spid="45" grpId="0" animBg="1"/>
      <p:bldP spid="46" grpId="0"/>
      <p:bldP spid="10" grpId="0" animBg="1"/>
      <p:bldP spid="48" grpId="0"/>
      <p:bldP spid="68" grpId="0" animBg="1"/>
      <p:bldP spid="69" grpId="0"/>
      <p:bldP spid="74" grpId="0" animBg="1"/>
      <p:bldP spid="75" grpId="0"/>
      <p:bldP spid="12" grpId="0" animBg="1"/>
      <p:bldP spid="76" grpId="0" animBg="1"/>
      <p:bldP spid="81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Container Registry (ACR)</a:t>
            </a: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0475D78-10F2-F445-9DB5-B024BA3ED6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4984" y="85792"/>
            <a:ext cx="2174086" cy="217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2996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66ED50-813E-1E45-8CA0-34417D7064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8585B-7334-EE46-943F-7E47A6856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dirty="0"/>
              <a:t>Azure Container Registry is a </a:t>
            </a:r>
            <a:r>
              <a:rPr lang="en-IN" dirty="0">
                <a:solidFill>
                  <a:srgbClr val="0070C0"/>
                </a:solidFill>
              </a:rPr>
              <a:t>managed, private Docker registry </a:t>
            </a:r>
            <a:r>
              <a:rPr lang="en-IN" dirty="0"/>
              <a:t>service </a:t>
            </a:r>
          </a:p>
          <a:p>
            <a:r>
              <a:rPr lang="en-IN" dirty="0"/>
              <a:t>We can </a:t>
            </a:r>
            <a:r>
              <a:rPr lang="en-IN" dirty="0">
                <a:solidFill>
                  <a:srgbClr val="0070C0"/>
                </a:solidFill>
              </a:rPr>
              <a:t>create and maintain</a:t>
            </a:r>
            <a:r>
              <a:rPr lang="en-IN" dirty="0"/>
              <a:t> Azure container registries to store and manage our  private Docker container images.</a:t>
            </a:r>
          </a:p>
          <a:p>
            <a:r>
              <a:rPr lang="en-US" dirty="0"/>
              <a:t>With ACR, we can simplify our </a:t>
            </a:r>
            <a:r>
              <a:rPr lang="en-US" dirty="0">
                <a:solidFill>
                  <a:srgbClr val="0070C0"/>
                </a:solidFill>
              </a:rPr>
              <a:t>container lifecycle management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rgbClr val="0070C0"/>
                </a:solidFill>
              </a:rPr>
              <a:t>Geo-replication</a:t>
            </a:r>
            <a:r>
              <a:rPr lang="en-US" dirty="0"/>
              <a:t> to efficiently manage a single registry across multiple regions</a:t>
            </a:r>
          </a:p>
          <a:p>
            <a:r>
              <a:rPr lang="en-US" dirty="0">
                <a:solidFill>
                  <a:srgbClr val="0070C0"/>
                </a:solidFill>
              </a:rPr>
              <a:t>Automated container building </a:t>
            </a:r>
            <a:r>
              <a:rPr lang="en-US" dirty="0"/>
              <a:t>and patching including base image updates and task scheduling</a:t>
            </a:r>
          </a:p>
          <a:p>
            <a:r>
              <a:rPr lang="en-US" dirty="0">
                <a:solidFill>
                  <a:srgbClr val="0070C0"/>
                </a:solidFill>
              </a:rPr>
              <a:t>Integrated security </a:t>
            </a:r>
            <a:r>
              <a:rPr lang="en-US" dirty="0"/>
              <a:t>with Azure Active Directory (Azure AD) authentication, role-based access control, </a:t>
            </a:r>
            <a:r>
              <a:rPr lang="en-US" dirty="0">
                <a:solidFill>
                  <a:srgbClr val="0070C0"/>
                </a:solidFill>
              </a:rPr>
              <a:t>Docker Content Trust </a:t>
            </a:r>
            <a:r>
              <a:rPr lang="en-US" dirty="0"/>
              <a:t>and virtual network integration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4E73A3-EAE9-8B4F-ABD4-F74AD3133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11" y="269962"/>
            <a:ext cx="12618720" cy="1188851"/>
          </a:xfrm>
        </p:spPr>
        <p:txBody>
          <a:bodyPr/>
          <a:lstStyle/>
          <a:p>
            <a:r>
              <a:rPr lang="en-US" dirty="0"/>
              <a:t>Azure Container Registry - </a:t>
            </a:r>
            <a:r>
              <a:rPr lang="en-US" dirty="0">
                <a:solidFill>
                  <a:srgbClr val="00B050"/>
                </a:solidFill>
              </a:rPr>
              <a:t>Introduction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BA3E855-4625-684D-BCE1-360688439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92789" y="0"/>
            <a:ext cx="2174086" cy="217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10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873121"/>
            <a:ext cx="3333865" cy="366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8400241" y="502875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400241" y="539486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640721" y="538304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868654" y="534488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9335306" y="601844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0545208" y="601844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9407148" y="637041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54912" y="2422623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0742029" y="2528192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AB7CEA1-6C38-E94E-B453-E5329DB7FF98}"/>
              </a:ext>
            </a:extLst>
          </p:cNvPr>
          <p:cNvCxnSpPr>
            <a:stCxn id="21" idx="3"/>
            <a:endCxn id="86" idx="1"/>
          </p:cNvCxnSpPr>
          <p:nvPr/>
        </p:nvCxnSpPr>
        <p:spPr>
          <a:xfrm flipV="1">
            <a:off x="4040047" y="2984592"/>
            <a:ext cx="5414865" cy="11513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5723447" y="4064590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CAC3C30-DB2F-4946-BB4F-A37DF6FE9A5B}"/>
              </a:ext>
            </a:extLst>
          </p:cNvPr>
          <p:cNvSpPr txBox="1"/>
          <p:nvPr/>
        </p:nvSpPr>
        <p:spPr>
          <a:xfrm>
            <a:off x="5953673" y="2625229"/>
            <a:ext cx="27470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Integrate ACR and AKS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D89F1BDB-7544-FC4E-B08A-0802528DED0D}"/>
              </a:ext>
            </a:extLst>
          </p:cNvPr>
          <p:cNvCxnSpPr>
            <a:stCxn id="21" idx="2"/>
            <a:endCxn id="61" idx="0"/>
          </p:cNvCxnSpPr>
          <p:nvPr/>
        </p:nvCxnSpPr>
        <p:spPr>
          <a:xfrm rot="16200000" flipH="1">
            <a:off x="5886836" y="1149316"/>
            <a:ext cx="1855334" cy="6612122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187117" y="-11574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Azure ACR and AKS - </a:t>
            </a:r>
            <a:r>
              <a:rPr lang="en-US" dirty="0">
                <a:solidFill>
                  <a:srgbClr val="00B050"/>
                </a:solidFill>
              </a:rPr>
              <a:t>Integration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</p:spTree>
    <p:extLst>
      <p:ext uri="{BB962C8B-B14F-4D97-AF65-F5344CB8AC3E}">
        <p14:creationId xmlns:p14="http://schemas.microsoft.com/office/powerpoint/2010/main" val="336790668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873121"/>
            <a:ext cx="1220850" cy="366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6287226" y="4114800"/>
            <a:ext cx="3428098" cy="26322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87226" y="539486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27706" y="538304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55639" y="534488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7222291" y="601844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8432193" y="601844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7294133" y="637041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4912" y="2422623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0742029" y="2528192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4493131" y="2967354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578448" y="-238959"/>
            <a:ext cx="1359156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Pull Docker Images from ACR using </a:t>
            </a:r>
            <a:r>
              <a:rPr lang="en-US" dirty="0">
                <a:solidFill>
                  <a:srgbClr val="00B050"/>
                </a:solidFill>
              </a:rPr>
              <a:t>Service Principal 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  <p:pic>
        <p:nvPicPr>
          <p:cNvPr id="39" name="Google Shape;171;p19">
            <a:extLst>
              <a:ext uri="{FF2B5EF4-FFF2-40B4-BE49-F238E27FC236}">
                <a16:creationId xmlns:a16="http://schemas.microsoft.com/office/drawing/2014/main" id="{7A8AD394-DFA4-B548-8551-24127EA3237D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637644" y="4220121"/>
            <a:ext cx="1011913" cy="9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8D47A2-3E10-7B4D-ADA2-9AEFF726A905}"/>
              </a:ext>
            </a:extLst>
          </p:cNvPr>
          <p:cNvSpPr/>
          <p:nvPr/>
        </p:nvSpPr>
        <p:spPr>
          <a:xfrm>
            <a:off x="10145942" y="4220121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docker-server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9D037-3BCF-1D49-9C16-693B379BD2AB}"/>
              </a:ext>
            </a:extLst>
          </p:cNvPr>
          <p:cNvSpPr/>
          <p:nvPr/>
        </p:nvSpPr>
        <p:spPr>
          <a:xfrm>
            <a:off x="10150380" y="4694267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docker-username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1491B2-478D-8C4C-B8FF-C4A070CB68E0}"/>
              </a:ext>
            </a:extLst>
          </p:cNvPr>
          <p:cNvSpPr/>
          <p:nvPr/>
        </p:nvSpPr>
        <p:spPr>
          <a:xfrm>
            <a:off x="10157642" y="5202645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docker-password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5F4EB0-40C9-0A42-91DF-38FC6A553DE8}"/>
              </a:ext>
            </a:extLst>
          </p:cNvPr>
          <p:cNvCxnSpPr>
            <a:stCxn id="39" idx="3"/>
            <a:endCxn id="4" idx="1"/>
          </p:cNvCxnSpPr>
          <p:nvPr/>
        </p:nvCxnSpPr>
        <p:spPr>
          <a:xfrm flipV="1">
            <a:off x="9649557" y="4386373"/>
            <a:ext cx="496385" cy="324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E4C0CB-C7C2-AD46-B056-40D0491B156C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>
            <a:off x="9649557" y="4710875"/>
            <a:ext cx="500823" cy="1496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9AA05-9FE3-1F41-8FEB-59ADDB6EF17D}"/>
              </a:ext>
            </a:extLst>
          </p:cNvPr>
          <p:cNvCxnSpPr>
            <a:stCxn id="39" idx="3"/>
            <a:endCxn id="44" idx="1"/>
          </p:cNvCxnSpPr>
          <p:nvPr/>
        </p:nvCxnSpPr>
        <p:spPr>
          <a:xfrm>
            <a:off x="9649557" y="4710875"/>
            <a:ext cx="508085" cy="6580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D88AA-C567-5F44-9D74-AAECBB2E5446}"/>
              </a:ext>
            </a:extLst>
          </p:cNvPr>
          <p:cNvCxnSpPr>
            <a:stCxn id="61" idx="3"/>
            <a:endCxn id="39" idx="2"/>
          </p:cNvCxnSpPr>
          <p:nvPr/>
        </p:nvCxnSpPr>
        <p:spPr>
          <a:xfrm flipV="1">
            <a:off x="8487391" y="5201629"/>
            <a:ext cx="656210" cy="66125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958D6F-959A-D847-83FD-9F347461DAC9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>
            <a:off x="4040047" y="2996106"/>
            <a:ext cx="3961228" cy="2348775"/>
          </a:xfrm>
          <a:prstGeom prst="bentConnector3">
            <a:avLst>
              <a:gd name="adj1" fmla="val -5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D690F4B-9D8F-3141-AE53-28785930D488}"/>
              </a:ext>
            </a:extLst>
          </p:cNvPr>
          <p:cNvSpPr txBox="1">
            <a:spLocks/>
          </p:cNvSpPr>
          <p:nvPr/>
        </p:nvSpPr>
        <p:spPr>
          <a:xfrm>
            <a:off x="199484" y="443784"/>
            <a:ext cx="1386482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Run on Azure AKS Nodepools</a:t>
            </a:r>
          </a:p>
        </p:txBody>
      </p:sp>
    </p:spTree>
    <p:extLst>
      <p:ext uri="{BB962C8B-B14F-4D97-AF65-F5344CB8AC3E}">
        <p14:creationId xmlns:p14="http://schemas.microsoft.com/office/powerpoint/2010/main" val="228453333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465348"/>
            <a:ext cx="1220850" cy="44437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6287226" y="3707027"/>
            <a:ext cx="3428098" cy="26322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87226" y="498708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27706" y="497527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55639" y="4937107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7222291" y="561066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8432193" y="561066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7294133" y="596264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50722" y="2045997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1037839" y="2151566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4493131" y="2967354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590805" y="-238959"/>
            <a:ext cx="1359156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Pull Docker Images from ACR using </a:t>
            </a:r>
            <a:r>
              <a:rPr lang="en-US" dirty="0">
                <a:solidFill>
                  <a:srgbClr val="00B050"/>
                </a:solidFill>
              </a:rPr>
              <a:t>Service Principal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  <p:pic>
        <p:nvPicPr>
          <p:cNvPr id="39" name="Google Shape;171;p19">
            <a:extLst>
              <a:ext uri="{FF2B5EF4-FFF2-40B4-BE49-F238E27FC236}">
                <a16:creationId xmlns:a16="http://schemas.microsoft.com/office/drawing/2014/main" id="{7A8AD394-DFA4-B548-8551-24127EA3237D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637644" y="3812348"/>
            <a:ext cx="1011913" cy="9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8D47A2-3E10-7B4D-ADA2-9AEFF726A905}"/>
              </a:ext>
            </a:extLst>
          </p:cNvPr>
          <p:cNvSpPr/>
          <p:nvPr/>
        </p:nvSpPr>
        <p:spPr>
          <a:xfrm>
            <a:off x="10145942" y="3812348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docker-server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9D037-3BCF-1D49-9C16-693B379BD2AB}"/>
              </a:ext>
            </a:extLst>
          </p:cNvPr>
          <p:cNvSpPr/>
          <p:nvPr/>
        </p:nvSpPr>
        <p:spPr>
          <a:xfrm>
            <a:off x="10150380" y="4286494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docker-username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1491B2-478D-8C4C-B8FF-C4A070CB68E0}"/>
              </a:ext>
            </a:extLst>
          </p:cNvPr>
          <p:cNvSpPr/>
          <p:nvPr/>
        </p:nvSpPr>
        <p:spPr>
          <a:xfrm>
            <a:off x="10157642" y="4794872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docker-password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5F4EB0-40C9-0A42-91DF-38FC6A553DE8}"/>
              </a:ext>
            </a:extLst>
          </p:cNvPr>
          <p:cNvCxnSpPr>
            <a:stCxn id="39" idx="3"/>
            <a:endCxn id="4" idx="1"/>
          </p:cNvCxnSpPr>
          <p:nvPr/>
        </p:nvCxnSpPr>
        <p:spPr>
          <a:xfrm flipV="1">
            <a:off x="9649557" y="3978600"/>
            <a:ext cx="496385" cy="324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E4C0CB-C7C2-AD46-B056-40D0491B156C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>
            <a:off x="9649557" y="4303102"/>
            <a:ext cx="500823" cy="1496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9AA05-9FE3-1F41-8FEB-59ADDB6EF17D}"/>
              </a:ext>
            </a:extLst>
          </p:cNvPr>
          <p:cNvCxnSpPr>
            <a:stCxn id="39" idx="3"/>
            <a:endCxn id="44" idx="1"/>
          </p:cNvCxnSpPr>
          <p:nvPr/>
        </p:nvCxnSpPr>
        <p:spPr>
          <a:xfrm>
            <a:off x="9649557" y="4303102"/>
            <a:ext cx="508085" cy="6580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D88AA-C567-5F44-9D74-AAECBB2E5446}"/>
              </a:ext>
            </a:extLst>
          </p:cNvPr>
          <p:cNvCxnSpPr>
            <a:stCxn id="61" idx="3"/>
            <a:endCxn id="39" idx="2"/>
          </p:cNvCxnSpPr>
          <p:nvPr/>
        </p:nvCxnSpPr>
        <p:spPr>
          <a:xfrm flipV="1">
            <a:off x="8487391" y="4793856"/>
            <a:ext cx="656210" cy="66125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958D6F-959A-D847-83FD-9F347461DAC9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>
            <a:off x="4040047" y="2996106"/>
            <a:ext cx="3961228" cy="2348775"/>
          </a:xfrm>
          <a:prstGeom prst="bentConnector3">
            <a:avLst>
              <a:gd name="adj1" fmla="val -5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C53C6AF-D7D5-D345-A539-2E9385D54C6C}"/>
              </a:ext>
            </a:extLst>
          </p:cNvPr>
          <p:cNvSpPr/>
          <p:nvPr/>
        </p:nvSpPr>
        <p:spPr>
          <a:xfrm>
            <a:off x="6128951" y="3527710"/>
            <a:ext cx="3781168" cy="3231436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687F69-0C65-C749-B564-61536D37FC47}"/>
              </a:ext>
            </a:extLst>
          </p:cNvPr>
          <p:cNvSpPr txBox="1"/>
          <p:nvPr/>
        </p:nvSpPr>
        <p:spPr>
          <a:xfrm>
            <a:off x="6978071" y="6344758"/>
            <a:ext cx="22296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 - ACI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F696BA9E-D8AA-8647-9501-BE5C7D516904}"/>
              </a:ext>
            </a:extLst>
          </p:cNvPr>
          <p:cNvSpPr txBox="1">
            <a:spLocks/>
          </p:cNvSpPr>
          <p:nvPr/>
        </p:nvSpPr>
        <p:spPr>
          <a:xfrm>
            <a:off x="199484" y="443784"/>
            <a:ext cx="1386482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Run on Azure Virtual Nodes</a:t>
            </a:r>
          </a:p>
        </p:txBody>
      </p:sp>
    </p:spTree>
    <p:extLst>
      <p:ext uri="{BB962C8B-B14F-4D97-AF65-F5344CB8AC3E}">
        <p14:creationId xmlns:p14="http://schemas.microsoft.com/office/powerpoint/2010/main" val="309411490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924D08-0516-D543-8D82-FE4DC946F5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60321A-2F60-2F45-B6E4-468DF8B42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1342"/>
            <a:ext cx="12618720" cy="1188851"/>
          </a:xfrm>
        </p:spPr>
        <p:txBody>
          <a:bodyPr/>
          <a:lstStyle/>
          <a:p>
            <a:r>
              <a:rPr lang="en-US" dirty="0"/>
              <a:t>Azure Container Registry – </a:t>
            </a:r>
            <a:r>
              <a:rPr lang="en-US" dirty="0">
                <a:solidFill>
                  <a:srgbClr val="00B050"/>
                </a:solidFill>
              </a:rPr>
              <a:t>Pricing Tiers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BC5F0E-6201-E54D-A782-48BE8C503583}"/>
              </a:ext>
            </a:extLst>
          </p:cNvPr>
          <p:cNvSpPr/>
          <p:nvPr/>
        </p:nvSpPr>
        <p:spPr>
          <a:xfrm>
            <a:off x="185533" y="898578"/>
            <a:ext cx="4174431" cy="6758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A423D2-F3E0-5745-B622-A16987299323}"/>
              </a:ext>
            </a:extLst>
          </p:cNvPr>
          <p:cNvSpPr/>
          <p:nvPr/>
        </p:nvSpPr>
        <p:spPr>
          <a:xfrm>
            <a:off x="5320750" y="898577"/>
            <a:ext cx="4174431" cy="67586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Standard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7B87D6-6476-3542-8EBA-93AF106C6DA5}"/>
              </a:ext>
            </a:extLst>
          </p:cNvPr>
          <p:cNvSpPr/>
          <p:nvPr/>
        </p:nvSpPr>
        <p:spPr>
          <a:xfrm>
            <a:off x="10230681" y="898576"/>
            <a:ext cx="4174431" cy="67586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Premium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78FA3C-5EF2-9D4E-861D-6BF7B3F70673}"/>
              </a:ext>
            </a:extLst>
          </p:cNvPr>
          <p:cNvSpPr/>
          <p:nvPr/>
        </p:nvSpPr>
        <p:spPr>
          <a:xfrm>
            <a:off x="185533" y="1789404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Enabled as Public Endpoint</a:t>
            </a:r>
          </a:p>
          <a:p>
            <a:pPr algn="ctr"/>
            <a:r>
              <a:rPr lang="en-US" dirty="0"/>
              <a:t>(Public Docker Registry)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A0F36D-E0FB-9748-8FDD-611817A350CB}"/>
              </a:ext>
            </a:extLst>
          </p:cNvPr>
          <p:cNvSpPr/>
          <p:nvPr/>
        </p:nvSpPr>
        <p:spPr>
          <a:xfrm>
            <a:off x="185532" y="2756812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Customer Managed Key for Encryption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E16C31-FAC4-954F-B6F2-AEAD5C828FC3}"/>
              </a:ext>
            </a:extLst>
          </p:cNvPr>
          <p:cNvSpPr/>
          <p:nvPr/>
        </p:nvSpPr>
        <p:spPr>
          <a:xfrm>
            <a:off x="5320751" y="1789404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Enabled as Public Endpoint</a:t>
            </a:r>
          </a:p>
          <a:p>
            <a:pPr algn="ctr"/>
            <a:r>
              <a:rPr lang="en-US" dirty="0"/>
              <a:t>(Public Docker Registry)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42E0CB-2342-5244-BEE8-9FE7F33FB135}"/>
              </a:ext>
            </a:extLst>
          </p:cNvPr>
          <p:cNvSpPr/>
          <p:nvPr/>
        </p:nvSpPr>
        <p:spPr>
          <a:xfrm>
            <a:off x="5320750" y="2756812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Customer Managed Key for Encryption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72C4ED-273E-FE4B-82ED-81694AC08888}"/>
              </a:ext>
            </a:extLst>
          </p:cNvPr>
          <p:cNvSpPr/>
          <p:nvPr/>
        </p:nvSpPr>
        <p:spPr>
          <a:xfrm>
            <a:off x="10230681" y="1789404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Enabled as Public &amp; Private Endpoint (Private Docker Registry)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DE29A7-6E6F-0E44-A3AB-19FC98403F32}"/>
              </a:ext>
            </a:extLst>
          </p:cNvPr>
          <p:cNvSpPr/>
          <p:nvPr/>
        </p:nvSpPr>
        <p:spPr>
          <a:xfrm>
            <a:off x="10230680" y="2756812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use Customer Managed Key for Encryption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BC961F-FFC3-144A-87F0-C67BBCF2F705}"/>
              </a:ext>
            </a:extLst>
          </p:cNvPr>
          <p:cNvSpPr/>
          <p:nvPr/>
        </p:nvSpPr>
        <p:spPr>
          <a:xfrm>
            <a:off x="185532" y="3677342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Storage: 10GB (Max Up to 20TB)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F054B86-B098-884A-B5C2-A9A4D2AE565B}"/>
              </a:ext>
            </a:extLst>
          </p:cNvPr>
          <p:cNvSpPr/>
          <p:nvPr/>
        </p:nvSpPr>
        <p:spPr>
          <a:xfrm>
            <a:off x="5320750" y="3677342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Storage: 100GB (Max Up to 20TB)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931130-BA99-644D-8C29-AA9037DDA9E2}"/>
              </a:ext>
            </a:extLst>
          </p:cNvPr>
          <p:cNvSpPr/>
          <p:nvPr/>
        </p:nvSpPr>
        <p:spPr>
          <a:xfrm>
            <a:off x="10230680" y="3677342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Storage: 500GB (Max Up to 20TB)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C23D1F-8257-3B43-BA3A-759932E31157}"/>
              </a:ext>
            </a:extLst>
          </p:cNvPr>
          <p:cNvSpPr/>
          <p:nvPr/>
        </p:nvSpPr>
        <p:spPr>
          <a:xfrm>
            <a:off x="185532" y="6911009"/>
            <a:ext cx="14325598" cy="609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Reference: </a:t>
            </a:r>
            <a:r>
              <a:rPr lang="en-US" dirty="0"/>
              <a:t>https://</a:t>
            </a:r>
            <a:r>
              <a:rPr lang="en-US" dirty="0" err="1"/>
              <a:t>docs.microsoft.com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-us/azure/container-registry/</a:t>
            </a:r>
            <a:r>
              <a:rPr lang="en-US" dirty="0" err="1"/>
              <a:t>container-registry-skus#service-tier-features-and-limits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E791CD-453F-CA43-A891-2CC3A124A79C}"/>
              </a:ext>
            </a:extLst>
          </p:cNvPr>
          <p:cNvSpPr/>
          <p:nvPr/>
        </p:nvSpPr>
        <p:spPr>
          <a:xfrm>
            <a:off x="185532" y="4507540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Geo Replication &amp; Content Trust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04190E-931F-A141-A638-D94F2F101072}"/>
              </a:ext>
            </a:extLst>
          </p:cNvPr>
          <p:cNvSpPr/>
          <p:nvPr/>
        </p:nvSpPr>
        <p:spPr>
          <a:xfrm>
            <a:off x="5320750" y="4507540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Geo Replication &amp; Content Trust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A1A325A-DD20-3A41-83F6-1DC557E968F4}"/>
              </a:ext>
            </a:extLst>
          </p:cNvPr>
          <p:cNvSpPr/>
          <p:nvPr/>
        </p:nvSpPr>
        <p:spPr>
          <a:xfrm>
            <a:off x="10230680" y="4507540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Supports Geo Replication &amp; Content Trust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6E2BA06-532A-DD41-846A-043C2C86182A}"/>
              </a:ext>
            </a:extLst>
          </p:cNvPr>
          <p:cNvSpPr/>
          <p:nvPr/>
        </p:nvSpPr>
        <p:spPr>
          <a:xfrm>
            <a:off x="185532" y="5357573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Download Speed: 30MBps</a:t>
            </a:r>
          </a:p>
          <a:p>
            <a:pPr algn="ctr"/>
            <a:r>
              <a:rPr lang="en-US" dirty="0"/>
              <a:t>Upload Speed: 10MBps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0284F14-5023-1848-BB57-C21B2AF2290D}"/>
              </a:ext>
            </a:extLst>
          </p:cNvPr>
          <p:cNvSpPr/>
          <p:nvPr/>
        </p:nvSpPr>
        <p:spPr>
          <a:xfrm>
            <a:off x="5320750" y="5357573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Download Speed: 60MBps</a:t>
            </a:r>
          </a:p>
          <a:p>
            <a:pPr algn="ctr"/>
            <a:r>
              <a:rPr lang="en-US" dirty="0"/>
              <a:t>Upload Speed: 20MBps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37D02F3-976B-5744-A8DE-9275235970EC}"/>
              </a:ext>
            </a:extLst>
          </p:cNvPr>
          <p:cNvSpPr/>
          <p:nvPr/>
        </p:nvSpPr>
        <p:spPr>
          <a:xfrm>
            <a:off x="10230680" y="5357573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Download Speed: 100MBps</a:t>
            </a:r>
          </a:p>
          <a:p>
            <a:pPr algn="ctr"/>
            <a:r>
              <a:rPr lang="en-US" dirty="0"/>
              <a:t>Upload Speed: 50MBps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4212B0-FA19-5F48-AB78-6383CE3F5238}"/>
              </a:ext>
            </a:extLst>
          </p:cNvPr>
          <p:cNvSpPr/>
          <p:nvPr/>
        </p:nvSpPr>
        <p:spPr>
          <a:xfrm>
            <a:off x="185532" y="6158362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$0.167 per day + Other Charges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5D01CF0-3E02-9244-88F5-7080542DFECF}"/>
              </a:ext>
            </a:extLst>
          </p:cNvPr>
          <p:cNvSpPr/>
          <p:nvPr/>
        </p:nvSpPr>
        <p:spPr>
          <a:xfrm>
            <a:off x="5320750" y="6158362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$0.667 per day + Other Charges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E14AD9C-3C53-964D-9F9E-28AD0CAE9655}"/>
              </a:ext>
            </a:extLst>
          </p:cNvPr>
          <p:cNvSpPr/>
          <p:nvPr/>
        </p:nvSpPr>
        <p:spPr>
          <a:xfrm>
            <a:off x="10230680" y="6158362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$1.667 per day + Other Charges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72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9" grpId="0" animBg="1"/>
      <p:bldP spid="20" grpId="0" animBg="1"/>
      <p:bldP spid="21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Container Registry (ACR)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Integrate ACR &amp; AKS</a:t>
            </a: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0475D78-10F2-F445-9DB5-B024BA3ED6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4984" y="85792"/>
            <a:ext cx="2174086" cy="217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44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442C2D-AAF6-3248-A214-776B6391F0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2D42AD-FCFC-624F-AF00-2619A7AE5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38002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Namespaces &amp; DNS</a:t>
            </a:r>
          </a:p>
        </p:txBody>
      </p:sp>
      <p:sp>
        <p:nvSpPr>
          <p:cNvPr id="5" name="Google Shape;580;p33">
            <a:extLst>
              <a:ext uri="{FF2B5EF4-FFF2-40B4-BE49-F238E27FC236}">
                <a16:creationId xmlns:a16="http://schemas.microsoft.com/office/drawing/2014/main" id="{95CE2182-33DC-F948-B18C-2CD81EA50376}"/>
              </a:ext>
            </a:extLst>
          </p:cNvPr>
          <p:cNvSpPr/>
          <p:nvPr/>
        </p:nvSpPr>
        <p:spPr>
          <a:xfrm>
            <a:off x="225287" y="1050850"/>
            <a:ext cx="14299095" cy="5678980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6" name="Google Shape;584;p33">
            <a:extLst>
              <a:ext uri="{FF2B5EF4-FFF2-40B4-BE49-F238E27FC236}">
                <a16:creationId xmlns:a16="http://schemas.microsoft.com/office/drawing/2014/main" id="{6FB5A144-1B11-4049-8A84-1ECA0E9C409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42" y="545841"/>
            <a:ext cx="1002360" cy="9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85;p33">
            <a:extLst>
              <a:ext uri="{FF2B5EF4-FFF2-40B4-BE49-F238E27FC236}">
                <a16:creationId xmlns:a16="http://schemas.microsoft.com/office/drawing/2014/main" id="{A6C93770-342C-544E-8D14-8393D337210D}"/>
              </a:ext>
            </a:extLst>
          </p:cNvPr>
          <p:cNvSpPr txBox="1"/>
          <p:nvPr/>
        </p:nvSpPr>
        <p:spPr>
          <a:xfrm>
            <a:off x="1416155" y="902658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cluster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" name="Google Shape;580;p33">
            <a:extLst>
              <a:ext uri="{FF2B5EF4-FFF2-40B4-BE49-F238E27FC236}">
                <a16:creationId xmlns:a16="http://schemas.microsoft.com/office/drawing/2014/main" id="{6B460997-918B-594C-B277-AAB54E0A0353}"/>
              </a:ext>
            </a:extLst>
          </p:cNvPr>
          <p:cNvSpPr/>
          <p:nvPr/>
        </p:nvSpPr>
        <p:spPr>
          <a:xfrm>
            <a:off x="734493" y="1669691"/>
            <a:ext cx="13339316" cy="4823874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9" name="Google Shape;213;p22">
            <a:extLst>
              <a:ext uri="{FF2B5EF4-FFF2-40B4-BE49-F238E27FC236}">
                <a16:creationId xmlns:a16="http://schemas.microsoft.com/office/drawing/2014/main" id="{09A34241-6121-B248-B0BD-083DDB70552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25517" y="1160170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585;p33">
            <a:extLst>
              <a:ext uri="{FF2B5EF4-FFF2-40B4-BE49-F238E27FC236}">
                <a16:creationId xmlns:a16="http://schemas.microsoft.com/office/drawing/2014/main" id="{C8C179DA-1555-9449-B973-33588209F272}"/>
              </a:ext>
            </a:extLst>
          </p:cNvPr>
          <p:cNvSpPr txBox="1"/>
          <p:nvPr/>
        </p:nvSpPr>
        <p:spPr>
          <a:xfrm>
            <a:off x="10347292" y="1499771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</a:t>
            </a:r>
            <a:r>
              <a:rPr lang="fr" sz="1800" dirty="0" err="1">
                <a:latin typeface="Consolas"/>
                <a:ea typeface="Consolas"/>
                <a:cs typeface="Consolas"/>
                <a:sym typeface="Consolas"/>
              </a:rPr>
              <a:t>Node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" name="Google Shape;595;p33">
            <a:extLst>
              <a:ext uri="{FF2B5EF4-FFF2-40B4-BE49-F238E27FC236}">
                <a16:creationId xmlns:a16="http://schemas.microsoft.com/office/drawing/2014/main" id="{4DA443EB-B89E-5D4D-9DF9-51682AA34F41}"/>
              </a:ext>
            </a:extLst>
          </p:cNvPr>
          <p:cNvSpPr/>
          <p:nvPr/>
        </p:nvSpPr>
        <p:spPr>
          <a:xfrm>
            <a:off x="1005841" y="2557752"/>
            <a:ext cx="4082994" cy="3604509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596;p33">
            <a:extLst>
              <a:ext uri="{FF2B5EF4-FFF2-40B4-BE49-F238E27FC236}">
                <a16:creationId xmlns:a16="http://schemas.microsoft.com/office/drawing/2014/main" id="{104166B7-CB9A-904E-8CFE-08B5DA13914A}"/>
              </a:ext>
            </a:extLst>
          </p:cNvPr>
          <p:cNvSpPr txBox="1"/>
          <p:nvPr/>
        </p:nvSpPr>
        <p:spPr>
          <a:xfrm>
            <a:off x="2331796" y="2387832"/>
            <a:ext cx="2421172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" name="Google Shape;612;p33">
            <a:extLst>
              <a:ext uri="{FF2B5EF4-FFF2-40B4-BE49-F238E27FC236}">
                <a16:creationId xmlns:a16="http://schemas.microsoft.com/office/drawing/2014/main" id="{183072E0-E306-3F42-A7C9-66A23748B2E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1869" y="2118552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595;p33">
            <a:extLst>
              <a:ext uri="{FF2B5EF4-FFF2-40B4-BE49-F238E27FC236}">
                <a16:creationId xmlns:a16="http://schemas.microsoft.com/office/drawing/2014/main" id="{AE9C48BA-3020-4D4A-BE12-F38133C598C1}"/>
              </a:ext>
            </a:extLst>
          </p:cNvPr>
          <p:cNvSpPr/>
          <p:nvPr/>
        </p:nvSpPr>
        <p:spPr>
          <a:xfrm>
            <a:off x="1201869" y="3297681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3" name="Google Shape;598;p33">
            <a:extLst>
              <a:ext uri="{FF2B5EF4-FFF2-40B4-BE49-F238E27FC236}">
                <a16:creationId xmlns:a16="http://schemas.microsoft.com/office/drawing/2014/main" id="{1011F795-19AB-0D4E-BC6B-DD08D42A4CF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6025" y="343201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638;p35">
            <a:extLst>
              <a:ext uri="{FF2B5EF4-FFF2-40B4-BE49-F238E27FC236}">
                <a16:creationId xmlns:a16="http://schemas.microsoft.com/office/drawing/2014/main" id="{A40D0219-CAD4-2E4B-8934-DB770048D53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0617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C709F0F7-8826-6348-91D3-D5C2FA8DD7A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26200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A948AA1-B48B-FF4F-93A9-C1550D5F11AC}"/>
              </a:ext>
            </a:extLst>
          </p:cNvPr>
          <p:cNvSpPr txBox="1"/>
          <p:nvPr/>
        </p:nvSpPr>
        <p:spPr>
          <a:xfrm>
            <a:off x="2653221" y="4388530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32" name="Google Shape;595;p33">
            <a:extLst>
              <a:ext uri="{FF2B5EF4-FFF2-40B4-BE49-F238E27FC236}">
                <a16:creationId xmlns:a16="http://schemas.microsoft.com/office/drawing/2014/main" id="{5274BD1A-A758-1940-BBCE-2F3DA286C0E3}"/>
              </a:ext>
            </a:extLst>
          </p:cNvPr>
          <p:cNvSpPr/>
          <p:nvPr/>
        </p:nvSpPr>
        <p:spPr>
          <a:xfrm>
            <a:off x="5521593" y="2594588"/>
            <a:ext cx="4082994" cy="3604510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33" name="Google Shape;596;p33">
            <a:extLst>
              <a:ext uri="{FF2B5EF4-FFF2-40B4-BE49-F238E27FC236}">
                <a16:creationId xmlns:a16="http://schemas.microsoft.com/office/drawing/2014/main" id="{0AAA1041-4BC2-A648-A54B-804AD7C93B35}"/>
              </a:ext>
            </a:extLst>
          </p:cNvPr>
          <p:cNvSpPr txBox="1"/>
          <p:nvPr/>
        </p:nvSpPr>
        <p:spPr>
          <a:xfrm>
            <a:off x="6847548" y="2424667"/>
            <a:ext cx="1988414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dev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4" name="Google Shape;612;p33">
            <a:extLst>
              <a:ext uri="{FF2B5EF4-FFF2-40B4-BE49-F238E27FC236}">
                <a16:creationId xmlns:a16="http://schemas.microsoft.com/office/drawing/2014/main" id="{8B75B9AB-BE5A-3749-849F-08A4EE2F61D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621" y="2155387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595;p33">
            <a:extLst>
              <a:ext uri="{FF2B5EF4-FFF2-40B4-BE49-F238E27FC236}">
                <a16:creationId xmlns:a16="http://schemas.microsoft.com/office/drawing/2014/main" id="{F0FD8C89-2503-3242-8B61-1571D716574C}"/>
              </a:ext>
            </a:extLst>
          </p:cNvPr>
          <p:cNvSpPr/>
          <p:nvPr/>
        </p:nvSpPr>
        <p:spPr>
          <a:xfrm>
            <a:off x="5717621" y="3342063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36" name="Google Shape;598;p33">
            <a:extLst>
              <a:ext uri="{FF2B5EF4-FFF2-40B4-BE49-F238E27FC236}">
                <a16:creationId xmlns:a16="http://schemas.microsoft.com/office/drawing/2014/main" id="{B6020C98-DBD0-B24B-99B9-07D0CD4D289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1777" y="347639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638;p35">
            <a:extLst>
              <a:ext uri="{FF2B5EF4-FFF2-40B4-BE49-F238E27FC236}">
                <a16:creationId xmlns:a16="http://schemas.microsoft.com/office/drawing/2014/main" id="{6A04F416-647D-BD45-8623-C686663E413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86369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637;p35">
            <a:extLst>
              <a:ext uri="{FF2B5EF4-FFF2-40B4-BE49-F238E27FC236}">
                <a16:creationId xmlns:a16="http://schemas.microsoft.com/office/drawing/2014/main" id="{D8457349-CB0B-0345-AF7F-DDF93D514A8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41952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5877CB0-F5E3-3141-B805-1850F2706CD4}"/>
              </a:ext>
            </a:extLst>
          </p:cNvPr>
          <p:cNvSpPr txBox="1"/>
          <p:nvPr/>
        </p:nvSpPr>
        <p:spPr>
          <a:xfrm>
            <a:off x="7168973" y="4432912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45" name="Google Shape;595;p33">
            <a:extLst>
              <a:ext uri="{FF2B5EF4-FFF2-40B4-BE49-F238E27FC236}">
                <a16:creationId xmlns:a16="http://schemas.microsoft.com/office/drawing/2014/main" id="{0E1F8853-403F-EE4B-8CB6-CAF34F274009}"/>
              </a:ext>
            </a:extLst>
          </p:cNvPr>
          <p:cNvSpPr/>
          <p:nvPr/>
        </p:nvSpPr>
        <p:spPr>
          <a:xfrm>
            <a:off x="9845253" y="2604561"/>
            <a:ext cx="4082994" cy="3594537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46" name="Google Shape;596;p33">
            <a:extLst>
              <a:ext uri="{FF2B5EF4-FFF2-40B4-BE49-F238E27FC236}">
                <a16:creationId xmlns:a16="http://schemas.microsoft.com/office/drawing/2014/main" id="{0FA6A503-4ABC-244E-A8C3-71A2A29CF36C}"/>
              </a:ext>
            </a:extLst>
          </p:cNvPr>
          <p:cNvSpPr txBox="1"/>
          <p:nvPr/>
        </p:nvSpPr>
        <p:spPr>
          <a:xfrm>
            <a:off x="11171208" y="2434641"/>
            <a:ext cx="2198506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 err="1">
                <a:latin typeface="Consolas"/>
                <a:ea typeface="Consolas"/>
                <a:cs typeface="Consolas"/>
                <a:sym typeface="Consolas"/>
              </a:rPr>
              <a:t>qa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7" name="Google Shape;612;p33">
            <a:extLst>
              <a:ext uri="{FF2B5EF4-FFF2-40B4-BE49-F238E27FC236}">
                <a16:creationId xmlns:a16="http://schemas.microsoft.com/office/drawing/2014/main" id="{FD35C253-35F5-684F-BAC3-F153DF9069C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41281" y="2165361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595;p33">
            <a:extLst>
              <a:ext uri="{FF2B5EF4-FFF2-40B4-BE49-F238E27FC236}">
                <a16:creationId xmlns:a16="http://schemas.microsoft.com/office/drawing/2014/main" id="{3F3522B9-348C-C249-913E-5C40D1D0E0CE}"/>
              </a:ext>
            </a:extLst>
          </p:cNvPr>
          <p:cNvSpPr/>
          <p:nvPr/>
        </p:nvSpPr>
        <p:spPr>
          <a:xfrm>
            <a:off x="10041281" y="3352037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49" name="Google Shape;598;p33">
            <a:extLst>
              <a:ext uri="{FF2B5EF4-FFF2-40B4-BE49-F238E27FC236}">
                <a16:creationId xmlns:a16="http://schemas.microsoft.com/office/drawing/2014/main" id="{83350F9C-3EAF-E748-8996-5E6AA607F14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95437" y="348636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38;p35">
            <a:extLst>
              <a:ext uri="{FF2B5EF4-FFF2-40B4-BE49-F238E27FC236}">
                <a16:creationId xmlns:a16="http://schemas.microsoft.com/office/drawing/2014/main" id="{263AD822-C57F-0949-9617-D9A3D8F2012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410029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37;p35">
            <a:extLst>
              <a:ext uri="{FF2B5EF4-FFF2-40B4-BE49-F238E27FC236}">
                <a16:creationId xmlns:a16="http://schemas.microsoft.com/office/drawing/2014/main" id="{F9924EB0-6A4F-354E-BA76-BFF63DC557D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365612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C218837-6040-EE49-A41F-EE8D4C4D8A6B}"/>
              </a:ext>
            </a:extLst>
          </p:cNvPr>
          <p:cNvSpPr txBox="1"/>
          <p:nvPr/>
        </p:nvSpPr>
        <p:spPr>
          <a:xfrm>
            <a:off x="11492633" y="4442886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48D75C7-4F71-7943-9AF9-56A81277B644}"/>
              </a:ext>
            </a:extLst>
          </p:cNvPr>
          <p:cNvSpPr/>
          <p:nvPr/>
        </p:nvSpPr>
        <p:spPr>
          <a:xfrm>
            <a:off x="3963271" y="6927326"/>
            <a:ext cx="7275444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&lt;service-name&gt;.&lt;namespace-name&gt;.</a:t>
            </a:r>
            <a:r>
              <a:rPr lang="en-IN" dirty="0" err="1"/>
              <a:t>svc.cluster.local</a:t>
            </a:r>
            <a:endParaRPr lang="en-US" dirty="0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9BA62215-6196-C643-BFDB-1B4E9CB5519F}"/>
              </a:ext>
            </a:extLst>
          </p:cNvPr>
          <p:cNvSpPr/>
          <p:nvPr/>
        </p:nvSpPr>
        <p:spPr>
          <a:xfrm>
            <a:off x="1126559" y="5168069"/>
            <a:ext cx="3758966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app1.</a:t>
            </a:r>
            <a:r>
              <a:rPr lang="en-IN" dirty="0">
                <a:solidFill>
                  <a:schemeClr val="tx1"/>
                </a:solidFill>
              </a:rPr>
              <a:t>default</a:t>
            </a:r>
            <a:r>
              <a:rPr lang="en-IN" dirty="0"/>
              <a:t>.svc.cluster.local</a:t>
            </a:r>
            <a:endParaRPr lang="en-US" dirty="0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45FECA1E-CDB1-854C-84A8-7F4214DE1C2B}"/>
              </a:ext>
            </a:extLst>
          </p:cNvPr>
          <p:cNvSpPr/>
          <p:nvPr/>
        </p:nvSpPr>
        <p:spPr>
          <a:xfrm>
            <a:off x="5717621" y="5165809"/>
            <a:ext cx="3758966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app1.</a:t>
            </a:r>
            <a:r>
              <a:rPr lang="en-IN" dirty="0">
                <a:solidFill>
                  <a:schemeClr val="tx1"/>
                </a:solidFill>
              </a:rPr>
              <a:t>dev</a:t>
            </a:r>
            <a:r>
              <a:rPr lang="en-IN" dirty="0"/>
              <a:t>.svc.cluster.local</a:t>
            </a:r>
            <a:endParaRPr lang="en-US" dirty="0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D7E7B62B-D1BD-6844-8C7A-378F0465FDD6}"/>
              </a:ext>
            </a:extLst>
          </p:cNvPr>
          <p:cNvSpPr/>
          <p:nvPr/>
        </p:nvSpPr>
        <p:spPr>
          <a:xfrm>
            <a:off x="10055486" y="5165809"/>
            <a:ext cx="3758966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app1.</a:t>
            </a:r>
            <a:r>
              <a:rPr lang="en-IN" dirty="0">
                <a:solidFill>
                  <a:schemeClr val="tx1"/>
                </a:solidFill>
              </a:rPr>
              <a:t>qa</a:t>
            </a:r>
            <a:r>
              <a:rPr lang="en-IN" dirty="0"/>
              <a:t>.svc.cluster.local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12201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873121"/>
            <a:ext cx="3333865" cy="366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8400241" y="502875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400241" y="539486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640721" y="538304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868654" y="534488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9335306" y="601844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0545208" y="601844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9407148" y="637041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54912" y="2422623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0742029" y="2528192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AB7CEA1-6C38-E94E-B453-E5329DB7FF98}"/>
              </a:ext>
            </a:extLst>
          </p:cNvPr>
          <p:cNvCxnSpPr>
            <a:stCxn id="21" idx="3"/>
            <a:endCxn id="86" idx="1"/>
          </p:cNvCxnSpPr>
          <p:nvPr/>
        </p:nvCxnSpPr>
        <p:spPr>
          <a:xfrm flipV="1">
            <a:off x="4040047" y="2984592"/>
            <a:ext cx="5414865" cy="11513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5723447" y="4064590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CAC3C30-DB2F-4946-BB4F-A37DF6FE9A5B}"/>
              </a:ext>
            </a:extLst>
          </p:cNvPr>
          <p:cNvSpPr txBox="1"/>
          <p:nvPr/>
        </p:nvSpPr>
        <p:spPr>
          <a:xfrm>
            <a:off x="5953673" y="2625229"/>
            <a:ext cx="27470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Integrate ACR and AKS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D89F1BDB-7544-FC4E-B08A-0802528DED0D}"/>
              </a:ext>
            </a:extLst>
          </p:cNvPr>
          <p:cNvCxnSpPr>
            <a:stCxn id="21" idx="2"/>
            <a:endCxn id="61" idx="0"/>
          </p:cNvCxnSpPr>
          <p:nvPr/>
        </p:nvCxnSpPr>
        <p:spPr>
          <a:xfrm rot="16200000" flipH="1">
            <a:off x="5886836" y="1149316"/>
            <a:ext cx="1855334" cy="6612122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187117" y="-11574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Azure ACR and AKS - </a:t>
            </a:r>
            <a:r>
              <a:rPr lang="en-US" dirty="0">
                <a:solidFill>
                  <a:srgbClr val="00B050"/>
                </a:solidFill>
              </a:rPr>
              <a:t>Integration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</p:spTree>
    <p:extLst>
      <p:ext uri="{BB962C8B-B14F-4D97-AF65-F5344CB8AC3E}">
        <p14:creationId xmlns:p14="http://schemas.microsoft.com/office/powerpoint/2010/main" val="354239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41" grpId="0"/>
      <p:bldP spid="58" grpId="0" animBg="1"/>
      <p:bldP spid="75" grpId="0"/>
      <p:bldP spid="148" grpId="0"/>
      <p:bldP spid="88" grpId="0"/>
      <p:bldP spid="90" grpId="0"/>
      <p:bldP spid="32" grpId="0"/>
      <p:bldP spid="94" grpId="0"/>
      <p:bldP spid="102" grpId="0"/>
      <p:bldP spid="105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Container Registry (ACR)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Pull Images from ACR using Service Principal</a:t>
            </a: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0475D78-10F2-F445-9DB5-B024BA3ED6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4984" y="85792"/>
            <a:ext cx="2174086" cy="217408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09DC3E7-A78C-154A-9B99-22933338AEF2}"/>
              </a:ext>
            </a:extLst>
          </p:cNvPr>
          <p:cNvSpPr/>
          <p:nvPr/>
        </p:nvSpPr>
        <p:spPr>
          <a:xfrm>
            <a:off x="12167616" y="85792"/>
            <a:ext cx="2174086" cy="156057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</a:t>
            </a:r>
          </a:p>
          <a:p>
            <a:pPr algn="ctr"/>
            <a:r>
              <a:rPr lang="en-US" dirty="0"/>
              <a:t>AKS Node Pools</a:t>
            </a:r>
          </a:p>
        </p:txBody>
      </p:sp>
    </p:spTree>
    <p:extLst>
      <p:ext uri="{BB962C8B-B14F-4D97-AF65-F5344CB8AC3E}">
        <p14:creationId xmlns:p14="http://schemas.microsoft.com/office/powerpoint/2010/main" val="201200474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98817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5269062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873121"/>
            <a:ext cx="1220850" cy="366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6287226" y="4114800"/>
            <a:ext cx="3428098" cy="26322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87226" y="539486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527706" y="538304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755639" y="534488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7222291" y="601844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8432193" y="601844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7294133" y="637041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54912" y="2422623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0742029" y="2528192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4493131" y="2967354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578448" y="-238959"/>
            <a:ext cx="1359156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Pull Docker Images from ACR using </a:t>
            </a:r>
            <a:r>
              <a:rPr lang="en-US" dirty="0">
                <a:solidFill>
                  <a:srgbClr val="00B050"/>
                </a:solidFill>
              </a:rPr>
              <a:t>Service Principal 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  <p:pic>
        <p:nvPicPr>
          <p:cNvPr id="39" name="Google Shape;171;p19">
            <a:extLst>
              <a:ext uri="{FF2B5EF4-FFF2-40B4-BE49-F238E27FC236}">
                <a16:creationId xmlns:a16="http://schemas.microsoft.com/office/drawing/2014/main" id="{7A8AD394-DFA4-B548-8551-24127EA3237D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637644" y="4220121"/>
            <a:ext cx="1011913" cy="9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8D47A2-3E10-7B4D-ADA2-9AEFF726A905}"/>
              </a:ext>
            </a:extLst>
          </p:cNvPr>
          <p:cNvSpPr/>
          <p:nvPr/>
        </p:nvSpPr>
        <p:spPr>
          <a:xfrm>
            <a:off x="10145942" y="4220121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docker-server (ACR)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9D037-3BCF-1D49-9C16-693B379BD2AB}"/>
              </a:ext>
            </a:extLst>
          </p:cNvPr>
          <p:cNvSpPr/>
          <p:nvPr/>
        </p:nvSpPr>
        <p:spPr>
          <a:xfrm>
            <a:off x="10150380" y="4694267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docker-username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1491B2-478D-8C4C-B8FF-C4A070CB68E0}"/>
              </a:ext>
            </a:extLst>
          </p:cNvPr>
          <p:cNvSpPr/>
          <p:nvPr/>
        </p:nvSpPr>
        <p:spPr>
          <a:xfrm>
            <a:off x="10157642" y="5202645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docker-password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5F4EB0-40C9-0A42-91DF-38FC6A553DE8}"/>
              </a:ext>
            </a:extLst>
          </p:cNvPr>
          <p:cNvCxnSpPr>
            <a:stCxn id="39" idx="3"/>
            <a:endCxn id="4" idx="1"/>
          </p:cNvCxnSpPr>
          <p:nvPr/>
        </p:nvCxnSpPr>
        <p:spPr>
          <a:xfrm flipV="1">
            <a:off x="9649557" y="4386373"/>
            <a:ext cx="496385" cy="324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E4C0CB-C7C2-AD46-B056-40D0491B156C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>
            <a:off x="9649557" y="4710875"/>
            <a:ext cx="500823" cy="1496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9AA05-9FE3-1F41-8FEB-59ADDB6EF17D}"/>
              </a:ext>
            </a:extLst>
          </p:cNvPr>
          <p:cNvCxnSpPr>
            <a:stCxn id="39" idx="3"/>
            <a:endCxn id="44" idx="1"/>
          </p:cNvCxnSpPr>
          <p:nvPr/>
        </p:nvCxnSpPr>
        <p:spPr>
          <a:xfrm>
            <a:off x="9649557" y="4710875"/>
            <a:ext cx="508085" cy="6580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D88AA-C567-5F44-9D74-AAECBB2E5446}"/>
              </a:ext>
            </a:extLst>
          </p:cNvPr>
          <p:cNvCxnSpPr>
            <a:stCxn id="61" idx="3"/>
            <a:endCxn id="39" idx="2"/>
          </p:cNvCxnSpPr>
          <p:nvPr/>
        </p:nvCxnSpPr>
        <p:spPr>
          <a:xfrm flipV="1">
            <a:off x="8487391" y="5201629"/>
            <a:ext cx="656210" cy="66125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958D6F-959A-D847-83FD-9F347461DAC9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>
            <a:off x="4040047" y="2996106"/>
            <a:ext cx="3961228" cy="2348775"/>
          </a:xfrm>
          <a:prstGeom prst="bentConnector3">
            <a:avLst>
              <a:gd name="adj1" fmla="val -5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D690F4B-9D8F-3141-AE53-28785930D488}"/>
              </a:ext>
            </a:extLst>
          </p:cNvPr>
          <p:cNvSpPr txBox="1">
            <a:spLocks/>
          </p:cNvSpPr>
          <p:nvPr/>
        </p:nvSpPr>
        <p:spPr>
          <a:xfrm>
            <a:off x="199484" y="443784"/>
            <a:ext cx="1386482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Run on Azure AKS Nodepools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07D83C7-DFE3-6347-A2AC-82B3E5D850A3}"/>
              </a:ext>
            </a:extLst>
          </p:cNvPr>
          <p:cNvSpPr/>
          <p:nvPr/>
        </p:nvSpPr>
        <p:spPr>
          <a:xfrm>
            <a:off x="6128951" y="3891395"/>
            <a:ext cx="3781168" cy="3231436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6DF953A-3807-6A4D-A308-86FB638E65ED}"/>
              </a:ext>
            </a:extLst>
          </p:cNvPr>
          <p:cNvSpPr txBox="1"/>
          <p:nvPr/>
        </p:nvSpPr>
        <p:spPr>
          <a:xfrm>
            <a:off x="7131897" y="6719048"/>
            <a:ext cx="1872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Node Pool</a:t>
            </a:r>
          </a:p>
        </p:txBody>
      </p:sp>
    </p:spTree>
    <p:extLst>
      <p:ext uri="{BB962C8B-B14F-4D97-AF65-F5344CB8AC3E}">
        <p14:creationId xmlns:p14="http://schemas.microsoft.com/office/powerpoint/2010/main" val="277078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41" grpId="0"/>
      <p:bldP spid="58" grpId="0" animBg="1"/>
      <p:bldP spid="75" grpId="0"/>
      <p:bldP spid="148" grpId="0"/>
      <p:bldP spid="88" grpId="0"/>
      <p:bldP spid="90" grpId="0"/>
      <p:bldP spid="32" grpId="0"/>
      <p:bldP spid="102" grpId="0"/>
      <p:bldP spid="105" grpId="0"/>
      <p:bldP spid="4" grpId="0" animBg="1"/>
      <p:bldP spid="43" grpId="0" animBg="1"/>
      <p:bldP spid="44" grpId="0" animBg="1"/>
      <p:bldP spid="47" grpId="0" animBg="1"/>
      <p:bldP spid="47" grpId="1" animBg="1"/>
      <p:bldP spid="49" grpId="0"/>
      <p:bldP spid="49" grpId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Container Registry (ACR)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Pull Images from ACR using Service Principal</a:t>
            </a: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0475D78-10F2-F445-9DB5-B024BA3ED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4984" y="85792"/>
            <a:ext cx="2174086" cy="217408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57851FF-FE45-444A-BC50-6B8D84E3249B}"/>
              </a:ext>
            </a:extLst>
          </p:cNvPr>
          <p:cNvSpPr/>
          <p:nvPr/>
        </p:nvSpPr>
        <p:spPr>
          <a:xfrm>
            <a:off x="12167616" y="85792"/>
            <a:ext cx="2174086" cy="156057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Schedule on</a:t>
            </a:r>
          </a:p>
          <a:p>
            <a:pPr algn="ctr"/>
            <a:r>
              <a:rPr lang="en-US" dirty="0"/>
              <a:t>AKS Virtual Nodes</a:t>
            </a:r>
          </a:p>
        </p:txBody>
      </p:sp>
    </p:spTree>
    <p:extLst>
      <p:ext uri="{BB962C8B-B14F-4D97-AF65-F5344CB8AC3E}">
        <p14:creationId xmlns:p14="http://schemas.microsoft.com/office/powerpoint/2010/main" val="232036568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465348"/>
            <a:ext cx="1220850" cy="44437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6287226" y="3707027"/>
            <a:ext cx="3428098" cy="26322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87226" y="498708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27706" y="497527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55639" y="4937107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7222291" y="561066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8432193" y="561066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7294133" y="596264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50722" y="2045997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1037839" y="2151566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4493131" y="2967354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590805" y="-238959"/>
            <a:ext cx="1359156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Pull Docker Images from ACR using </a:t>
            </a:r>
            <a:r>
              <a:rPr lang="en-US" dirty="0">
                <a:solidFill>
                  <a:srgbClr val="00B050"/>
                </a:solidFill>
              </a:rPr>
              <a:t>Service Principal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  <p:pic>
        <p:nvPicPr>
          <p:cNvPr id="39" name="Google Shape;171;p19">
            <a:extLst>
              <a:ext uri="{FF2B5EF4-FFF2-40B4-BE49-F238E27FC236}">
                <a16:creationId xmlns:a16="http://schemas.microsoft.com/office/drawing/2014/main" id="{7A8AD394-DFA4-B548-8551-24127EA3237D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637644" y="3812348"/>
            <a:ext cx="1011913" cy="9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8D47A2-3E10-7B4D-ADA2-9AEFF726A905}"/>
              </a:ext>
            </a:extLst>
          </p:cNvPr>
          <p:cNvSpPr/>
          <p:nvPr/>
        </p:nvSpPr>
        <p:spPr>
          <a:xfrm>
            <a:off x="10145942" y="3812348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docker-server (ACR)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9D037-3BCF-1D49-9C16-693B379BD2AB}"/>
              </a:ext>
            </a:extLst>
          </p:cNvPr>
          <p:cNvSpPr/>
          <p:nvPr/>
        </p:nvSpPr>
        <p:spPr>
          <a:xfrm>
            <a:off x="10150380" y="4286494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docker-username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1491B2-478D-8C4C-B8FF-C4A070CB68E0}"/>
              </a:ext>
            </a:extLst>
          </p:cNvPr>
          <p:cNvSpPr/>
          <p:nvPr/>
        </p:nvSpPr>
        <p:spPr>
          <a:xfrm>
            <a:off x="10157642" y="4794872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docker-password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5F4EB0-40C9-0A42-91DF-38FC6A553DE8}"/>
              </a:ext>
            </a:extLst>
          </p:cNvPr>
          <p:cNvCxnSpPr>
            <a:stCxn id="39" idx="3"/>
            <a:endCxn id="4" idx="1"/>
          </p:cNvCxnSpPr>
          <p:nvPr/>
        </p:nvCxnSpPr>
        <p:spPr>
          <a:xfrm flipV="1">
            <a:off x="9649557" y="3978600"/>
            <a:ext cx="496385" cy="324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E4C0CB-C7C2-AD46-B056-40D0491B156C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>
            <a:off x="9649557" y="4303102"/>
            <a:ext cx="500823" cy="1496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9AA05-9FE3-1F41-8FEB-59ADDB6EF17D}"/>
              </a:ext>
            </a:extLst>
          </p:cNvPr>
          <p:cNvCxnSpPr>
            <a:stCxn id="39" idx="3"/>
            <a:endCxn id="44" idx="1"/>
          </p:cNvCxnSpPr>
          <p:nvPr/>
        </p:nvCxnSpPr>
        <p:spPr>
          <a:xfrm>
            <a:off x="9649557" y="4303102"/>
            <a:ext cx="508085" cy="6580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D88AA-C567-5F44-9D74-AAECBB2E5446}"/>
              </a:ext>
            </a:extLst>
          </p:cNvPr>
          <p:cNvCxnSpPr>
            <a:stCxn id="61" idx="3"/>
            <a:endCxn id="39" idx="2"/>
          </p:cNvCxnSpPr>
          <p:nvPr/>
        </p:nvCxnSpPr>
        <p:spPr>
          <a:xfrm flipV="1">
            <a:off x="8487391" y="4793856"/>
            <a:ext cx="656210" cy="66125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958D6F-959A-D847-83FD-9F347461DAC9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>
            <a:off x="4040047" y="2996106"/>
            <a:ext cx="3961228" cy="2348775"/>
          </a:xfrm>
          <a:prstGeom prst="bentConnector3">
            <a:avLst>
              <a:gd name="adj1" fmla="val -5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C53C6AF-D7D5-D345-A539-2E9385D54C6C}"/>
              </a:ext>
            </a:extLst>
          </p:cNvPr>
          <p:cNvSpPr/>
          <p:nvPr/>
        </p:nvSpPr>
        <p:spPr>
          <a:xfrm>
            <a:off x="6128951" y="3527710"/>
            <a:ext cx="3781168" cy="3231436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687F69-0C65-C749-B564-61536D37FC47}"/>
              </a:ext>
            </a:extLst>
          </p:cNvPr>
          <p:cNvSpPr txBox="1"/>
          <p:nvPr/>
        </p:nvSpPr>
        <p:spPr>
          <a:xfrm>
            <a:off x="6978071" y="6344758"/>
            <a:ext cx="22296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 - ACI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F696BA9E-D8AA-8647-9501-BE5C7D516904}"/>
              </a:ext>
            </a:extLst>
          </p:cNvPr>
          <p:cNvSpPr txBox="1">
            <a:spLocks/>
          </p:cNvSpPr>
          <p:nvPr/>
        </p:nvSpPr>
        <p:spPr>
          <a:xfrm>
            <a:off x="199484" y="443784"/>
            <a:ext cx="1386482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Run on Azure Virtual Nodes</a:t>
            </a:r>
          </a:p>
        </p:txBody>
      </p:sp>
    </p:spTree>
    <p:extLst>
      <p:ext uri="{BB962C8B-B14F-4D97-AF65-F5344CB8AC3E}">
        <p14:creationId xmlns:p14="http://schemas.microsoft.com/office/powerpoint/2010/main" val="272633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Introduction</a:t>
            </a:r>
            <a:endParaRPr lang="en-US" sz="65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69629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9A2B51D-7439-5544-8B3B-A202023395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7E311-84DF-8D4F-9AAD-C0B6A0765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7661F7-3B09-5242-BC0F-E6C47B903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8206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Build &amp; Push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Docker Image to ACR</a:t>
            </a:r>
            <a:endParaRPr lang="en-US" sz="65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9B55CA-0FDD-684F-8615-68495E5890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474" y="50243"/>
            <a:ext cx="1088068" cy="108806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3CDCC66-6D6A-CE4D-BE8B-2D8DDB0957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40988" y="66002"/>
            <a:ext cx="927355" cy="9273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F50E0D-5DC8-D747-B787-6A10C486F2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7562" y="124299"/>
            <a:ext cx="927355" cy="9273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FCE009A-770A-224C-896B-40A246E7FC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61041" y="82107"/>
            <a:ext cx="927355" cy="9273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48D248-BDE8-984A-BA47-1CA718FE3894}"/>
              </a:ext>
            </a:extLst>
          </p:cNvPr>
          <p:cNvSpPr txBox="1"/>
          <p:nvPr/>
        </p:nvSpPr>
        <p:spPr>
          <a:xfrm>
            <a:off x="546308" y="1138311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DDE7A3-C7B8-FA40-9661-9A0B95A1C928}"/>
              </a:ext>
            </a:extLst>
          </p:cNvPr>
          <p:cNvSpPr txBox="1"/>
          <p:nvPr/>
        </p:nvSpPr>
        <p:spPr>
          <a:xfrm>
            <a:off x="4096015" y="1051654"/>
            <a:ext cx="988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DevOps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58F323-073D-204A-87E6-4C7658CF2E0B}"/>
              </a:ext>
            </a:extLst>
          </p:cNvPr>
          <p:cNvSpPr txBox="1"/>
          <p:nvPr/>
        </p:nvSpPr>
        <p:spPr>
          <a:xfrm>
            <a:off x="8725531" y="1101136"/>
            <a:ext cx="1122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Pipelines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6C6EC4-3EDE-304D-ADEA-ECC96C53604C}"/>
              </a:ext>
            </a:extLst>
          </p:cNvPr>
          <p:cNvSpPr txBox="1"/>
          <p:nvPr/>
        </p:nvSpPr>
        <p:spPr>
          <a:xfrm>
            <a:off x="12430082" y="1051654"/>
            <a:ext cx="2098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239365369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118917" y="-781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Azure DevOps Pipelines – </a:t>
            </a:r>
            <a:r>
              <a:rPr lang="en-US" sz="4000" dirty="0">
                <a:solidFill>
                  <a:srgbClr val="00B050"/>
                </a:solidFill>
              </a:rPr>
              <a:t>Build &amp; Push Docker Image to ACR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488" y="5600647"/>
            <a:ext cx="977137" cy="977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4ED53-86CF-3040-B9FD-6F29A5226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74" y="3010487"/>
            <a:ext cx="1088068" cy="10880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0EE702-51E9-264B-8B4F-103E80430676}"/>
              </a:ext>
            </a:extLst>
          </p:cNvPr>
          <p:cNvCxnSpPr>
            <a:cxnSpLocks/>
            <a:stCxn id="45" idx="0"/>
            <a:endCxn id="4" idx="2"/>
          </p:cNvCxnSpPr>
          <p:nvPr/>
        </p:nvCxnSpPr>
        <p:spPr>
          <a:xfrm flipH="1" flipV="1">
            <a:off x="690708" y="4098555"/>
            <a:ext cx="19349" cy="150209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BFFD6F9E-D149-4A4C-B424-530FA830A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64655" y="2231480"/>
            <a:ext cx="766642" cy="7666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1A8B68-B5B7-E149-A3F9-FDC164E4B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4392" y="3061696"/>
            <a:ext cx="985651" cy="985651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61A1D4B-DC29-5D46-BDB4-D7B15672D64D}"/>
              </a:ext>
            </a:extLst>
          </p:cNvPr>
          <p:cNvSpPr/>
          <p:nvPr/>
        </p:nvSpPr>
        <p:spPr>
          <a:xfrm>
            <a:off x="1830686" y="1496837"/>
            <a:ext cx="5771874" cy="4000535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47A8D4-785B-B54C-91F0-C77561B5F75C}"/>
              </a:ext>
            </a:extLst>
          </p:cNvPr>
          <p:cNvSpPr txBox="1"/>
          <p:nvPr/>
        </p:nvSpPr>
        <p:spPr>
          <a:xfrm>
            <a:off x="1938873" y="1530195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D65B8E-A73A-6B47-9D25-673B6E40A907}"/>
              </a:ext>
            </a:extLst>
          </p:cNvPr>
          <p:cNvSpPr/>
          <p:nvPr/>
        </p:nvSpPr>
        <p:spPr>
          <a:xfrm>
            <a:off x="2071164" y="2183914"/>
            <a:ext cx="3314988" cy="2820729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3B094D-A3FA-9F4D-8F26-F4D23DBAC7A3}"/>
              </a:ext>
            </a:extLst>
          </p:cNvPr>
          <p:cNvSpPr txBox="1"/>
          <p:nvPr/>
        </p:nvSpPr>
        <p:spPr>
          <a:xfrm>
            <a:off x="2964861" y="2328923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DevOps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ED9DDA-73A6-9846-8554-7320D380815B}"/>
              </a:ext>
            </a:extLst>
          </p:cNvPr>
          <p:cNvSpPr txBox="1"/>
          <p:nvPr/>
        </p:nvSpPr>
        <p:spPr>
          <a:xfrm>
            <a:off x="2834373" y="4154043"/>
            <a:ext cx="20470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</a:t>
            </a:r>
          </a:p>
          <a:p>
            <a:r>
              <a:rPr lang="en-US" dirty="0"/>
              <a:t>(Build &amp; Push)	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85D1E5-AB5D-204A-A2F7-A5D2D201F588}"/>
              </a:ext>
            </a:extLst>
          </p:cNvPr>
          <p:cNvSpPr txBox="1"/>
          <p:nvPr/>
        </p:nvSpPr>
        <p:spPr>
          <a:xfrm>
            <a:off x="177148" y="2759810"/>
            <a:ext cx="115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459D8C-EF4B-1442-8B30-9F34BAB73744}"/>
              </a:ext>
            </a:extLst>
          </p:cNvPr>
          <p:cNvSpPr txBox="1"/>
          <p:nvPr/>
        </p:nvSpPr>
        <p:spPr>
          <a:xfrm>
            <a:off x="91655" y="6623027"/>
            <a:ext cx="144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0CCB5C-1CBD-004A-B178-595A41F8CC34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1234742" y="3554521"/>
            <a:ext cx="2069650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>
            <a:extLst>
              <a:ext uri="{FF2B5EF4-FFF2-40B4-BE49-F238E27FC236}">
                <a16:creationId xmlns:a16="http://schemas.microsoft.com/office/drawing/2014/main" id="{B98F005A-4D16-564A-BB67-DAA0508A75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87768" y="3024850"/>
            <a:ext cx="1063211" cy="106321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6EBC213-F38E-0C4F-A36D-755A074D583A}"/>
              </a:ext>
            </a:extLst>
          </p:cNvPr>
          <p:cNvSpPr txBox="1"/>
          <p:nvPr/>
        </p:nvSpPr>
        <p:spPr>
          <a:xfrm>
            <a:off x="5451121" y="4088061"/>
            <a:ext cx="2047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Azure Container Registry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302AAA-89EF-5641-9EFD-24A1A0199BF7}"/>
              </a:ext>
            </a:extLst>
          </p:cNvPr>
          <p:cNvCxnSpPr>
            <a:cxnSpLocks/>
            <a:stCxn id="18" idx="3"/>
            <a:endCxn id="56" idx="1"/>
          </p:cNvCxnSpPr>
          <p:nvPr/>
        </p:nvCxnSpPr>
        <p:spPr>
          <a:xfrm>
            <a:off x="4290043" y="3554522"/>
            <a:ext cx="1597725" cy="193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B774A19-E7B6-7142-8918-B97D95AEAF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23189" y="1342246"/>
            <a:ext cx="5356028" cy="597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6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9" grpId="0"/>
      <p:bldP spid="50" grpId="0" animBg="1"/>
      <p:bldP spid="51" grpId="0"/>
      <p:bldP spid="52" grpId="0"/>
      <p:bldP spid="53" grpId="0"/>
      <p:bldP spid="54" grpId="0"/>
      <p:bldP spid="57" grpId="0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92C723F-6F49-3742-906E-F53D222BE4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044E29-CC80-F047-8635-05A2D9C4E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006" y="272807"/>
            <a:ext cx="13319543" cy="1188851"/>
          </a:xfrm>
        </p:spPr>
        <p:txBody>
          <a:bodyPr>
            <a:noAutofit/>
          </a:bodyPr>
          <a:lstStyle/>
          <a:p>
            <a:r>
              <a:rPr lang="en-US" sz="4200" dirty="0"/>
              <a:t>Azure DevOps Pipelines – </a:t>
            </a:r>
            <a:r>
              <a:rPr lang="en-US" sz="4200" dirty="0">
                <a:solidFill>
                  <a:srgbClr val="00B050"/>
                </a:solidFill>
              </a:rPr>
              <a:t>Build &amp; Push Docker Image to ACR</a:t>
            </a:r>
            <a:endParaRPr lang="en-US" sz="4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C4BFC5-3FC5-C04E-92B6-39421A973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06" y="1709289"/>
            <a:ext cx="13765377" cy="481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697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147337" y="5342194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113621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35160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63915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89751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35543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148432" y="1196157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09990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99532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35159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63914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89750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35543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148429" y="3722822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09989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35160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35160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94979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440941" y="7164765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3514214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3751973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039522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297882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4755805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4548803" y="1196157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4500271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395694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3751970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039519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297879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4755802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4548800" y="3722822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4500268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3751971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3751971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350170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018623" y="7141101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6892312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130293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417842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7676202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134125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7927123" y="1196157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7878591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7774014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130290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417839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7676199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134122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7927120" y="3722822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7878588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130291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130291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7728490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241561" y="7162846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26ABE9-909E-824D-B466-8875BA801E11}"/>
              </a:ext>
            </a:extLst>
          </p:cNvPr>
          <p:cNvSpPr/>
          <p:nvPr/>
        </p:nvSpPr>
        <p:spPr>
          <a:xfrm>
            <a:off x="3751970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5058EB8-F800-E44A-8A7B-2BFF788B066E}"/>
              </a:ext>
            </a:extLst>
          </p:cNvPr>
          <p:cNvSpPr/>
          <p:nvPr/>
        </p:nvSpPr>
        <p:spPr>
          <a:xfrm>
            <a:off x="3837019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D3F8E14-EDC9-D94A-8F0C-66458DA76AD8}"/>
              </a:ext>
            </a:extLst>
          </p:cNvPr>
          <p:cNvSpPr/>
          <p:nvPr/>
        </p:nvSpPr>
        <p:spPr>
          <a:xfrm>
            <a:off x="5042907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76027C92-A69A-7146-9BF2-C08DA0AA8879}"/>
              </a:ext>
            </a:extLst>
          </p:cNvPr>
          <p:cNvSpPr/>
          <p:nvPr/>
        </p:nvSpPr>
        <p:spPr>
          <a:xfrm>
            <a:off x="3831840" y="6229486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805C109-9892-9644-907E-FCEAE7EE36D9}"/>
              </a:ext>
            </a:extLst>
          </p:cNvPr>
          <p:cNvSpPr/>
          <p:nvPr/>
        </p:nvSpPr>
        <p:spPr>
          <a:xfrm>
            <a:off x="5037728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4CA248B-BBCF-7643-B3A8-1D6497B9D590}"/>
              </a:ext>
            </a:extLst>
          </p:cNvPr>
          <p:cNvSpPr txBox="1"/>
          <p:nvPr/>
        </p:nvSpPr>
        <p:spPr>
          <a:xfrm>
            <a:off x="3803576" y="6723190"/>
            <a:ext cx="2468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Limit Range</a:t>
            </a:r>
            <a:r>
              <a:rPr lang="en-IN" sz="1600" dirty="0">
                <a:solidFill>
                  <a:srgbClr val="FF0000"/>
                </a:solidFill>
              </a:rPr>
              <a:t> (Per Container)</a:t>
            </a:r>
            <a:endParaRPr lang="en-IN" sz="1600" dirty="0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2094D2B-4A90-AB42-92B3-28A46CB8E85D}"/>
              </a:ext>
            </a:extLst>
          </p:cNvPr>
          <p:cNvSpPr/>
          <p:nvPr/>
        </p:nvSpPr>
        <p:spPr>
          <a:xfrm>
            <a:off x="351001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EC9681B3-A16F-794A-8C07-3FD7D4EC660B}"/>
              </a:ext>
            </a:extLst>
          </p:cNvPr>
          <p:cNvSpPr/>
          <p:nvPr/>
        </p:nvSpPr>
        <p:spPr>
          <a:xfrm>
            <a:off x="436050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E72A4BA-69C0-EB44-A6F8-BFD40A781827}"/>
              </a:ext>
            </a:extLst>
          </p:cNvPr>
          <p:cNvSpPr/>
          <p:nvPr/>
        </p:nvSpPr>
        <p:spPr>
          <a:xfrm>
            <a:off x="1641938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52B168D-6E06-2440-B2A9-19060816552F}"/>
              </a:ext>
            </a:extLst>
          </p:cNvPr>
          <p:cNvSpPr/>
          <p:nvPr/>
        </p:nvSpPr>
        <p:spPr>
          <a:xfrm>
            <a:off x="430871" y="6229486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0178AF6-7E1F-1F41-9CC7-7B0AAE11FEA4}"/>
              </a:ext>
            </a:extLst>
          </p:cNvPr>
          <p:cNvSpPr/>
          <p:nvPr/>
        </p:nvSpPr>
        <p:spPr>
          <a:xfrm>
            <a:off x="1636759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582323C-0682-7D4C-907A-50F426906EC6}"/>
              </a:ext>
            </a:extLst>
          </p:cNvPr>
          <p:cNvSpPr txBox="1"/>
          <p:nvPr/>
        </p:nvSpPr>
        <p:spPr>
          <a:xfrm>
            <a:off x="440941" y="6723190"/>
            <a:ext cx="2448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Limit</a:t>
            </a:r>
            <a:r>
              <a:rPr lang="en-IN" sz="1500" dirty="0"/>
              <a:t> Range </a:t>
            </a:r>
            <a:r>
              <a:rPr lang="en-IN" sz="1500" dirty="0">
                <a:solidFill>
                  <a:srgbClr val="FF0000"/>
                </a:solidFill>
              </a:rPr>
              <a:t>(Per Container)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11CA201F-2807-BA41-88B0-54E263FCAF53}"/>
              </a:ext>
            </a:extLst>
          </p:cNvPr>
          <p:cNvSpPr/>
          <p:nvPr/>
        </p:nvSpPr>
        <p:spPr>
          <a:xfrm>
            <a:off x="7137440" y="5473179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994321FA-1E95-A94E-83FD-3D9AA6C36B96}"/>
              </a:ext>
            </a:extLst>
          </p:cNvPr>
          <p:cNvSpPr/>
          <p:nvPr/>
        </p:nvSpPr>
        <p:spPr>
          <a:xfrm>
            <a:off x="7222489" y="5604501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02A9D67-A027-FD45-84BD-732A1D51D0A0}"/>
              </a:ext>
            </a:extLst>
          </p:cNvPr>
          <p:cNvSpPr/>
          <p:nvPr/>
        </p:nvSpPr>
        <p:spPr>
          <a:xfrm>
            <a:off x="8428377" y="5595342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B9C5E9-577B-CF41-BCD8-247B20C87F4E}"/>
              </a:ext>
            </a:extLst>
          </p:cNvPr>
          <p:cNvSpPr/>
          <p:nvPr/>
        </p:nvSpPr>
        <p:spPr>
          <a:xfrm>
            <a:off x="7217310" y="6260348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2D3467CA-189E-7F42-969B-045B09E62474}"/>
              </a:ext>
            </a:extLst>
          </p:cNvPr>
          <p:cNvSpPr/>
          <p:nvPr/>
        </p:nvSpPr>
        <p:spPr>
          <a:xfrm>
            <a:off x="8423198" y="6251189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52E8E34-F0E0-064F-B847-6BCFF59F0EDE}"/>
              </a:ext>
            </a:extLst>
          </p:cNvPr>
          <p:cNvSpPr txBox="1"/>
          <p:nvPr/>
        </p:nvSpPr>
        <p:spPr>
          <a:xfrm>
            <a:off x="7203966" y="6754206"/>
            <a:ext cx="2468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Limit Range </a:t>
            </a:r>
            <a:r>
              <a:rPr lang="en-IN" sz="1600" dirty="0">
                <a:solidFill>
                  <a:srgbClr val="FF0000"/>
                </a:solidFill>
              </a:rPr>
              <a:t>(Per Container)</a:t>
            </a:r>
            <a:endParaRPr lang="en-IN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C9061-0823-ED4D-8367-1F7761FE4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3685" y="2601820"/>
            <a:ext cx="4523094" cy="49875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65355A-F170-5943-BC38-18C5AF4BBF31}"/>
              </a:ext>
            </a:extLst>
          </p:cNvPr>
          <p:cNvSpPr txBox="1"/>
          <p:nvPr/>
        </p:nvSpPr>
        <p:spPr>
          <a:xfrm>
            <a:off x="10926118" y="1955418"/>
            <a:ext cx="26582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Limit Range Manifest</a:t>
            </a:r>
          </a:p>
        </p:txBody>
      </p:sp>
      <p:sp>
        <p:nvSpPr>
          <p:cNvPr id="211" name="Title 211">
            <a:extLst>
              <a:ext uri="{FF2B5EF4-FFF2-40B4-BE49-F238E27FC236}">
                <a16:creationId xmlns:a16="http://schemas.microsoft.com/office/drawing/2014/main" id="{B462FEC3-1406-B646-A155-48AA3761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2329" y="7306"/>
            <a:ext cx="4288071" cy="1188851"/>
          </a:xfrm>
        </p:spPr>
        <p:txBody>
          <a:bodyPr>
            <a:normAutofit/>
          </a:bodyPr>
          <a:lstStyle/>
          <a:p>
            <a:r>
              <a:rPr lang="en-US" dirty="0"/>
              <a:t>Limit Range</a:t>
            </a:r>
          </a:p>
        </p:txBody>
      </p:sp>
    </p:spTree>
    <p:extLst>
      <p:ext uri="{BB962C8B-B14F-4D97-AF65-F5344CB8AC3E}">
        <p14:creationId xmlns:p14="http://schemas.microsoft.com/office/powerpoint/2010/main" val="102205884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3668" y="219324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Build &amp; Push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Docker Image to ACR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Deploy to AKS</a:t>
            </a:r>
            <a:endParaRPr lang="en-US" sz="6500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5A62975-7495-AE4B-BD76-CA48D1F5B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474" y="50243"/>
            <a:ext cx="1088068" cy="108806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6BD6721-16E0-A74B-85E7-7527FB1792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40988" y="66002"/>
            <a:ext cx="927355" cy="9273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ABF7EBC-10E7-6347-937F-9ED9616F7B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7562" y="124299"/>
            <a:ext cx="927355" cy="92735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97D7BFC-FF34-D34A-BC29-B1E11422F2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61041" y="82107"/>
            <a:ext cx="927355" cy="9273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CCA8721-7351-6D49-96BF-A6B38332D4A7}"/>
              </a:ext>
            </a:extLst>
          </p:cNvPr>
          <p:cNvSpPr txBox="1"/>
          <p:nvPr/>
        </p:nvSpPr>
        <p:spPr>
          <a:xfrm>
            <a:off x="546308" y="1138311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C52EA2-5CA9-EA4F-A0F7-DFE02530555C}"/>
              </a:ext>
            </a:extLst>
          </p:cNvPr>
          <p:cNvSpPr txBox="1"/>
          <p:nvPr/>
        </p:nvSpPr>
        <p:spPr>
          <a:xfrm>
            <a:off x="4096015" y="1051654"/>
            <a:ext cx="988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DevOps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B38B42-004D-1946-8A01-75855DD2A25A}"/>
              </a:ext>
            </a:extLst>
          </p:cNvPr>
          <p:cNvSpPr txBox="1"/>
          <p:nvPr/>
        </p:nvSpPr>
        <p:spPr>
          <a:xfrm>
            <a:off x="8725531" y="1101136"/>
            <a:ext cx="1122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Pipelines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3C7247-8057-8044-ADB7-581A61D7F1D3}"/>
              </a:ext>
            </a:extLst>
          </p:cNvPr>
          <p:cNvSpPr txBox="1"/>
          <p:nvPr/>
        </p:nvSpPr>
        <p:spPr>
          <a:xfrm>
            <a:off x="12430082" y="1051654"/>
            <a:ext cx="2098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336830330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039404" y="-245493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Azure DevOps – </a:t>
            </a:r>
            <a:r>
              <a:rPr lang="en-US" sz="3500" dirty="0">
                <a:solidFill>
                  <a:srgbClr val="00B050"/>
                </a:solidFill>
              </a:rPr>
              <a:t>Build &amp; Push Docker Image to ACR &amp; Deploy to AKS 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708" y="387251"/>
            <a:ext cx="977137" cy="977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4ED53-86CF-3040-B9FD-6F29A5226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6" y="2252210"/>
            <a:ext cx="1088068" cy="10880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0EE702-51E9-264B-8B4F-103E80430676}"/>
              </a:ext>
            </a:extLst>
          </p:cNvPr>
          <p:cNvCxnSpPr>
            <a:cxnSpLocks/>
            <a:stCxn id="45" idx="2"/>
            <a:endCxn id="4" idx="0"/>
          </p:cNvCxnSpPr>
          <p:nvPr/>
        </p:nvCxnSpPr>
        <p:spPr>
          <a:xfrm flipH="1">
            <a:off x="639760" y="1364388"/>
            <a:ext cx="5517" cy="8878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BFFD6F9E-D149-4A4C-B424-530FA830A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8411" y="814818"/>
            <a:ext cx="683045" cy="683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1A8B68-B5B7-E149-A3F9-FDC164E4B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8015" y="1608513"/>
            <a:ext cx="540437" cy="54043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61A1D4B-DC29-5D46-BDB4-D7B15672D64D}"/>
              </a:ext>
            </a:extLst>
          </p:cNvPr>
          <p:cNvSpPr/>
          <p:nvPr/>
        </p:nvSpPr>
        <p:spPr>
          <a:xfrm>
            <a:off x="1580812" y="742122"/>
            <a:ext cx="12882370" cy="681437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47A8D4-785B-B54C-91F0-C77561B5F75C}"/>
              </a:ext>
            </a:extLst>
          </p:cNvPr>
          <p:cNvSpPr txBox="1"/>
          <p:nvPr/>
        </p:nvSpPr>
        <p:spPr>
          <a:xfrm>
            <a:off x="12778878" y="727914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D65B8E-A73A-6B47-9D25-673B6E40A907}"/>
              </a:ext>
            </a:extLst>
          </p:cNvPr>
          <p:cNvSpPr/>
          <p:nvPr/>
        </p:nvSpPr>
        <p:spPr>
          <a:xfrm>
            <a:off x="1747720" y="893180"/>
            <a:ext cx="8216087" cy="2582110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3B094D-A3FA-9F4D-8F26-F4D23DBAC7A3}"/>
              </a:ext>
            </a:extLst>
          </p:cNvPr>
          <p:cNvSpPr txBox="1"/>
          <p:nvPr/>
        </p:nvSpPr>
        <p:spPr>
          <a:xfrm>
            <a:off x="2535744" y="880790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DevOps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ED9DDA-73A6-9846-8554-7320D380815B}"/>
              </a:ext>
            </a:extLst>
          </p:cNvPr>
          <p:cNvSpPr txBox="1"/>
          <p:nvPr/>
        </p:nvSpPr>
        <p:spPr>
          <a:xfrm>
            <a:off x="2583935" y="1544266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85D1E5-AB5D-204A-A2F7-A5D2D201F588}"/>
              </a:ext>
            </a:extLst>
          </p:cNvPr>
          <p:cNvSpPr txBox="1"/>
          <p:nvPr/>
        </p:nvSpPr>
        <p:spPr>
          <a:xfrm>
            <a:off x="174961" y="3263156"/>
            <a:ext cx="115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459D8C-EF4B-1442-8B30-9F34BAB73744}"/>
              </a:ext>
            </a:extLst>
          </p:cNvPr>
          <p:cNvSpPr txBox="1"/>
          <p:nvPr/>
        </p:nvSpPr>
        <p:spPr>
          <a:xfrm>
            <a:off x="26875" y="1250607"/>
            <a:ext cx="144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0CCB5C-1CBD-004A-B178-595A41F8CC34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1183794" y="2796244"/>
            <a:ext cx="902538" cy="797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>
            <a:extLst>
              <a:ext uri="{FF2B5EF4-FFF2-40B4-BE49-F238E27FC236}">
                <a16:creationId xmlns:a16="http://schemas.microsoft.com/office/drawing/2014/main" id="{B98F005A-4D16-564A-BB67-DAA0508A75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18023" y="5717059"/>
            <a:ext cx="1063211" cy="106321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6EBC213-F38E-0C4F-A36D-755A074D583A}"/>
              </a:ext>
            </a:extLst>
          </p:cNvPr>
          <p:cNvSpPr txBox="1"/>
          <p:nvPr/>
        </p:nvSpPr>
        <p:spPr>
          <a:xfrm>
            <a:off x="1623060" y="6729819"/>
            <a:ext cx="2047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Azure Container Registry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302AAA-89EF-5641-9EFD-24A1A0199BF7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449629" y="3161710"/>
            <a:ext cx="12995" cy="255534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5F807A5-61A6-374E-AFDC-C13D1FD2A6BC}"/>
              </a:ext>
            </a:extLst>
          </p:cNvPr>
          <p:cNvSpPr/>
          <p:nvPr/>
        </p:nvSpPr>
        <p:spPr>
          <a:xfrm>
            <a:off x="1892532" y="1544266"/>
            <a:ext cx="7734944" cy="1701725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D0B3CCB-5EC3-B443-AE07-66B7967DF09D}"/>
              </a:ext>
            </a:extLst>
          </p:cNvPr>
          <p:cNvSpPr/>
          <p:nvPr/>
        </p:nvSpPr>
        <p:spPr>
          <a:xfrm>
            <a:off x="2086332" y="2441015"/>
            <a:ext cx="2470913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Stage-1: Build &amp; Push to ACR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DDF7541-098B-BA49-B119-2263D48C805C}"/>
              </a:ext>
            </a:extLst>
          </p:cNvPr>
          <p:cNvSpPr/>
          <p:nvPr/>
        </p:nvSpPr>
        <p:spPr>
          <a:xfrm>
            <a:off x="6993640" y="2421934"/>
            <a:ext cx="2470913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Stage-2: Deploy to AKS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D86399-09A9-B44E-988A-E6A59BC42BC8}"/>
              </a:ext>
            </a:extLst>
          </p:cNvPr>
          <p:cNvSpPr/>
          <p:nvPr/>
        </p:nvSpPr>
        <p:spPr>
          <a:xfrm>
            <a:off x="3733781" y="3694043"/>
            <a:ext cx="10274319" cy="3621157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7A690A1-484B-F246-BA26-05CD7BA602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322351" y="3742101"/>
            <a:ext cx="597357" cy="5973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1D14ADD-2D62-2942-8888-E25FBEFF5841}"/>
              </a:ext>
            </a:extLst>
          </p:cNvPr>
          <p:cNvSpPr txBox="1"/>
          <p:nvPr/>
        </p:nvSpPr>
        <p:spPr>
          <a:xfrm>
            <a:off x="11063194" y="3742101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1E47F5-4998-D946-86E5-EAF5B252FF70}"/>
              </a:ext>
            </a:extLst>
          </p:cNvPr>
          <p:cNvGrpSpPr/>
          <p:nvPr/>
        </p:nvGrpSpPr>
        <p:grpSpPr>
          <a:xfrm>
            <a:off x="6657309" y="4285275"/>
            <a:ext cx="3428098" cy="1684438"/>
            <a:chOff x="5441025" y="4551260"/>
            <a:chExt cx="3428098" cy="168443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44A78AF-D4D3-CC47-B413-FE37ECA2F2D0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oogle Shape;660;p35">
              <a:extLst>
                <a:ext uri="{FF2B5EF4-FFF2-40B4-BE49-F238E27FC236}">
                  <a16:creationId xmlns:a16="http://schemas.microsoft.com/office/drawing/2014/main" id="{483B62BC-9A86-844A-9A35-54B3561943B2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637;p35">
              <a:extLst>
                <a:ext uri="{FF2B5EF4-FFF2-40B4-BE49-F238E27FC236}">
                  <a16:creationId xmlns:a16="http://schemas.microsoft.com/office/drawing/2014/main" id="{B739D633-EF45-2E43-9AC0-A1DA9F418FD1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638;p35">
              <a:extLst>
                <a:ext uri="{FF2B5EF4-FFF2-40B4-BE49-F238E27FC236}">
                  <a16:creationId xmlns:a16="http://schemas.microsoft.com/office/drawing/2014/main" id="{91F37C0B-54FF-DA49-A212-1B4FB2C9FE36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DF32AED-5FC5-C74F-8872-BB1F0CB29F01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DEEED7-14A1-C745-BAB3-70B3917100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B822AAA-BC3E-874F-886A-BDA54E53C4AD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38" name="Google Shape;635;p35">
              <a:extLst>
                <a:ext uri="{FF2B5EF4-FFF2-40B4-BE49-F238E27FC236}">
                  <a16:creationId xmlns:a16="http://schemas.microsoft.com/office/drawing/2014/main" id="{63693371-D168-0D44-82EB-44D69922911E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020308C-CAE0-A44F-91CF-6BBB1ED36FE7}"/>
                </a:ext>
              </a:extLst>
            </p:cNvPr>
            <p:cNvSpPr txBox="1"/>
            <p:nvPr/>
          </p:nvSpPr>
          <p:spPr>
            <a:xfrm>
              <a:off x="5962304" y="4551260"/>
              <a:ext cx="17642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default namespace</a:t>
              </a:r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41D8250-B563-AE42-B70D-6E819350DD5B}"/>
              </a:ext>
            </a:extLst>
          </p:cNvPr>
          <p:cNvCxnSpPr>
            <a:cxnSpLocks/>
            <a:stCxn id="9" idx="3"/>
            <a:endCxn id="27" idx="1"/>
          </p:cNvCxnSpPr>
          <p:nvPr/>
        </p:nvCxnSpPr>
        <p:spPr>
          <a:xfrm flipV="1">
            <a:off x="4557245" y="2785138"/>
            <a:ext cx="2436395" cy="1908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56806A1-4B48-304D-A3CE-C3867BF9F611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8229097" y="3148342"/>
            <a:ext cx="0" cy="115930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6687A649-64D8-DC46-9840-79B641526496}"/>
              </a:ext>
            </a:extLst>
          </p:cNvPr>
          <p:cNvCxnSpPr>
            <a:stCxn id="56" idx="3"/>
            <a:endCxn id="33" idx="2"/>
          </p:cNvCxnSpPr>
          <p:nvPr/>
        </p:nvCxnSpPr>
        <p:spPr>
          <a:xfrm flipV="1">
            <a:off x="2981234" y="5931320"/>
            <a:ext cx="5396398" cy="317345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A5419BF-D689-B94E-8410-FCA6EAD3FBEE}"/>
              </a:ext>
            </a:extLst>
          </p:cNvPr>
          <p:cNvSpPr/>
          <p:nvPr/>
        </p:nvSpPr>
        <p:spPr>
          <a:xfrm>
            <a:off x="1269590" y="2430795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DE66B9-0F85-A844-8082-FC6A17FE6929}"/>
              </a:ext>
            </a:extLst>
          </p:cNvPr>
          <p:cNvSpPr/>
          <p:nvPr/>
        </p:nvSpPr>
        <p:spPr>
          <a:xfrm>
            <a:off x="154856" y="1797253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46F67F9-DC56-4142-B639-B7A143322C93}"/>
              </a:ext>
            </a:extLst>
          </p:cNvPr>
          <p:cNvSpPr/>
          <p:nvPr/>
        </p:nvSpPr>
        <p:spPr>
          <a:xfrm>
            <a:off x="2492412" y="4447010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D0A2776-06F9-A741-918F-EA38E5F3525C}"/>
              </a:ext>
            </a:extLst>
          </p:cNvPr>
          <p:cNvSpPr/>
          <p:nvPr/>
        </p:nvSpPr>
        <p:spPr>
          <a:xfrm>
            <a:off x="5481680" y="2410658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D0F1E6-AD49-934E-A4AD-61E1D6C13A24}"/>
              </a:ext>
            </a:extLst>
          </p:cNvPr>
          <p:cNvSpPr/>
          <p:nvPr/>
        </p:nvSpPr>
        <p:spPr>
          <a:xfrm>
            <a:off x="8283828" y="3766258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C3CF4F8-B23A-A447-9A85-D1376C23691E}"/>
              </a:ext>
            </a:extLst>
          </p:cNvPr>
          <p:cNvSpPr/>
          <p:nvPr/>
        </p:nvSpPr>
        <p:spPr>
          <a:xfrm>
            <a:off x="5263343" y="5824528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35038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9" grpId="0"/>
      <p:bldP spid="50" grpId="0" animBg="1"/>
      <p:bldP spid="51" grpId="0"/>
      <p:bldP spid="52" grpId="0"/>
      <p:bldP spid="53" grpId="0"/>
      <p:bldP spid="54" grpId="0"/>
      <p:bldP spid="57" grpId="0"/>
      <p:bldP spid="20" grpId="0" animBg="1"/>
      <p:bldP spid="9" grpId="0" animBg="1"/>
      <p:bldP spid="9" grpId="1" animBg="1"/>
      <p:bldP spid="27" grpId="0" animBg="1"/>
      <p:bldP spid="27" grpId="1" animBg="1"/>
      <p:bldP spid="26" grpId="0" animBg="1"/>
      <p:bldP spid="29" grpId="0"/>
      <p:bldP spid="24" grpId="0" animBg="1"/>
      <p:bldP spid="55" grpId="0" animBg="1"/>
      <p:bldP spid="58" grpId="0" animBg="1"/>
      <p:bldP spid="59" grpId="0" animBg="1"/>
      <p:bldP spid="60" grpId="0" animBg="1"/>
      <p:bldP spid="61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187534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4059" y="198806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Build &amp; Push 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Docker Image to ACR, Publish Artifacts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C00000"/>
                </a:solidFill>
              </a:rPr>
              <a:t>STARTER PIPELINE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074720"/>
            <a:ext cx="3368459" cy="33684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5A62975-7495-AE4B-BD76-CA48D1F5B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474" y="50243"/>
            <a:ext cx="1088068" cy="108806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6BD6721-16E0-A74B-85E7-7527FB1792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40988" y="66002"/>
            <a:ext cx="927355" cy="9273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ABF7EBC-10E7-6347-937F-9ED9616F7B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7562" y="124299"/>
            <a:ext cx="927355" cy="92735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97D7BFC-FF34-D34A-BC29-B1E11422F2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61041" y="82107"/>
            <a:ext cx="927355" cy="9273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CCA8721-7351-6D49-96BF-A6B38332D4A7}"/>
              </a:ext>
            </a:extLst>
          </p:cNvPr>
          <p:cNvSpPr txBox="1"/>
          <p:nvPr/>
        </p:nvSpPr>
        <p:spPr>
          <a:xfrm>
            <a:off x="546308" y="1138311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C52EA2-5CA9-EA4F-A0F7-DFE02530555C}"/>
              </a:ext>
            </a:extLst>
          </p:cNvPr>
          <p:cNvSpPr txBox="1"/>
          <p:nvPr/>
        </p:nvSpPr>
        <p:spPr>
          <a:xfrm>
            <a:off x="4096015" y="1051654"/>
            <a:ext cx="988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DevOps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B38B42-004D-1946-8A01-75855DD2A25A}"/>
              </a:ext>
            </a:extLst>
          </p:cNvPr>
          <p:cNvSpPr txBox="1"/>
          <p:nvPr/>
        </p:nvSpPr>
        <p:spPr>
          <a:xfrm>
            <a:off x="8725531" y="1101136"/>
            <a:ext cx="1122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Pipelines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3C7247-8057-8044-ADB7-581A61D7F1D3}"/>
              </a:ext>
            </a:extLst>
          </p:cNvPr>
          <p:cNvSpPr txBox="1"/>
          <p:nvPr/>
        </p:nvSpPr>
        <p:spPr>
          <a:xfrm>
            <a:off x="12430082" y="1051654"/>
            <a:ext cx="2098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Container Registry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D224D3-1CEB-D343-A80C-E1A5095C14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88315" y="6423131"/>
            <a:ext cx="1179436" cy="115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1522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D11355-C1AC-ED4A-ABEC-7FA40003EB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CAEC8C-7A75-E949-B668-088493509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Pipelines – Key Concepts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7FAB97-0018-3140-A6CE-26667009C8A1}"/>
              </a:ext>
            </a:extLst>
          </p:cNvPr>
          <p:cNvSpPr/>
          <p:nvPr/>
        </p:nvSpPr>
        <p:spPr>
          <a:xfrm>
            <a:off x="2871858" y="2090311"/>
            <a:ext cx="2697381" cy="44678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FCD353-0888-6C47-8C45-14ACF3D909CA}"/>
              </a:ext>
            </a:extLst>
          </p:cNvPr>
          <p:cNvSpPr/>
          <p:nvPr/>
        </p:nvSpPr>
        <p:spPr>
          <a:xfrm>
            <a:off x="6199011" y="2090311"/>
            <a:ext cx="2280212" cy="44678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D236EB-79F4-9344-9CE8-A1592D3BEEFD}"/>
              </a:ext>
            </a:extLst>
          </p:cNvPr>
          <p:cNvSpPr/>
          <p:nvPr/>
        </p:nvSpPr>
        <p:spPr>
          <a:xfrm>
            <a:off x="8967288" y="2090311"/>
            <a:ext cx="5329631" cy="44678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49449E2-BAB7-AB44-94E0-016B5E7D4F63}"/>
              </a:ext>
            </a:extLst>
          </p:cNvPr>
          <p:cNvSpPr/>
          <p:nvPr/>
        </p:nvSpPr>
        <p:spPr>
          <a:xfrm>
            <a:off x="92066" y="2808952"/>
            <a:ext cx="1488311" cy="64313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Trigger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94ED73-1BDB-1E49-9838-7E38140FA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05" y="4252743"/>
            <a:ext cx="1088068" cy="10880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17CB33-6CE1-D64C-977C-5EB3F2B1E77A}"/>
              </a:ext>
            </a:extLst>
          </p:cNvPr>
          <p:cNvSpPr txBox="1"/>
          <p:nvPr/>
        </p:nvSpPr>
        <p:spPr>
          <a:xfrm>
            <a:off x="1363673" y="4614026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pic>
        <p:nvPicPr>
          <p:cNvPr id="12" name="Graphic 11" descr="User">
            <a:extLst>
              <a:ext uri="{FF2B5EF4-FFF2-40B4-BE49-F238E27FC236}">
                <a16:creationId xmlns:a16="http://schemas.microsoft.com/office/drawing/2014/main" id="{B70F14E4-B43A-D847-9DE2-C349F6941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3480" y="6306128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A5A3FB-DA4A-4E49-B328-6376FFFE3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3722" y="64518"/>
            <a:ext cx="1188851" cy="11888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2C6857-A649-8340-93AE-834744A5A55A}"/>
              </a:ext>
            </a:extLst>
          </p:cNvPr>
          <p:cNvSpPr txBox="1"/>
          <p:nvPr/>
        </p:nvSpPr>
        <p:spPr>
          <a:xfrm>
            <a:off x="1286757" y="6682997"/>
            <a:ext cx="1256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Developer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E0E43A-0315-7E4F-A671-02D6098C86AE}"/>
              </a:ext>
            </a:extLst>
          </p:cNvPr>
          <p:cNvSpPr txBox="1"/>
          <p:nvPr/>
        </p:nvSpPr>
        <p:spPr>
          <a:xfrm>
            <a:off x="3693725" y="2177590"/>
            <a:ext cx="11288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Pipeline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70590E-49B0-7C40-92D1-204E5036C5B4}"/>
              </a:ext>
            </a:extLst>
          </p:cNvPr>
          <p:cNvSpPr txBox="1"/>
          <p:nvPr/>
        </p:nvSpPr>
        <p:spPr>
          <a:xfrm>
            <a:off x="6808718" y="2162751"/>
            <a:ext cx="937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1C4F0B-0CB0-964B-9E00-441F8B93226B}"/>
              </a:ext>
            </a:extLst>
          </p:cNvPr>
          <p:cNvSpPr txBox="1"/>
          <p:nvPr/>
        </p:nvSpPr>
        <p:spPr>
          <a:xfrm>
            <a:off x="11074097" y="2163660"/>
            <a:ext cx="816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85A7ACB-6063-E942-A917-09E1E00F16FE}"/>
              </a:ext>
            </a:extLst>
          </p:cNvPr>
          <p:cNvSpPr/>
          <p:nvPr/>
        </p:nvSpPr>
        <p:spPr>
          <a:xfrm>
            <a:off x="3138447" y="2849557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Stage-1: Build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4FF4711-4E01-C341-91AC-80B0DA73B586}"/>
              </a:ext>
            </a:extLst>
          </p:cNvPr>
          <p:cNvSpPr/>
          <p:nvPr/>
        </p:nvSpPr>
        <p:spPr>
          <a:xfrm>
            <a:off x="3117418" y="3835441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Stage-2: AA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3953E43-A38C-7E4D-A939-F6A06BBECA0C}"/>
              </a:ext>
            </a:extLst>
          </p:cNvPr>
          <p:cNvSpPr/>
          <p:nvPr/>
        </p:nvSpPr>
        <p:spPr>
          <a:xfrm>
            <a:off x="3117418" y="4787704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Stage-3: BB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56B1960-0323-1D4A-B89D-0604A6A72183}"/>
              </a:ext>
            </a:extLst>
          </p:cNvPr>
          <p:cNvSpPr/>
          <p:nvPr/>
        </p:nvSpPr>
        <p:spPr>
          <a:xfrm>
            <a:off x="6428578" y="2866861"/>
            <a:ext cx="1851946" cy="12258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437BD1F-AA70-1640-82D0-76FBF96FE311}"/>
              </a:ext>
            </a:extLst>
          </p:cNvPr>
          <p:cNvSpPr/>
          <p:nvPr/>
        </p:nvSpPr>
        <p:spPr>
          <a:xfrm>
            <a:off x="6579045" y="3441091"/>
            <a:ext cx="1551008" cy="5243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4B0BE38-E8FC-C942-A013-50877EDC70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5621" y="2987508"/>
            <a:ext cx="406400" cy="3683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6DF4DFA-B567-254C-86C7-3516C2054D5B}"/>
              </a:ext>
            </a:extLst>
          </p:cNvPr>
          <p:cNvSpPr txBox="1"/>
          <p:nvPr/>
        </p:nvSpPr>
        <p:spPr>
          <a:xfrm>
            <a:off x="7032021" y="2962704"/>
            <a:ext cx="859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Agent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598357C-4FC5-9B47-B86E-A1DCA2461A95}"/>
              </a:ext>
            </a:extLst>
          </p:cNvPr>
          <p:cNvSpPr/>
          <p:nvPr/>
        </p:nvSpPr>
        <p:spPr>
          <a:xfrm>
            <a:off x="6428578" y="4355230"/>
            <a:ext cx="1851946" cy="12258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D4B947-F02C-3A45-A2BE-12FA60C186C5}"/>
              </a:ext>
            </a:extLst>
          </p:cNvPr>
          <p:cNvSpPr/>
          <p:nvPr/>
        </p:nvSpPr>
        <p:spPr>
          <a:xfrm>
            <a:off x="6579045" y="4929460"/>
            <a:ext cx="1551008" cy="5243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DB9DAA-C6F6-2745-88B7-88D2D9A2A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5621" y="4475877"/>
            <a:ext cx="406400" cy="3683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85DA040-BCCD-B042-B9DC-DCF1AF4CF8B6}"/>
              </a:ext>
            </a:extLst>
          </p:cNvPr>
          <p:cNvSpPr txBox="1"/>
          <p:nvPr/>
        </p:nvSpPr>
        <p:spPr>
          <a:xfrm>
            <a:off x="7032021" y="4451073"/>
            <a:ext cx="859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29728-7F7C-7940-862E-C19F0F78798A}"/>
              </a:ext>
            </a:extLst>
          </p:cNvPr>
          <p:cNvSpPr/>
          <p:nvPr/>
        </p:nvSpPr>
        <p:spPr>
          <a:xfrm>
            <a:off x="6579045" y="5814304"/>
            <a:ext cx="1551008" cy="5243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8DA0A08-7C69-F043-8D22-561B9114A187}"/>
              </a:ext>
            </a:extLst>
          </p:cNvPr>
          <p:cNvSpPr/>
          <p:nvPr/>
        </p:nvSpPr>
        <p:spPr>
          <a:xfrm>
            <a:off x="9304749" y="2851274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Step-1: </a:t>
            </a:r>
            <a:r>
              <a:rPr lang="en-IN" sz="2000" dirty="0"/>
              <a:t>script: echo Hello, world!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CFBC30A-3DBD-B34A-9B2A-0B45EF152B58}"/>
              </a:ext>
            </a:extLst>
          </p:cNvPr>
          <p:cNvSpPr/>
          <p:nvPr/>
        </p:nvSpPr>
        <p:spPr>
          <a:xfrm>
            <a:off x="9304749" y="3859539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Step-2: </a:t>
            </a:r>
            <a:r>
              <a:rPr lang="en-IN" sz="2000" dirty="0"/>
              <a:t>Task-1:  Docker Build &amp; Push to ACR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47A9FE28-FDFD-2540-945D-CE9B34521E0B}"/>
              </a:ext>
            </a:extLst>
          </p:cNvPr>
          <p:cNvSpPr/>
          <p:nvPr/>
        </p:nvSpPr>
        <p:spPr>
          <a:xfrm>
            <a:off x="9304749" y="4846218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Step-3: </a:t>
            </a:r>
            <a:r>
              <a:rPr lang="en-IN" sz="2000" dirty="0"/>
              <a:t>Task-2: Copy Files to Build Artifact Directory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00B8448-264C-2C47-9B8D-59E507CDF99D}"/>
              </a:ext>
            </a:extLst>
          </p:cNvPr>
          <p:cNvSpPr/>
          <p:nvPr/>
        </p:nvSpPr>
        <p:spPr>
          <a:xfrm>
            <a:off x="9304749" y="5722874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Step-4: </a:t>
            </a:r>
            <a:r>
              <a:rPr lang="en-IN" sz="2000" dirty="0"/>
              <a:t>Task-3: Publish Artifacts to Azure Pipelines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476FB1D-F23B-5A42-8BCE-6C4E56A57FA3}"/>
              </a:ext>
            </a:extLst>
          </p:cNvPr>
          <p:cNvSpPr/>
          <p:nvPr/>
        </p:nvSpPr>
        <p:spPr>
          <a:xfrm>
            <a:off x="3132202" y="5724616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Stage-4: CC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5E00E26-01F0-7B40-ACA0-67691EE5D915}"/>
              </a:ext>
            </a:extLst>
          </p:cNvPr>
          <p:cNvCxnSpPr>
            <a:stCxn id="12" idx="0"/>
            <a:endCxn id="9" idx="2"/>
          </p:cNvCxnSpPr>
          <p:nvPr/>
        </p:nvCxnSpPr>
        <p:spPr>
          <a:xfrm flipV="1">
            <a:off x="790680" y="5340811"/>
            <a:ext cx="28959" cy="9653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8748046-4B17-3546-9BD2-297F1F1A3D2B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V="1">
            <a:off x="819639" y="3452086"/>
            <a:ext cx="16583" cy="80065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393FDFE-9A7B-2A45-B775-80B17FBC7224}"/>
              </a:ext>
            </a:extLst>
          </p:cNvPr>
          <p:cNvCxnSpPr>
            <a:stCxn id="8" idx="6"/>
            <a:endCxn id="18" idx="1"/>
          </p:cNvCxnSpPr>
          <p:nvPr/>
        </p:nvCxnSpPr>
        <p:spPr>
          <a:xfrm>
            <a:off x="1580377" y="3130519"/>
            <a:ext cx="1558070" cy="1480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878F3CC-6AD1-3A4E-99D1-53DC58F64B2E}"/>
              </a:ext>
            </a:extLst>
          </p:cNvPr>
          <p:cNvCxnSpPr>
            <a:stCxn id="18" idx="3"/>
            <a:endCxn id="22" idx="1"/>
          </p:cNvCxnSpPr>
          <p:nvPr/>
        </p:nvCxnSpPr>
        <p:spPr>
          <a:xfrm>
            <a:off x="5339673" y="3145324"/>
            <a:ext cx="1239372" cy="55792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1C0740F-508E-D941-B2FD-9C0C38CB4C46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8130053" y="3147041"/>
            <a:ext cx="1174696" cy="56727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5FF2880-949B-6D47-906E-600903F71977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>
            <a:off x="11702607" y="3442808"/>
            <a:ext cx="0" cy="41673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3B5D9DD-80B3-A94E-B68D-69F9C6F12900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11702607" y="4451073"/>
            <a:ext cx="0" cy="39514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60B9A0-7B9A-9845-A8C8-80F76B39F432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11702607" y="5437752"/>
            <a:ext cx="0" cy="2851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97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/>
      <p:bldP spid="14" grpId="0"/>
      <p:bldP spid="15" grpId="0"/>
      <p:bldP spid="16" grpId="0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4" grpId="0"/>
      <p:bldP spid="25" grpId="0" animBg="1"/>
      <p:bldP spid="26" grpId="0" animBg="1"/>
      <p:bldP spid="28" grpId="0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A394BC-0FD7-A849-A220-CF004AB4A7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7AF6D01F-57AB-3446-B153-75A09DC4BD26}"/>
              </a:ext>
            </a:extLst>
          </p:cNvPr>
          <p:cNvSpPr txBox="1">
            <a:spLocks/>
          </p:cNvSpPr>
          <p:nvPr/>
        </p:nvSpPr>
        <p:spPr>
          <a:xfrm>
            <a:off x="1005840" y="-4654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Azure Pipelines – Key Concepts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375FDD-6857-A548-850A-9DC20B7D1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722" y="256247"/>
            <a:ext cx="1188851" cy="11888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0859D7-A538-C545-8FBD-2A8364A5027B}"/>
              </a:ext>
            </a:extLst>
          </p:cNvPr>
          <p:cNvSpPr/>
          <p:nvPr/>
        </p:nvSpPr>
        <p:spPr>
          <a:xfrm>
            <a:off x="67680" y="1248756"/>
            <a:ext cx="1230390" cy="359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0168D3-7DBD-0543-9299-10BD29407DEA}"/>
              </a:ext>
            </a:extLst>
          </p:cNvPr>
          <p:cNvSpPr/>
          <p:nvPr/>
        </p:nvSpPr>
        <p:spPr>
          <a:xfrm>
            <a:off x="1590300" y="1256755"/>
            <a:ext cx="1230390" cy="359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3DD5AD-5CB6-8046-8FD1-335E4BA77F0C}"/>
              </a:ext>
            </a:extLst>
          </p:cNvPr>
          <p:cNvSpPr/>
          <p:nvPr/>
        </p:nvSpPr>
        <p:spPr>
          <a:xfrm>
            <a:off x="3158056" y="1256755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5DD85C-DEC7-1B48-95CD-0ECFF3BBC56D}"/>
              </a:ext>
            </a:extLst>
          </p:cNvPr>
          <p:cNvSpPr/>
          <p:nvPr/>
        </p:nvSpPr>
        <p:spPr>
          <a:xfrm>
            <a:off x="3158057" y="1851969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0DD4FE-7777-8641-9A38-8BBFD15FDFAB}"/>
              </a:ext>
            </a:extLst>
          </p:cNvPr>
          <p:cNvSpPr/>
          <p:nvPr/>
        </p:nvSpPr>
        <p:spPr>
          <a:xfrm>
            <a:off x="4597012" y="1858736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87ADAF-6310-DD4B-A561-6F19B7339A16}"/>
              </a:ext>
            </a:extLst>
          </p:cNvPr>
          <p:cNvSpPr/>
          <p:nvPr/>
        </p:nvSpPr>
        <p:spPr>
          <a:xfrm>
            <a:off x="6035967" y="1865960"/>
            <a:ext cx="1924875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Script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DBA5C7-9C1E-254A-BD1E-75F7396C962F}"/>
              </a:ext>
            </a:extLst>
          </p:cNvPr>
          <p:cNvSpPr/>
          <p:nvPr/>
        </p:nvSpPr>
        <p:spPr>
          <a:xfrm>
            <a:off x="6035968" y="2318704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Task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4DB17E-D9CB-B045-A01D-A07F0D62377F}"/>
              </a:ext>
            </a:extLst>
          </p:cNvPr>
          <p:cNvSpPr/>
          <p:nvPr/>
        </p:nvSpPr>
        <p:spPr>
          <a:xfrm>
            <a:off x="3158057" y="3272265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86A8354-4CDF-DA4F-8362-C63A4B89F858}"/>
              </a:ext>
            </a:extLst>
          </p:cNvPr>
          <p:cNvSpPr/>
          <p:nvPr/>
        </p:nvSpPr>
        <p:spPr>
          <a:xfrm>
            <a:off x="4597012" y="3278737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DB42584-88AF-DD43-8CF8-9F25A8AC4FAB}"/>
              </a:ext>
            </a:extLst>
          </p:cNvPr>
          <p:cNvSpPr/>
          <p:nvPr/>
        </p:nvSpPr>
        <p:spPr>
          <a:xfrm>
            <a:off x="6035968" y="3258953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Task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A786EC-AB0F-C64C-8074-664ACECA216D}"/>
              </a:ext>
            </a:extLst>
          </p:cNvPr>
          <p:cNvSpPr/>
          <p:nvPr/>
        </p:nvSpPr>
        <p:spPr>
          <a:xfrm>
            <a:off x="6035968" y="3738705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Task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BECFEF-4678-1541-9439-C12AA7FB2AD6}"/>
              </a:ext>
            </a:extLst>
          </p:cNvPr>
          <p:cNvSpPr/>
          <p:nvPr/>
        </p:nvSpPr>
        <p:spPr>
          <a:xfrm>
            <a:off x="1590300" y="4262341"/>
            <a:ext cx="1230390" cy="359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E09DB05-F3B4-2B49-A97F-0A2BBC7A85D4}"/>
              </a:ext>
            </a:extLst>
          </p:cNvPr>
          <p:cNvSpPr/>
          <p:nvPr/>
        </p:nvSpPr>
        <p:spPr>
          <a:xfrm>
            <a:off x="3158056" y="4262341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438E957-DBB0-5B47-B160-09A7F890C4E7}"/>
              </a:ext>
            </a:extLst>
          </p:cNvPr>
          <p:cNvSpPr/>
          <p:nvPr/>
        </p:nvSpPr>
        <p:spPr>
          <a:xfrm>
            <a:off x="3158057" y="4857555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192C283-AB4A-1D43-BADF-C6EA1FA8BA1B}"/>
              </a:ext>
            </a:extLst>
          </p:cNvPr>
          <p:cNvSpPr/>
          <p:nvPr/>
        </p:nvSpPr>
        <p:spPr>
          <a:xfrm>
            <a:off x="4597012" y="4864322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4813CD8-676F-3048-A85A-387DB0186718}"/>
              </a:ext>
            </a:extLst>
          </p:cNvPr>
          <p:cNvSpPr/>
          <p:nvPr/>
        </p:nvSpPr>
        <p:spPr>
          <a:xfrm>
            <a:off x="6035967" y="4871546"/>
            <a:ext cx="1924875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Script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F22F4CA-8F01-4748-B3B5-F11AD26DB025}"/>
              </a:ext>
            </a:extLst>
          </p:cNvPr>
          <p:cNvSpPr/>
          <p:nvPr/>
        </p:nvSpPr>
        <p:spPr>
          <a:xfrm>
            <a:off x="6035968" y="5324290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Script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F29F14B-71F2-684E-AA8A-858F66E2DEE3}"/>
              </a:ext>
            </a:extLst>
          </p:cNvPr>
          <p:cNvSpPr/>
          <p:nvPr/>
        </p:nvSpPr>
        <p:spPr>
          <a:xfrm>
            <a:off x="3158057" y="6277851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B8FECD9-2ECA-7F4B-9C87-D370B6FFE955}"/>
              </a:ext>
            </a:extLst>
          </p:cNvPr>
          <p:cNvSpPr/>
          <p:nvPr/>
        </p:nvSpPr>
        <p:spPr>
          <a:xfrm>
            <a:off x="4597012" y="6284323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E9B24A5-1B91-D943-B61E-0274726A15DC}"/>
              </a:ext>
            </a:extLst>
          </p:cNvPr>
          <p:cNvSpPr/>
          <p:nvPr/>
        </p:nvSpPr>
        <p:spPr>
          <a:xfrm>
            <a:off x="6035968" y="6264539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Task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3E3106E-312D-B645-B635-E2433957AC57}"/>
              </a:ext>
            </a:extLst>
          </p:cNvPr>
          <p:cNvSpPr/>
          <p:nvPr/>
        </p:nvSpPr>
        <p:spPr>
          <a:xfrm>
            <a:off x="6035968" y="6744291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Task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134E28-4E5D-404A-BD65-05B7C058A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392" y="1371750"/>
            <a:ext cx="3435607" cy="614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7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4" grpId="0" animBg="1"/>
      <p:bldP spid="25" grpId="0" animBg="1"/>
      <p:bldP spid="26" grpId="0" animBg="1"/>
      <p:bldP spid="27" grpId="0" animBg="1"/>
      <p:bldP spid="22" grpId="0" animBg="1"/>
      <p:bldP spid="2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1148A1-2E91-8E4C-8550-0CF74809A0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C2506D-EAFD-BC42-9E1B-C74A50601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Pipelines – Starter 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006FB-B452-D34F-BD0C-8006BA550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4842" y="344057"/>
            <a:ext cx="1179436" cy="115322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0988F3-02CE-CC45-A298-3860F0B3CE67}"/>
              </a:ext>
            </a:extLst>
          </p:cNvPr>
          <p:cNvCxnSpPr>
            <a:cxnSpLocks/>
          </p:cNvCxnSpPr>
          <p:nvPr/>
        </p:nvCxnSpPr>
        <p:spPr>
          <a:xfrm>
            <a:off x="7315200" y="3073800"/>
            <a:ext cx="0" cy="4415021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AE6DE6D-B176-9646-BE0F-4C6B5FE7B2D1}"/>
              </a:ext>
            </a:extLst>
          </p:cNvPr>
          <p:cNvSpPr/>
          <p:nvPr/>
        </p:nvSpPr>
        <p:spPr>
          <a:xfrm>
            <a:off x="205452" y="3404371"/>
            <a:ext cx="1712466" cy="52828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Part-1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531F5C-91B6-2244-97D4-37B349AF6BD9}"/>
              </a:ext>
            </a:extLst>
          </p:cNvPr>
          <p:cNvSpPr/>
          <p:nvPr/>
        </p:nvSpPr>
        <p:spPr>
          <a:xfrm>
            <a:off x="185195" y="4190035"/>
            <a:ext cx="1655179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48C2E49-5A29-AE4C-B4B7-29002F00C03F}"/>
              </a:ext>
            </a:extLst>
          </p:cNvPr>
          <p:cNvSpPr/>
          <p:nvPr/>
        </p:nvSpPr>
        <p:spPr>
          <a:xfrm>
            <a:off x="2089231" y="4190035"/>
            <a:ext cx="5040772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 pre-defined </a:t>
            </a:r>
            <a:r>
              <a:rPr lang="en-US" dirty="0">
                <a:solidFill>
                  <a:srgbClr val="FFFF00"/>
                </a:solidFill>
              </a:rPr>
              <a:t>Docker Build &amp; Push Pipeline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1C2B973-4F60-9146-B1A2-5119A049E690}"/>
              </a:ext>
            </a:extLst>
          </p:cNvPr>
          <p:cNvSpPr/>
          <p:nvPr/>
        </p:nvSpPr>
        <p:spPr>
          <a:xfrm>
            <a:off x="185195" y="5382227"/>
            <a:ext cx="1655179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58F211F-0CC8-FF44-8E9A-C425E58CCBF2}"/>
              </a:ext>
            </a:extLst>
          </p:cNvPr>
          <p:cNvSpPr/>
          <p:nvPr/>
        </p:nvSpPr>
        <p:spPr>
          <a:xfrm>
            <a:off x="2089231" y="5382227"/>
            <a:ext cx="5040772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Copy Files Task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222F9AB-F5B1-314E-94BA-597A7947F693}"/>
              </a:ext>
            </a:extLst>
          </p:cNvPr>
          <p:cNvSpPr/>
          <p:nvPr/>
        </p:nvSpPr>
        <p:spPr>
          <a:xfrm>
            <a:off x="166675" y="6529113"/>
            <a:ext cx="1655179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Task-3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F3167A7-DFF8-5A42-A4B9-BCE48EBD12C0}"/>
              </a:ext>
            </a:extLst>
          </p:cNvPr>
          <p:cNvSpPr/>
          <p:nvPr/>
        </p:nvSpPr>
        <p:spPr>
          <a:xfrm>
            <a:off x="2070711" y="6529113"/>
            <a:ext cx="5040772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Publish Build Artifacts Task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B96764A-A44C-264A-A55B-928676F1912B}"/>
              </a:ext>
            </a:extLst>
          </p:cNvPr>
          <p:cNvSpPr/>
          <p:nvPr/>
        </p:nvSpPr>
        <p:spPr>
          <a:xfrm>
            <a:off x="7477247" y="4190035"/>
            <a:ext cx="1655179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Task-1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360AA3A-06B0-1140-911A-CF0AE9E4C3B6}"/>
              </a:ext>
            </a:extLst>
          </p:cNvPr>
          <p:cNvSpPr/>
          <p:nvPr/>
        </p:nvSpPr>
        <p:spPr>
          <a:xfrm>
            <a:off x="9381283" y="4190035"/>
            <a:ext cx="5040772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Start using </a:t>
            </a:r>
            <a:r>
              <a:rPr lang="en-US" dirty="0">
                <a:solidFill>
                  <a:srgbClr val="FFFF00"/>
                </a:solidFill>
              </a:rPr>
              <a:t>Starter pipeline </a:t>
            </a:r>
            <a:r>
              <a:rPr lang="en-US" dirty="0"/>
              <a:t>and use </a:t>
            </a:r>
            <a:r>
              <a:rPr lang="en-US" dirty="0">
                <a:solidFill>
                  <a:srgbClr val="FFFF00"/>
                </a:solidFill>
              </a:rPr>
              <a:t>Docker Build or Push Docker Images Task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C30AEF6-E05D-0140-8D7A-48CFB715B366}"/>
              </a:ext>
            </a:extLst>
          </p:cNvPr>
          <p:cNvSpPr/>
          <p:nvPr/>
        </p:nvSpPr>
        <p:spPr>
          <a:xfrm>
            <a:off x="7477247" y="5382227"/>
            <a:ext cx="1655179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Task-2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0E95571-DEE6-EC49-9E29-9100211D9442}"/>
              </a:ext>
            </a:extLst>
          </p:cNvPr>
          <p:cNvSpPr/>
          <p:nvPr/>
        </p:nvSpPr>
        <p:spPr>
          <a:xfrm>
            <a:off x="9381283" y="5382227"/>
            <a:ext cx="5040772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Copy Files Task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881EFA6-BA95-0B4E-960F-D32FCFB6059A}"/>
              </a:ext>
            </a:extLst>
          </p:cNvPr>
          <p:cNvSpPr/>
          <p:nvPr/>
        </p:nvSpPr>
        <p:spPr>
          <a:xfrm>
            <a:off x="7458727" y="6529113"/>
            <a:ext cx="1655179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Task-3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FF0EE6F-9A40-1048-ACDC-C234874EF082}"/>
              </a:ext>
            </a:extLst>
          </p:cNvPr>
          <p:cNvSpPr/>
          <p:nvPr/>
        </p:nvSpPr>
        <p:spPr>
          <a:xfrm>
            <a:off x="9362763" y="6529113"/>
            <a:ext cx="5040772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Publish Build Artifacts Task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1E46C03-61D0-8F4A-B3C4-63B400B41166}"/>
              </a:ext>
            </a:extLst>
          </p:cNvPr>
          <p:cNvSpPr/>
          <p:nvPr/>
        </p:nvSpPr>
        <p:spPr>
          <a:xfrm>
            <a:off x="2117008" y="3404371"/>
            <a:ext cx="4994465" cy="52828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Semi Customized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11DE29E-8CAB-C84D-94EE-3CBC391183DA}"/>
              </a:ext>
            </a:extLst>
          </p:cNvPr>
          <p:cNvSpPr/>
          <p:nvPr/>
        </p:nvSpPr>
        <p:spPr>
          <a:xfrm>
            <a:off x="7495768" y="3404370"/>
            <a:ext cx="1655174" cy="52828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Part-2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0353F4F-2844-3247-8EB0-7F8C405F6619}"/>
              </a:ext>
            </a:extLst>
          </p:cNvPr>
          <p:cNvSpPr/>
          <p:nvPr/>
        </p:nvSpPr>
        <p:spPr>
          <a:xfrm>
            <a:off x="9430483" y="3383056"/>
            <a:ext cx="4994465" cy="52828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Fully Customized using Starter Pipeline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2AE4B1C-BD12-A14F-A957-35CCCB6BE995}"/>
              </a:ext>
            </a:extLst>
          </p:cNvPr>
          <p:cNvSpPr/>
          <p:nvPr/>
        </p:nvSpPr>
        <p:spPr>
          <a:xfrm>
            <a:off x="2696902" y="1755119"/>
            <a:ext cx="11810805" cy="117962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Create a Pipeline that will build docker images, push them to Azure Container Registry and Publish Kubernetes Manifests to Azure Pipelines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F4E6C65-4C92-C348-9392-1905BAF68EEE}"/>
              </a:ext>
            </a:extLst>
          </p:cNvPr>
          <p:cNvSpPr/>
          <p:nvPr/>
        </p:nvSpPr>
        <p:spPr>
          <a:xfrm>
            <a:off x="185195" y="1755119"/>
            <a:ext cx="2421034" cy="117962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349338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0" grpId="0" animBg="1"/>
      <p:bldP spid="31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50D1A6-E27B-6444-BC90-CC22F114AA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23FE61-3C60-6344-928D-91EDA0E60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312" y="-10801"/>
            <a:ext cx="12618720" cy="1188851"/>
          </a:xfrm>
        </p:spPr>
        <p:txBody>
          <a:bodyPr/>
          <a:lstStyle/>
          <a:p>
            <a:r>
              <a:rPr lang="en-US" dirty="0"/>
              <a:t>Azure DevOps – Build Pipeline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DC8CA38-653F-2E4B-B59A-E1CC761DF771}"/>
              </a:ext>
            </a:extLst>
          </p:cNvPr>
          <p:cNvSpPr/>
          <p:nvPr/>
        </p:nvSpPr>
        <p:spPr>
          <a:xfrm>
            <a:off x="467591" y="1158591"/>
            <a:ext cx="2618509" cy="199333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Task-1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1EF9C0B-384F-E843-A5AD-E8DB6029BE94}"/>
              </a:ext>
            </a:extLst>
          </p:cNvPr>
          <p:cNvSpPr/>
          <p:nvPr/>
        </p:nvSpPr>
        <p:spPr>
          <a:xfrm>
            <a:off x="3539836" y="1158591"/>
            <a:ext cx="10768445" cy="199333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500" dirty="0"/>
              <a:t>Docker Image Build and Push to Azure Container Registry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1522D7E-B5D9-AC43-9A48-6B78FA6B0C5E}"/>
              </a:ext>
            </a:extLst>
          </p:cNvPr>
          <p:cNvSpPr/>
          <p:nvPr/>
        </p:nvSpPr>
        <p:spPr>
          <a:xfrm>
            <a:off x="467591" y="3390897"/>
            <a:ext cx="2618509" cy="199333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Task-2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4B2FBC1-71E2-CE46-88A8-0445B39009A4}"/>
              </a:ext>
            </a:extLst>
          </p:cNvPr>
          <p:cNvSpPr/>
          <p:nvPr/>
        </p:nvSpPr>
        <p:spPr>
          <a:xfrm>
            <a:off x="3539837" y="3390897"/>
            <a:ext cx="10768445" cy="199333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500" dirty="0"/>
              <a:t>Copy files (</a:t>
            </a:r>
            <a:r>
              <a:rPr lang="en-US" sz="4500" dirty="0" err="1"/>
              <a:t>kube</a:t>
            </a:r>
            <a:r>
              <a:rPr lang="en-US" sz="4500" dirty="0"/>
              <a:t>-manifests folder) from System default working Directory to Build Artifact Directory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BE78CCE-F99E-164B-A077-C34E2D08A29B}"/>
              </a:ext>
            </a:extLst>
          </p:cNvPr>
          <p:cNvSpPr/>
          <p:nvPr/>
        </p:nvSpPr>
        <p:spPr>
          <a:xfrm>
            <a:off x="467590" y="5602421"/>
            <a:ext cx="2618509" cy="199333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Task-3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A4A629C-B68D-9B48-AA02-E54F7D5FF5EB}"/>
              </a:ext>
            </a:extLst>
          </p:cNvPr>
          <p:cNvSpPr/>
          <p:nvPr/>
        </p:nvSpPr>
        <p:spPr>
          <a:xfrm>
            <a:off x="3539836" y="5602420"/>
            <a:ext cx="10768445" cy="199333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500" dirty="0"/>
              <a:t>Publish Build Artifacts to Azure Pipelines, so that we can use them in Release Pipelines</a:t>
            </a:r>
          </a:p>
        </p:txBody>
      </p:sp>
    </p:spTree>
    <p:extLst>
      <p:ext uri="{BB962C8B-B14F-4D97-AF65-F5344CB8AC3E}">
        <p14:creationId xmlns:p14="http://schemas.microsoft.com/office/powerpoint/2010/main" val="406780210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3668" y="2265995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Release Pipelines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Continuous Delivery</a:t>
            </a:r>
            <a:endParaRPr lang="en-US" sz="6500" b="1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8F3900-EE5F-0341-8CC5-1D36AB4B43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161" y="171358"/>
            <a:ext cx="1088068" cy="108806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A39195B-F684-ED43-8764-382709E0C6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01557" y="115659"/>
            <a:ext cx="927355" cy="9273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CF1A4C-CAA9-7745-AEAC-A67A785ADB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2751" y="196871"/>
            <a:ext cx="927355" cy="9273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DBC558B-A547-D64F-AAC7-504BE2DF93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88666" y="118096"/>
            <a:ext cx="927355" cy="9273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D6B33D-142B-5C42-821B-FF1FF5DB5D19}"/>
              </a:ext>
            </a:extLst>
          </p:cNvPr>
          <p:cNvSpPr txBox="1"/>
          <p:nvPr/>
        </p:nvSpPr>
        <p:spPr>
          <a:xfrm>
            <a:off x="507995" y="1259426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80EE3A-419C-7744-9577-F266B1798A1E}"/>
              </a:ext>
            </a:extLst>
          </p:cNvPr>
          <p:cNvSpPr txBox="1"/>
          <p:nvPr/>
        </p:nvSpPr>
        <p:spPr>
          <a:xfrm>
            <a:off x="3856584" y="1101311"/>
            <a:ext cx="988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DevOps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47AD67-4F7A-D44A-8682-1A5859252E62}"/>
              </a:ext>
            </a:extLst>
          </p:cNvPr>
          <p:cNvSpPr txBox="1"/>
          <p:nvPr/>
        </p:nvSpPr>
        <p:spPr>
          <a:xfrm>
            <a:off x="6840720" y="1173708"/>
            <a:ext cx="1122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Pipelines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2BA0EA-CD8C-2D40-9F32-EC5F6DE2F065}"/>
              </a:ext>
            </a:extLst>
          </p:cNvPr>
          <p:cNvSpPr txBox="1"/>
          <p:nvPr/>
        </p:nvSpPr>
        <p:spPr>
          <a:xfrm>
            <a:off x="9557707" y="1087643"/>
            <a:ext cx="2098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Container Registry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4643B7-FF6A-DF49-9C78-EEB248F66D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61499" y="92468"/>
            <a:ext cx="927355" cy="9273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E6CD738-9946-0046-AD1C-1568BF439941}"/>
              </a:ext>
            </a:extLst>
          </p:cNvPr>
          <p:cNvSpPr txBox="1"/>
          <p:nvPr/>
        </p:nvSpPr>
        <p:spPr>
          <a:xfrm>
            <a:off x="12543750" y="1173708"/>
            <a:ext cx="2098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Release Pipelines</a:t>
            </a:r>
          </a:p>
        </p:txBody>
      </p:sp>
    </p:spTree>
    <p:extLst>
      <p:ext uri="{BB962C8B-B14F-4D97-AF65-F5344CB8AC3E}">
        <p14:creationId xmlns:p14="http://schemas.microsoft.com/office/powerpoint/2010/main" val="256388605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EC278F-7BCC-E047-8267-51D8539A50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0B34AB-E55F-5543-B2C5-7F39136B5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 – </a:t>
            </a:r>
            <a:r>
              <a:rPr lang="en-US" dirty="0">
                <a:solidFill>
                  <a:srgbClr val="00B050"/>
                </a:solidFill>
              </a:rPr>
              <a:t>Release Pipelines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E7208-F2FB-AF49-92C2-87055727D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45" y="2986714"/>
            <a:ext cx="12839700" cy="42418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3C1A7A7-E3F3-6A4C-838C-62EA72982B3C}"/>
              </a:ext>
            </a:extLst>
          </p:cNvPr>
          <p:cNvSpPr/>
          <p:nvPr/>
        </p:nvSpPr>
        <p:spPr>
          <a:xfrm>
            <a:off x="1005840" y="1549231"/>
            <a:ext cx="12772505" cy="92479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To achieve </a:t>
            </a:r>
            <a:r>
              <a:rPr lang="en-US" sz="4000" dirty="0">
                <a:solidFill>
                  <a:srgbClr val="FFFF00"/>
                </a:solidFill>
              </a:rPr>
              <a:t>Continuous Delivery </a:t>
            </a:r>
            <a:r>
              <a:rPr lang="en-US" sz="4000" dirty="0"/>
              <a:t>we use Release Pipelines</a:t>
            </a:r>
          </a:p>
        </p:txBody>
      </p:sp>
    </p:spTree>
    <p:extLst>
      <p:ext uri="{BB962C8B-B14F-4D97-AF65-F5344CB8AC3E}">
        <p14:creationId xmlns:p14="http://schemas.microsoft.com/office/powerpoint/2010/main" val="277720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A952BA-E078-8E48-B78A-8CD075FEB2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9C5B12-C900-B440-91C2-D0878CDA7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 – </a:t>
            </a:r>
            <a:r>
              <a:rPr lang="en-US" dirty="0">
                <a:solidFill>
                  <a:srgbClr val="00B050"/>
                </a:solidFill>
              </a:rPr>
              <a:t>Release Pipelines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B9EDA2-46A9-7A45-8A0A-0F5C83E56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889" y="1770848"/>
            <a:ext cx="12725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42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B7970B-8A7C-4546-93A1-C3F115290B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237281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5377FD-D898-7E4D-BE53-14E103225C87}"/>
              </a:ext>
            </a:extLst>
          </p:cNvPr>
          <p:cNvSpPr/>
          <p:nvPr/>
        </p:nvSpPr>
        <p:spPr>
          <a:xfrm>
            <a:off x="160346" y="1676774"/>
            <a:ext cx="3657600" cy="4541103"/>
          </a:xfrm>
          <a:prstGeom prst="rect">
            <a:avLst/>
          </a:prstGeom>
          <a:solidFill>
            <a:schemeClr val="bg1">
              <a:lumMod val="50000"/>
            </a:schemeClr>
          </a:solidFill>
          <a:ln w="34925" cmpd="sng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A86E1-B22D-E848-89F6-227EB8781404}"/>
              </a:ext>
            </a:extLst>
          </p:cNvPr>
          <p:cNvSpPr/>
          <p:nvPr/>
        </p:nvSpPr>
        <p:spPr>
          <a:xfrm>
            <a:off x="361195" y="1880252"/>
            <a:ext cx="3236838" cy="7639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STACKSIMPLIFY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6B67C1D-27BB-8441-982B-93A6C0C7DC75}"/>
              </a:ext>
            </a:extLst>
          </p:cNvPr>
          <p:cNvSpPr/>
          <p:nvPr/>
        </p:nvSpPr>
        <p:spPr>
          <a:xfrm>
            <a:off x="4157005" y="797343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for Beginners </a:t>
            </a:r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Cloud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4733713-4FF0-6043-9ACA-9925C77D05C7}"/>
              </a:ext>
            </a:extLst>
          </p:cNvPr>
          <p:cNvSpPr/>
          <p:nvPr/>
        </p:nvSpPr>
        <p:spPr>
          <a:xfrm>
            <a:off x="4157004" y="2072374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EKS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- Masterclass | DevOps, Microservices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EB2B9D8-87FA-3740-83C7-CFE88951F478}"/>
              </a:ext>
            </a:extLst>
          </p:cNvPr>
          <p:cNvSpPr/>
          <p:nvPr/>
        </p:nvSpPr>
        <p:spPr>
          <a:xfrm>
            <a:off x="4180118" y="3347405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AKS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- Masterclass | DevOps, Terraform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705029A-B091-E44A-8EDB-7B720FD2E73A}"/>
              </a:ext>
            </a:extLst>
          </p:cNvPr>
          <p:cNvSpPr/>
          <p:nvPr/>
        </p:nvSpPr>
        <p:spPr>
          <a:xfrm>
            <a:off x="4180118" y="4619987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GKE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- Masterclass | DevOps, Microservices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FDE4D7-2E61-D044-8B5E-0F0332B1ACD9}"/>
              </a:ext>
            </a:extLst>
          </p:cNvPr>
          <p:cNvSpPr/>
          <p:nvPr/>
        </p:nvSpPr>
        <p:spPr>
          <a:xfrm>
            <a:off x="361195" y="2970535"/>
            <a:ext cx="3236838" cy="297990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</a:t>
            </a:r>
          </a:p>
          <a:p>
            <a:pPr algn="ctr"/>
            <a:r>
              <a:rPr lang="en-US" sz="43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</a:t>
            </a:r>
          </a:p>
          <a:p>
            <a:pPr algn="ctr"/>
            <a:r>
              <a:rPr lang="en-US" sz="43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Cloud</a:t>
            </a:r>
          </a:p>
          <a:p>
            <a:pPr algn="ctr"/>
            <a:r>
              <a:rPr lang="en-US" sz="43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Roadmap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1B790E8-B9CA-6744-BE6D-4D09AD4C375D}"/>
              </a:ext>
            </a:extLst>
          </p:cNvPr>
          <p:cNvSpPr/>
          <p:nvPr/>
        </p:nvSpPr>
        <p:spPr>
          <a:xfrm>
            <a:off x="4180118" y="5892569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Docker &amp; Kubernetes for </a:t>
            </a:r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Java Spring Boot Developers on AWS</a:t>
            </a:r>
            <a:endParaRPr lang="en-US" sz="3800" dirty="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3787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219256" y="5342194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185540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423521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711070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969430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427353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220351" y="1196157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171819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1067242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423518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711067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969427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427350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220348" y="3722822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171816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423519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423519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1021718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512860" y="7164765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3586133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382389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11144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36980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482772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4620722" y="1196157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457219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46761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382388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11143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36979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482772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4620719" y="3722822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457218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382389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382389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42208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090542" y="7141101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6964231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20221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48976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774812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20604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7999042" y="1196157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795051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784593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20220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48975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774811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20604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7999039" y="3722822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795050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20221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20221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780040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335566" y="7173982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26ABE9-909E-824D-B466-8875BA801E11}"/>
              </a:ext>
            </a:extLst>
          </p:cNvPr>
          <p:cNvSpPr/>
          <p:nvPr/>
        </p:nvSpPr>
        <p:spPr>
          <a:xfrm>
            <a:off x="3823889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5058EB8-F800-E44A-8A7B-2BFF788B066E}"/>
              </a:ext>
            </a:extLst>
          </p:cNvPr>
          <p:cNvSpPr/>
          <p:nvPr/>
        </p:nvSpPr>
        <p:spPr>
          <a:xfrm>
            <a:off x="3908938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D3F8E14-EDC9-D94A-8F0C-66458DA76AD8}"/>
              </a:ext>
            </a:extLst>
          </p:cNvPr>
          <p:cNvSpPr/>
          <p:nvPr/>
        </p:nvSpPr>
        <p:spPr>
          <a:xfrm>
            <a:off x="5114826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76027C92-A69A-7146-9BF2-C08DA0AA8879}"/>
              </a:ext>
            </a:extLst>
          </p:cNvPr>
          <p:cNvSpPr/>
          <p:nvPr/>
        </p:nvSpPr>
        <p:spPr>
          <a:xfrm>
            <a:off x="3903759" y="6229486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805C109-9892-9644-907E-FCEAE7EE36D9}"/>
              </a:ext>
            </a:extLst>
          </p:cNvPr>
          <p:cNvSpPr/>
          <p:nvPr/>
        </p:nvSpPr>
        <p:spPr>
          <a:xfrm>
            <a:off x="5109647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4CA248B-BBCF-7643-B3A8-1D6497B9D590}"/>
              </a:ext>
            </a:extLst>
          </p:cNvPr>
          <p:cNvSpPr txBox="1"/>
          <p:nvPr/>
        </p:nvSpPr>
        <p:spPr>
          <a:xfrm>
            <a:off x="4295365" y="6716208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2094D2B-4A90-AB42-92B3-28A46CB8E85D}"/>
              </a:ext>
            </a:extLst>
          </p:cNvPr>
          <p:cNvSpPr/>
          <p:nvPr/>
        </p:nvSpPr>
        <p:spPr>
          <a:xfrm>
            <a:off x="422920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EC9681B3-A16F-794A-8C07-3FD7D4EC660B}"/>
              </a:ext>
            </a:extLst>
          </p:cNvPr>
          <p:cNvSpPr/>
          <p:nvPr/>
        </p:nvSpPr>
        <p:spPr>
          <a:xfrm>
            <a:off x="507969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E72A4BA-69C0-EB44-A6F8-BFD40A781827}"/>
              </a:ext>
            </a:extLst>
          </p:cNvPr>
          <p:cNvSpPr/>
          <p:nvPr/>
        </p:nvSpPr>
        <p:spPr>
          <a:xfrm>
            <a:off x="1713857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52B168D-6E06-2440-B2A9-19060816552F}"/>
              </a:ext>
            </a:extLst>
          </p:cNvPr>
          <p:cNvSpPr/>
          <p:nvPr/>
        </p:nvSpPr>
        <p:spPr>
          <a:xfrm>
            <a:off x="502790" y="6229486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0178AF6-7E1F-1F41-9CC7-7B0AAE11FEA4}"/>
              </a:ext>
            </a:extLst>
          </p:cNvPr>
          <p:cNvSpPr/>
          <p:nvPr/>
        </p:nvSpPr>
        <p:spPr>
          <a:xfrm>
            <a:off x="1708678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582323C-0682-7D4C-907A-50F426906EC6}"/>
              </a:ext>
            </a:extLst>
          </p:cNvPr>
          <p:cNvSpPr txBox="1"/>
          <p:nvPr/>
        </p:nvSpPr>
        <p:spPr>
          <a:xfrm>
            <a:off x="894396" y="6716208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11CA201F-2807-BA41-88B0-54E263FCAF53}"/>
              </a:ext>
            </a:extLst>
          </p:cNvPr>
          <p:cNvSpPr/>
          <p:nvPr/>
        </p:nvSpPr>
        <p:spPr>
          <a:xfrm>
            <a:off x="7209359" y="5473179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994321FA-1E95-A94E-83FD-3D9AA6C36B96}"/>
              </a:ext>
            </a:extLst>
          </p:cNvPr>
          <p:cNvSpPr/>
          <p:nvPr/>
        </p:nvSpPr>
        <p:spPr>
          <a:xfrm>
            <a:off x="7294408" y="5604501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02A9D67-A027-FD45-84BD-732A1D51D0A0}"/>
              </a:ext>
            </a:extLst>
          </p:cNvPr>
          <p:cNvSpPr/>
          <p:nvPr/>
        </p:nvSpPr>
        <p:spPr>
          <a:xfrm>
            <a:off x="8500296" y="5595342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B9C5E9-577B-CF41-BCD8-247B20C87F4E}"/>
              </a:ext>
            </a:extLst>
          </p:cNvPr>
          <p:cNvSpPr/>
          <p:nvPr/>
        </p:nvSpPr>
        <p:spPr>
          <a:xfrm>
            <a:off x="7289229" y="6260348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2D3467CA-189E-7F42-969B-045B09E62474}"/>
              </a:ext>
            </a:extLst>
          </p:cNvPr>
          <p:cNvSpPr/>
          <p:nvPr/>
        </p:nvSpPr>
        <p:spPr>
          <a:xfrm>
            <a:off x="8495117" y="6251189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52E8E34-F0E0-064F-B847-6BCFF59F0EDE}"/>
              </a:ext>
            </a:extLst>
          </p:cNvPr>
          <p:cNvSpPr txBox="1"/>
          <p:nvPr/>
        </p:nvSpPr>
        <p:spPr>
          <a:xfrm>
            <a:off x="7680835" y="6747070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6DCC1D-5073-D744-856B-8D783B188242}"/>
              </a:ext>
            </a:extLst>
          </p:cNvPr>
          <p:cNvSpPr txBox="1"/>
          <p:nvPr/>
        </p:nvSpPr>
        <p:spPr>
          <a:xfrm>
            <a:off x="10644027" y="1461530"/>
            <a:ext cx="31553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Resource Quota Manifest</a:t>
            </a:r>
          </a:p>
        </p:txBody>
      </p:sp>
      <p:sp>
        <p:nvSpPr>
          <p:cNvPr id="240" name="Title 211">
            <a:extLst>
              <a:ext uri="{FF2B5EF4-FFF2-40B4-BE49-F238E27FC236}">
                <a16:creationId xmlns:a16="http://schemas.microsoft.com/office/drawing/2014/main" id="{57123F34-A715-F94F-A495-64B3DCCF3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2329" y="7306"/>
            <a:ext cx="4288071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Resource Quota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CB9323-7EA7-0941-B336-8AD42CA66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0225" y="2006476"/>
            <a:ext cx="4395845" cy="543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6933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8005267" y="-115184"/>
            <a:ext cx="6593848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Azure DevOps – </a:t>
            </a:r>
            <a:r>
              <a:rPr lang="en-US" sz="3500" dirty="0">
                <a:solidFill>
                  <a:srgbClr val="00B050"/>
                </a:solidFill>
              </a:rPr>
              <a:t>Release Pipelines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28806"/>
            <a:ext cx="977137" cy="977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4ED53-86CF-3040-B9FD-6F29A5226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100" y="-3097"/>
            <a:ext cx="830492" cy="83049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0EE702-51E9-264B-8B4F-103E80430676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833330" y="412149"/>
            <a:ext cx="1285770" cy="274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BFFD6F9E-D149-4A4C-B424-530FA830A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8216" y="999977"/>
            <a:ext cx="683045" cy="683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1A8B68-B5B7-E149-A3F9-FDC164E4B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7513" y="1820545"/>
            <a:ext cx="540437" cy="54043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61A1D4B-DC29-5D46-BDB4-D7B15672D64D}"/>
              </a:ext>
            </a:extLst>
          </p:cNvPr>
          <p:cNvSpPr/>
          <p:nvPr/>
        </p:nvSpPr>
        <p:spPr>
          <a:xfrm>
            <a:off x="47951" y="891052"/>
            <a:ext cx="14415232" cy="666544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47A8D4-785B-B54C-91F0-C77561B5F75C}"/>
              </a:ext>
            </a:extLst>
          </p:cNvPr>
          <p:cNvSpPr txBox="1"/>
          <p:nvPr/>
        </p:nvSpPr>
        <p:spPr>
          <a:xfrm>
            <a:off x="68281" y="927552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D65B8E-A73A-6B47-9D25-673B6E40A907}"/>
              </a:ext>
            </a:extLst>
          </p:cNvPr>
          <p:cNvSpPr/>
          <p:nvPr/>
        </p:nvSpPr>
        <p:spPr>
          <a:xfrm>
            <a:off x="1848599" y="999196"/>
            <a:ext cx="12428973" cy="2582110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3B094D-A3FA-9F4D-8F26-F4D23DBAC7A3}"/>
              </a:ext>
            </a:extLst>
          </p:cNvPr>
          <p:cNvSpPr txBox="1"/>
          <p:nvPr/>
        </p:nvSpPr>
        <p:spPr>
          <a:xfrm>
            <a:off x="2588732" y="986806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DevOps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ED9DDA-73A6-9846-8554-7320D380815B}"/>
              </a:ext>
            </a:extLst>
          </p:cNvPr>
          <p:cNvSpPr txBox="1"/>
          <p:nvPr/>
        </p:nvSpPr>
        <p:spPr>
          <a:xfrm>
            <a:off x="2663433" y="1756298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85D1E5-AB5D-204A-A2F7-A5D2D201F588}"/>
              </a:ext>
            </a:extLst>
          </p:cNvPr>
          <p:cNvSpPr txBox="1"/>
          <p:nvPr/>
        </p:nvSpPr>
        <p:spPr>
          <a:xfrm>
            <a:off x="2854243" y="-5976"/>
            <a:ext cx="115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459D8C-EF4B-1442-8B30-9F34BAB73744}"/>
              </a:ext>
            </a:extLst>
          </p:cNvPr>
          <p:cNvSpPr txBox="1"/>
          <p:nvPr/>
        </p:nvSpPr>
        <p:spPr>
          <a:xfrm>
            <a:off x="725900" y="-44349"/>
            <a:ext cx="144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B98F005A-4D16-564A-BB67-DAA0508A75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0739" y="3378395"/>
            <a:ext cx="1063211" cy="106321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6EBC213-F38E-0C4F-A36D-755A074D583A}"/>
              </a:ext>
            </a:extLst>
          </p:cNvPr>
          <p:cNvSpPr txBox="1"/>
          <p:nvPr/>
        </p:nvSpPr>
        <p:spPr>
          <a:xfrm>
            <a:off x="-190183" y="4278472"/>
            <a:ext cx="2047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Azure Container Registry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F807A5-61A6-374E-AFDC-C13D1FD2A6BC}"/>
              </a:ext>
            </a:extLst>
          </p:cNvPr>
          <p:cNvSpPr/>
          <p:nvPr/>
        </p:nvSpPr>
        <p:spPr>
          <a:xfrm>
            <a:off x="1972030" y="1756298"/>
            <a:ext cx="2963113" cy="1701725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D0B3CCB-5EC3-B443-AE07-66B7967DF09D}"/>
              </a:ext>
            </a:extLst>
          </p:cNvPr>
          <p:cNvSpPr/>
          <p:nvPr/>
        </p:nvSpPr>
        <p:spPr>
          <a:xfrm>
            <a:off x="2165830" y="2653047"/>
            <a:ext cx="2470913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Stage-1: Build &amp; Push to ACR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D86399-09A9-B44E-988A-E6A59BC42BC8}"/>
              </a:ext>
            </a:extLst>
          </p:cNvPr>
          <p:cNvSpPr/>
          <p:nvPr/>
        </p:nvSpPr>
        <p:spPr>
          <a:xfrm>
            <a:off x="167217" y="4825194"/>
            <a:ext cx="14092122" cy="258958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7A690A1-484B-F246-BA26-05CD7BA602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631968" y="4827771"/>
            <a:ext cx="597357" cy="5973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1D14ADD-2D62-2942-8888-E25FBEFF5841}"/>
              </a:ext>
            </a:extLst>
          </p:cNvPr>
          <p:cNvSpPr txBox="1"/>
          <p:nvPr/>
        </p:nvSpPr>
        <p:spPr>
          <a:xfrm>
            <a:off x="11212049" y="4778526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1E47F5-4998-D946-86E5-EAF5B252FF70}"/>
              </a:ext>
            </a:extLst>
          </p:cNvPr>
          <p:cNvGrpSpPr/>
          <p:nvPr/>
        </p:nvGrpSpPr>
        <p:grpSpPr>
          <a:xfrm>
            <a:off x="294080" y="5462931"/>
            <a:ext cx="3428098" cy="1662066"/>
            <a:chOff x="5441025" y="4573632"/>
            <a:chExt cx="3428098" cy="166206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44A78AF-D4D3-CC47-B413-FE37ECA2F2D0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Google Shape;660;p35">
              <a:extLst>
                <a:ext uri="{FF2B5EF4-FFF2-40B4-BE49-F238E27FC236}">
                  <a16:creationId xmlns:a16="http://schemas.microsoft.com/office/drawing/2014/main" id="{483B62BC-9A86-844A-9A35-54B3561943B2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637;p35">
              <a:extLst>
                <a:ext uri="{FF2B5EF4-FFF2-40B4-BE49-F238E27FC236}">
                  <a16:creationId xmlns:a16="http://schemas.microsoft.com/office/drawing/2014/main" id="{B739D633-EF45-2E43-9AC0-A1DA9F418FD1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638;p35">
              <a:extLst>
                <a:ext uri="{FF2B5EF4-FFF2-40B4-BE49-F238E27FC236}">
                  <a16:creationId xmlns:a16="http://schemas.microsoft.com/office/drawing/2014/main" id="{91F37C0B-54FF-DA49-A212-1B4FB2C9FE36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DF32AED-5FC5-C74F-8872-BB1F0CB29F01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DEEED7-14A1-C745-BAB3-70B3917100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B822AAA-BC3E-874F-886A-BDA54E53C4AD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38" name="Google Shape;635;p35">
              <a:extLst>
                <a:ext uri="{FF2B5EF4-FFF2-40B4-BE49-F238E27FC236}">
                  <a16:creationId xmlns:a16="http://schemas.microsoft.com/office/drawing/2014/main" id="{63693371-D168-0D44-82EB-44D69922911E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020308C-CAE0-A44F-91CF-6BBB1ED36FE7}"/>
                </a:ext>
              </a:extLst>
            </p:cNvPr>
            <p:cNvSpPr txBox="1"/>
            <p:nvPr/>
          </p:nvSpPr>
          <p:spPr>
            <a:xfrm>
              <a:off x="6107126" y="4591359"/>
              <a:ext cx="14788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dev namespace</a:t>
              </a: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3A5419BF-D689-B94E-8410-FCA6EAD3FBEE}"/>
              </a:ext>
            </a:extLst>
          </p:cNvPr>
          <p:cNvSpPr/>
          <p:nvPr/>
        </p:nvSpPr>
        <p:spPr>
          <a:xfrm>
            <a:off x="3460326" y="459491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DE66B9-0F85-A844-8082-FC6A17FE6929}"/>
              </a:ext>
            </a:extLst>
          </p:cNvPr>
          <p:cNvSpPr/>
          <p:nvPr/>
        </p:nvSpPr>
        <p:spPr>
          <a:xfrm>
            <a:off x="1250610" y="435437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46F67F9-DC56-4142-B639-B7A143322C93}"/>
              </a:ext>
            </a:extLst>
          </p:cNvPr>
          <p:cNvSpPr/>
          <p:nvPr/>
        </p:nvSpPr>
        <p:spPr>
          <a:xfrm>
            <a:off x="1180683" y="3066779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01F5D09-CD0C-7F49-8F58-BA5B8B8D3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3865" y="1353014"/>
            <a:ext cx="540437" cy="54043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F893B62-C62C-BB4A-99FC-310F8515EE63}"/>
              </a:ext>
            </a:extLst>
          </p:cNvPr>
          <p:cNvSpPr txBox="1"/>
          <p:nvPr/>
        </p:nvSpPr>
        <p:spPr>
          <a:xfrm>
            <a:off x="5881140" y="1288228"/>
            <a:ext cx="24610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Release  Pipelines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B63E615-1322-0B4F-9366-C5D67DBD4335}"/>
              </a:ext>
            </a:extLst>
          </p:cNvPr>
          <p:cNvSpPr/>
          <p:nvPr/>
        </p:nvSpPr>
        <p:spPr>
          <a:xfrm>
            <a:off x="5180408" y="1283231"/>
            <a:ext cx="8747863" cy="2174792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DD1AABDE-339C-424A-A913-22714AB78CF9}"/>
              </a:ext>
            </a:extLst>
          </p:cNvPr>
          <p:cNvSpPr/>
          <p:nvPr/>
        </p:nvSpPr>
        <p:spPr>
          <a:xfrm>
            <a:off x="5407072" y="2607160"/>
            <a:ext cx="1044804" cy="72640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Dev</a:t>
            </a:r>
          </a:p>
        </p:txBody>
      </p:sp>
      <p:pic>
        <p:nvPicPr>
          <p:cNvPr id="64" name="Graphic 63" descr="Programmer">
            <a:extLst>
              <a:ext uri="{FF2B5EF4-FFF2-40B4-BE49-F238E27FC236}">
                <a16:creationId xmlns:a16="http://schemas.microsoft.com/office/drawing/2014/main" id="{91DAF086-FC26-2441-BA94-C9021BFCD58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15826" y="1265192"/>
            <a:ext cx="900707" cy="900707"/>
          </a:xfrm>
          <a:prstGeom prst="rect">
            <a:avLst/>
          </a:prstGeom>
        </p:spPr>
      </p:pic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8826F79-EDEB-E94E-A5BD-CE73BF7533DD}"/>
              </a:ext>
            </a:extLst>
          </p:cNvPr>
          <p:cNvSpPr/>
          <p:nvPr/>
        </p:nvSpPr>
        <p:spPr>
          <a:xfrm>
            <a:off x="9309400" y="1418012"/>
            <a:ext cx="1044804" cy="72640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QA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79C56981-2C4A-D443-9FD3-EA6743B41578}"/>
              </a:ext>
            </a:extLst>
          </p:cNvPr>
          <p:cNvSpPr/>
          <p:nvPr/>
        </p:nvSpPr>
        <p:spPr>
          <a:xfrm>
            <a:off x="9335904" y="2568617"/>
            <a:ext cx="1044804" cy="72640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Staging</a:t>
            </a:r>
          </a:p>
        </p:txBody>
      </p:sp>
      <p:pic>
        <p:nvPicPr>
          <p:cNvPr id="67" name="Graphic 66" descr="Programmer">
            <a:extLst>
              <a:ext uri="{FF2B5EF4-FFF2-40B4-BE49-F238E27FC236}">
                <a16:creationId xmlns:a16="http://schemas.microsoft.com/office/drawing/2014/main" id="{5B629884-DE56-2A4F-957A-A0DCFBAF47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78160" y="2358501"/>
            <a:ext cx="977137" cy="977137"/>
          </a:xfrm>
          <a:prstGeom prst="rect">
            <a:avLst/>
          </a:prstGeom>
        </p:spPr>
      </p:pic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729F88E9-34E6-E841-8A96-B5AECC70458F}"/>
              </a:ext>
            </a:extLst>
          </p:cNvPr>
          <p:cNvSpPr/>
          <p:nvPr/>
        </p:nvSpPr>
        <p:spPr>
          <a:xfrm>
            <a:off x="12734496" y="2575886"/>
            <a:ext cx="1044804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Prod</a:t>
            </a:r>
          </a:p>
        </p:txBody>
      </p:sp>
      <p:pic>
        <p:nvPicPr>
          <p:cNvPr id="69" name="Graphic 68" descr="Programmer">
            <a:extLst>
              <a:ext uri="{FF2B5EF4-FFF2-40B4-BE49-F238E27FC236}">
                <a16:creationId xmlns:a16="http://schemas.microsoft.com/office/drawing/2014/main" id="{782B0AC6-513D-F04A-AF5E-46DC830ECBC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463656" y="2423312"/>
            <a:ext cx="900707" cy="90070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BCBC195-79D3-A64D-AFE7-F62DB3697EE2}"/>
              </a:ext>
            </a:extLst>
          </p:cNvPr>
          <p:cNvCxnSpPr>
            <a:stCxn id="63" idx="3"/>
            <a:endCxn id="64" idx="1"/>
          </p:cNvCxnSpPr>
          <p:nvPr/>
        </p:nvCxnSpPr>
        <p:spPr>
          <a:xfrm flipV="1">
            <a:off x="6451876" y="1715546"/>
            <a:ext cx="2063950" cy="12548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0DA79DB-DB68-464C-ACE3-838009789798}"/>
              </a:ext>
            </a:extLst>
          </p:cNvPr>
          <p:cNvCxnSpPr>
            <a:stCxn id="63" idx="3"/>
            <a:endCxn id="69" idx="1"/>
          </p:cNvCxnSpPr>
          <p:nvPr/>
        </p:nvCxnSpPr>
        <p:spPr>
          <a:xfrm flipV="1">
            <a:off x="6451876" y="2873666"/>
            <a:ext cx="2011780" cy="966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8D4203-8508-9F4A-AC73-DB101608E168}"/>
              </a:ext>
            </a:extLst>
          </p:cNvPr>
          <p:cNvCxnSpPr>
            <a:cxnSpLocks/>
          </p:cNvCxnSpPr>
          <p:nvPr/>
        </p:nvCxnSpPr>
        <p:spPr>
          <a:xfrm>
            <a:off x="10648125" y="3011334"/>
            <a:ext cx="1083457" cy="49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4AF9F63-5CD1-9F43-844D-983DE216CFD6}"/>
              </a:ext>
            </a:extLst>
          </p:cNvPr>
          <p:cNvGrpSpPr/>
          <p:nvPr/>
        </p:nvGrpSpPr>
        <p:grpSpPr>
          <a:xfrm>
            <a:off x="3833495" y="5470378"/>
            <a:ext cx="3428098" cy="1673355"/>
            <a:chOff x="5441025" y="4562343"/>
            <a:chExt cx="3428098" cy="1673355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CCCFE53-C53B-E14A-920E-3C87368B005E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2" name="Google Shape;660;p35">
              <a:extLst>
                <a:ext uri="{FF2B5EF4-FFF2-40B4-BE49-F238E27FC236}">
                  <a16:creationId xmlns:a16="http://schemas.microsoft.com/office/drawing/2014/main" id="{E1DECA71-CF2D-8444-857A-9F9289EBA9D8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637;p35">
              <a:extLst>
                <a:ext uri="{FF2B5EF4-FFF2-40B4-BE49-F238E27FC236}">
                  <a16:creationId xmlns:a16="http://schemas.microsoft.com/office/drawing/2014/main" id="{7FBE82E8-C7A1-E647-9563-31E305FCBB53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638;p35">
              <a:extLst>
                <a:ext uri="{FF2B5EF4-FFF2-40B4-BE49-F238E27FC236}">
                  <a16:creationId xmlns:a16="http://schemas.microsoft.com/office/drawing/2014/main" id="{5EE966C2-079B-6841-A81D-B7C944668752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D91EC92-AB18-E146-94EF-0093C950B600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D2D73D57-F98F-0F44-802A-B4EF1EDF7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0F5F195-EEEE-0247-A1E8-90FD51333C0F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78" name="Google Shape;635;p35">
              <a:extLst>
                <a:ext uri="{FF2B5EF4-FFF2-40B4-BE49-F238E27FC236}">
                  <a16:creationId xmlns:a16="http://schemas.microsoft.com/office/drawing/2014/main" id="{E16C0F74-54C8-8847-8606-0A5C157944FE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DB287AB-8FA4-CC42-A363-EF69470995D0}"/>
                </a:ext>
              </a:extLst>
            </p:cNvPr>
            <p:cNvSpPr txBox="1"/>
            <p:nvPr/>
          </p:nvSpPr>
          <p:spPr>
            <a:xfrm>
              <a:off x="5998898" y="4562343"/>
              <a:ext cx="13821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qa</a:t>
              </a:r>
              <a:r>
                <a:rPr lang="en-US" sz="1600" dirty="0"/>
                <a:t> namespace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E62B99B-28BA-1945-A144-9E899B852DE0}"/>
              </a:ext>
            </a:extLst>
          </p:cNvPr>
          <p:cNvGrpSpPr/>
          <p:nvPr/>
        </p:nvGrpSpPr>
        <p:grpSpPr>
          <a:xfrm>
            <a:off x="7316811" y="5440559"/>
            <a:ext cx="3428098" cy="1684438"/>
            <a:chOff x="5441025" y="4551260"/>
            <a:chExt cx="3428098" cy="1684438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056151C-594F-E048-9E5A-9D8671044CCA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2" name="Google Shape;660;p35">
              <a:extLst>
                <a:ext uri="{FF2B5EF4-FFF2-40B4-BE49-F238E27FC236}">
                  <a16:creationId xmlns:a16="http://schemas.microsoft.com/office/drawing/2014/main" id="{4276D062-EF9D-0E4D-B339-46949DBC1BAF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637;p35">
              <a:extLst>
                <a:ext uri="{FF2B5EF4-FFF2-40B4-BE49-F238E27FC236}">
                  <a16:creationId xmlns:a16="http://schemas.microsoft.com/office/drawing/2014/main" id="{64F5E0DE-71AE-EB40-8FFF-F1E6E340250E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638;p35">
              <a:extLst>
                <a:ext uri="{FF2B5EF4-FFF2-40B4-BE49-F238E27FC236}">
                  <a16:creationId xmlns:a16="http://schemas.microsoft.com/office/drawing/2014/main" id="{1D054CEF-9278-7344-9CBA-8D6B497BD855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AF537F7-742C-6448-8486-AC7BF2E19F5B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B99517F4-42AE-2140-92E0-8DA5CFC78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84017EC-431D-004A-B298-1B87E19313F5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88" name="Google Shape;635;p35">
              <a:extLst>
                <a:ext uri="{FF2B5EF4-FFF2-40B4-BE49-F238E27FC236}">
                  <a16:creationId xmlns:a16="http://schemas.microsoft.com/office/drawing/2014/main" id="{B64B6AF7-D22B-E542-A65A-A28F974D0A91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6BD4E2F-1583-5548-9DEA-0994B5785467}"/>
                </a:ext>
              </a:extLst>
            </p:cNvPr>
            <p:cNvSpPr txBox="1"/>
            <p:nvPr/>
          </p:nvSpPr>
          <p:spPr>
            <a:xfrm>
              <a:off x="5962304" y="4551260"/>
              <a:ext cx="18117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Staging namespace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9546F33-4E48-B142-A1E5-B188524EB3D8}"/>
              </a:ext>
            </a:extLst>
          </p:cNvPr>
          <p:cNvGrpSpPr/>
          <p:nvPr/>
        </p:nvGrpSpPr>
        <p:grpSpPr>
          <a:xfrm>
            <a:off x="10789671" y="5440559"/>
            <a:ext cx="3428098" cy="1684438"/>
            <a:chOff x="5441025" y="4551260"/>
            <a:chExt cx="3428098" cy="1684438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8155B8C-9AD2-E645-821B-9B815AD2ADF4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2" name="Google Shape;660;p35">
              <a:extLst>
                <a:ext uri="{FF2B5EF4-FFF2-40B4-BE49-F238E27FC236}">
                  <a16:creationId xmlns:a16="http://schemas.microsoft.com/office/drawing/2014/main" id="{7342EA92-8CF9-C64A-9318-7CF7FA316A0A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637;p35">
              <a:extLst>
                <a:ext uri="{FF2B5EF4-FFF2-40B4-BE49-F238E27FC236}">
                  <a16:creationId xmlns:a16="http://schemas.microsoft.com/office/drawing/2014/main" id="{1FF82828-2D4A-4B4F-87B4-7F0D0F3D26A2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638;p35">
              <a:extLst>
                <a:ext uri="{FF2B5EF4-FFF2-40B4-BE49-F238E27FC236}">
                  <a16:creationId xmlns:a16="http://schemas.microsoft.com/office/drawing/2014/main" id="{D8FF8187-3D9D-7242-B479-030DD4D206B4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C2F6DF1-AB2A-C045-A5F8-639FFA2D3077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F6551AAE-644D-E94B-AB29-6CA05AC568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F2017C1-EDC4-FE45-936B-9917F0598DAF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99" name="Google Shape;635;p35">
              <a:extLst>
                <a:ext uri="{FF2B5EF4-FFF2-40B4-BE49-F238E27FC236}">
                  <a16:creationId xmlns:a16="http://schemas.microsoft.com/office/drawing/2014/main" id="{35C5ECDE-899F-BF42-83BE-6D14670A65C7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0C57FA0-3B01-F74F-82CB-550E3487888D}"/>
                </a:ext>
              </a:extLst>
            </p:cNvPr>
            <p:cNvSpPr txBox="1"/>
            <p:nvPr/>
          </p:nvSpPr>
          <p:spPr>
            <a:xfrm>
              <a:off x="5962304" y="4551260"/>
              <a:ext cx="15695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prod namespace</a:t>
              </a:r>
            </a:p>
          </p:txBody>
        </p:sp>
      </p:grpSp>
      <p:pic>
        <p:nvPicPr>
          <p:cNvPr id="113" name="Graphic 112" descr="Programmer">
            <a:extLst>
              <a:ext uri="{FF2B5EF4-FFF2-40B4-BE49-F238E27FC236}">
                <a16:creationId xmlns:a16="http://schemas.microsoft.com/office/drawing/2014/main" id="{0FE1E850-C7FA-6644-A8FE-F6B45E2F8CF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40725" y="1265643"/>
            <a:ext cx="900707" cy="900707"/>
          </a:xfrm>
          <a:prstGeom prst="rect">
            <a:avLst/>
          </a:prstGeom>
        </p:spPr>
      </p:pic>
      <p:cxnSp>
        <p:nvCxnSpPr>
          <p:cNvPr id="120" name="Elbow Connector 119">
            <a:extLst>
              <a:ext uri="{FF2B5EF4-FFF2-40B4-BE49-F238E27FC236}">
                <a16:creationId xmlns:a16="http://schemas.microsoft.com/office/drawing/2014/main" id="{6EC4629A-DD0A-834D-A89E-1B31795C1E6D}"/>
              </a:ext>
            </a:extLst>
          </p:cNvPr>
          <p:cNvCxnSpPr>
            <a:stCxn id="4" idx="3"/>
            <a:endCxn id="9" idx="0"/>
          </p:cNvCxnSpPr>
          <p:nvPr/>
        </p:nvCxnSpPr>
        <p:spPr>
          <a:xfrm>
            <a:off x="2949592" y="412149"/>
            <a:ext cx="451695" cy="2240898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>
            <a:extLst>
              <a:ext uri="{FF2B5EF4-FFF2-40B4-BE49-F238E27FC236}">
                <a16:creationId xmlns:a16="http://schemas.microsoft.com/office/drawing/2014/main" id="{1724947C-3A2E-CF4F-BC09-6CC568A36816}"/>
              </a:ext>
            </a:extLst>
          </p:cNvPr>
          <p:cNvCxnSpPr>
            <a:stCxn id="9" idx="1"/>
          </p:cNvCxnSpPr>
          <p:nvPr/>
        </p:nvCxnSpPr>
        <p:spPr>
          <a:xfrm rot="10800000" flipV="1">
            <a:off x="815360" y="3016251"/>
            <a:ext cx="1350471" cy="466004"/>
          </a:xfrm>
          <a:prstGeom prst="bentConnector3">
            <a:avLst>
              <a:gd name="adj1" fmla="val 1010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D11BF7F0-CD7A-A746-B255-8F2FAF7F532E}"/>
              </a:ext>
            </a:extLst>
          </p:cNvPr>
          <p:cNvCxnSpPr>
            <a:stCxn id="9" idx="3"/>
            <a:endCxn id="63" idx="1"/>
          </p:cNvCxnSpPr>
          <p:nvPr/>
        </p:nvCxnSpPr>
        <p:spPr>
          <a:xfrm flipV="1">
            <a:off x="4636743" y="2970364"/>
            <a:ext cx="770329" cy="458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FEED2409-E7D1-BF4B-BAB6-761638F8D294}"/>
              </a:ext>
            </a:extLst>
          </p:cNvPr>
          <p:cNvCxnSpPr>
            <a:cxnSpLocks/>
            <a:stCxn id="63" idx="2"/>
            <a:endCxn id="31" idx="0"/>
          </p:cNvCxnSpPr>
          <p:nvPr/>
        </p:nvCxnSpPr>
        <p:spPr>
          <a:xfrm rot="5400000">
            <a:off x="2904121" y="2437577"/>
            <a:ext cx="2129363" cy="3921345"/>
          </a:xfrm>
          <a:prstGeom prst="bentConnector3">
            <a:avLst>
              <a:gd name="adj1" fmla="val 5248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B35870DF-3808-6243-B81D-9CFC11DE776B}"/>
              </a:ext>
            </a:extLst>
          </p:cNvPr>
          <p:cNvCxnSpPr>
            <a:cxnSpLocks/>
            <a:stCxn id="66" idx="3"/>
          </p:cNvCxnSpPr>
          <p:nvPr/>
        </p:nvCxnSpPr>
        <p:spPr>
          <a:xfrm flipH="1">
            <a:off x="9097174" y="2931821"/>
            <a:ext cx="1283534" cy="2508739"/>
          </a:xfrm>
          <a:prstGeom prst="bentConnector4">
            <a:avLst>
              <a:gd name="adj1" fmla="val -17810"/>
              <a:gd name="adj2" fmla="val 6938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36">
            <a:extLst>
              <a:ext uri="{FF2B5EF4-FFF2-40B4-BE49-F238E27FC236}">
                <a16:creationId xmlns:a16="http://schemas.microsoft.com/office/drawing/2014/main" id="{9882A12C-ECCA-BA40-931B-ED0E4857105F}"/>
              </a:ext>
            </a:extLst>
          </p:cNvPr>
          <p:cNvCxnSpPr>
            <a:cxnSpLocks/>
            <a:stCxn id="65" idx="2"/>
            <a:endCxn id="71" idx="0"/>
          </p:cNvCxnSpPr>
          <p:nvPr/>
        </p:nvCxnSpPr>
        <p:spPr>
          <a:xfrm rot="5400000">
            <a:off x="6021050" y="1670914"/>
            <a:ext cx="3337247" cy="4284258"/>
          </a:xfrm>
          <a:prstGeom prst="bentConnector3">
            <a:avLst>
              <a:gd name="adj1" fmla="val 7144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>
            <a:extLst>
              <a:ext uri="{FF2B5EF4-FFF2-40B4-BE49-F238E27FC236}">
                <a16:creationId xmlns:a16="http://schemas.microsoft.com/office/drawing/2014/main" id="{7B5707DB-D26B-BF41-9B7E-FBE84399BFB2}"/>
              </a:ext>
            </a:extLst>
          </p:cNvPr>
          <p:cNvCxnSpPr>
            <a:stCxn id="68" idx="2"/>
          </p:cNvCxnSpPr>
          <p:nvPr/>
        </p:nvCxnSpPr>
        <p:spPr>
          <a:xfrm rot="5400000">
            <a:off x="11811177" y="3994837"/>
            <a:ext cx="2138265" cy="753178"/>
          </a:xfrm>
          <a:prstGeom prst="bentConnector3">
            <a:avLst>
              <a:gd name="adj1" fmla="val 5929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Elbow Connector 150">
            <a:extLst>
              <a:ext uri="{FF2B5EF4-FFF2-40B4-BE49-F238E27FC236}">
                <a16:creationId xmlns:a16="http://schemas.microsoft.com/office/drawing/2014/main" id="{6441895F-5A5F-CC45-8CDA-CB9C4843336C}"/>
              </a:ext>
            </a:extLst>
          </p:cNvPr>
          <p:cNvCxnSpPr>
            <a:cxnSpLocks/>
            <a:stCxn id="56" idx="3"/>
            <a:endCxn id="39" idx="0"/>
          </p:cNvCxnSpPr>
          <p:nvPr/>
        </p:nvCxnSpPr>
        <p:spPr>
          <a:xfrm>
            <a:off x="1303950" y="3910001"/>
            <a:ext cx="395664" cy="157065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Elbow Connector 153">
            <a:extLst>
              <a:ext uri="{FF2B5EF4-FFF2-40B4-BE49-F238E27FC236}">
                <a16:creationId xmlns:a16="http://schemas.microsoft.com/office/drawing/2014/main" id="{91F72FE5-14F6-B64A-BF5F-D8E5371A1BC4}"/>
              </a:ext>
            </a:extLst>
          </p:cNvPr>
          <p:cNvCxnSpPr>
            <a:stCxn id="56" idx="3"/>
            <a:endCxn id="79" idx="0"/>
          </p:cNvCxnSpPr>
          <p:nvPr/>
        </p:nvCxnSpPr>
        <p:spPr>
          <a:xfrm>
            <a:off x="1303950" y="3910001"/>
            <a:ext cx="3778473" cy="156037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Elbow Connector 155">
            <a:extLst>
              <a:ext uri="{FF2B5EF4-FFF2-40B4-BE49-F238E27FC236}">
                <a16:creationId xmlns:a16="http://schemas.microsoft.com/office/drawing/2014/main" id="{BE06A136-C917-254A-9B20-F01DA906503D}"/>
              </a:ext>
            </a:extLst>
          </p:cNvPr>
          <p:cNvCxnSpPr>
            <a:stCxn id="56" idx="3"/>
            <a:endCxn id="89" idx="0"/>
          </p:cNvCxnSpPr>
          <p:nvPr/>
        </p:nvCxnSpPr>
        <p:spPr>
          <a:xfrm>
            <a:off x="1303950" y="3910001"/>
            <a:ext cx="7439997" cy="1530558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Elbow Connector 157">
            <a:extLst>
              <a:ext uri="{FF2B5EF4-FFF2-40B4-BE49-F238E27FC236}">
                <a16:creationId xmlns:a16="http://schemas.microsoft.com/office/drawing/2014/main" id="{02D74C0B-9CE6-5245-90BB-2D2092F8D43F}"/>
              </a:ext>
            </a:extLst>
          </p:cNvPr>
          <p:cNvCxnSpPr>
            <a:stCxn id="56" idx="3"/>
            <a:endCxn id="100" idx="0"/>
          </p:cNvCxnSpPr>
          <p:nvPr/>
        </p:nvCxnSpPr>
        <p:spPr>
          <a:xfrm>
            <a:off x="1303950" y="3910001"/>
            <a:ext cx="10791766" cy="1530558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Oval 159">
            <a:extLst>
              <a:ext uri="{FF2B5EF4-FFF2-40B4-BE49-F238E27FC236}">
                <a16:creationId xmlns:a16="http://schemas.microsoft.com/office/drawing/2014/main" id="{31E10B21-85D3-9D4A-B63D-8BC758697D6B}"/>
              </a:ext>
            </a:extLst>
          </p:cNvPr>
          <p:cNvSpPr/>
          <p:nvPr/>
        </p:nvSpPr>
        <p:spPr>
          <a:xfrm>
            <a:off x="4843846" y="2569783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F3A30754-29C7-FC4E-B922-D29CA6BBB588}"/>
              </a:ext>
            </a:extLst>
          </p:cNvPr>
          <p:cNvSpPr/>
          <p:nvPr/>
        </p:nvSpPr>
        <p:spPr>
          <a:xfrm>
            <a:off x="2078793" y="4910505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5FAAA2F7-CC4E-8B4C-8032-FE70051D9AF4}"/>
              </a:ext>
            </a:extLst>
          </p:cNvPr>
          <p:cNvSpPr/>
          <p:nvPr/>
        </p:nvSpPr>
        <p:spPr>
          <a:xfrm>
            <a:off x="7483851" y="1817154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D438E380-D863-1541-89AE-E81D971604D5}"/>
              </a:ext>
            </a:extLst>
          </p:cNvPr>
          <p:cNvSpPr/>
          <p:nvPr/>
        </p:nvSpPr>
        <p:spPr>
          <a:xfrm>
            <a:off x="1249844" y="4870859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5C5C8A9B-706A-4449-BE0A-94EDE0055AD7}"/>
              </a:ext>
            </a:extLst>
          </p:cNvPr>
          <p:cNvSpPr/>
          <p:nvPr/>
        </p:nvSpPr>
        <p:spPr>
          <a:xfrm>
            <a:off x="5610230" y="4938764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344636F8-E458-FE40-9E63-74EE853CA0F8}"/>
              </a:ext>
            </a:extLst>
          </p:cNvPr>
          <p:cNvSpPr/>
          <p:nvPr/>
        </p:nvSpPr>
        <p:spPr>
          <a:xfrm>
            <a:off x="4636812" y="4933022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3AD6629A-47ED-FA49-B16B-C194B83FC351}"/>
              </a:ext>
            </a:extLst>
          </p:cNvPr>
          <p:cNvSpPr/>
          <p:nvPr/>
        </p:nvSpPr>
        <p:spPr>
          <a:xfrm>
            <a:off x="7459810" y="2935356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39D2F9F6-9FCC-8C4B-809B-E30AE1ACE6C4}"/>
              </a:ext>
            </a:extLst>
          </p:cNvPr>
          <p:cNvSpPr/>
          <p:nvPr/>
        </p:nvSpPr>
        <p:spPr>
          <a:xfrm>
            <a:off x="9187672" y="4983373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3E00EE51-F304-094D-AC7B-B0FB8C56A40F}"/>
              </a:ext>
            </a:extLst>
          </p:cNvPr>
          <p:cNvSpPr/>
          <p:nvPr/>
        </p:nvSpPr>
        <p:spPr>
          <a:xfrm>
            <a:off x="8031496" y="4973837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1C916A92-08ED-A54A-B49E-585BC7F49B19}"/>
              </a:ext>
            </a:extLst>
          </p:cNvPr>
          <p:cNvSpPr/>
          <p:nvPr/>
        </p:nvSpPr>
        <p:spPr>
          <a:xfrm>
            <a:off x="10925895" y="2662243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476CBF2-75B8-4B46-B977-9AD1C9633CB0}"/>
              </a:ext>
            </a:extLst>
          </p:cNvPr>
          <p:cNvSpPr/>
          <p:nvPr/>
        </p:nvSpPr>
        <p:spPr>
          <a:xfrm>
            <a:off x="12616995" y="5120537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7AC452AC-7500-FA45-8ADC-09AD3357E302}"/>
              </a:ext>
            </a:extLst>
          </p:cNvPr>
          <p:cNvSpPr/>
          <p:nvPr/>
        </p:nvSpPr>
        <p:spPr>
          <a:xfrm>
            <a:off x="11248963" y="5114960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22042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9" grpId="0"/>
      <p:bldP spid="50" grpId="0" animBg="1"/>
      <p:bldP spid="51" grpId="0"/>
      <p:bldP spid="52" grpId="0"/>
      <p:bldP spid="53" grpId="0"/>
      <p:bldP spid="54" grpId="0"/>
      <p:bldP spid="57" grpId="0"/>
      <p:bldP spid="20" grpId="0" animBg="1"/>
      <p:bldP spid="9" grpId="0" animBg="1"/>
      <p:bldP spid="26" grpId="0" animBg="1"/>
      <p:bldP spid="29" grpId="0"/>
      <p:bldP spid="24" grpId="0" animBg="1"/>
      <p:bldP spid="55" grpId="0" animBg="1"/>
      <p:bldP spid="58" grpId="0" animBg="1"/>
      <p:bldP spid="48" grpId="0"/>
      <p:bldP spid="62" grpId="0" animBg="1"/>
      <p:bldP spid="63" grpId="0" animBg="1"/>
      <p:bldP spid="65" grpId="0" animBg="1"/>
      <p:bldP spid="66" grpId="0" animBg="1"/>
      <p:bldP spid="68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EE10EE-5433-974F-AB7A-FD672A3F7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BC9D06-C2BF-CF4C-8CAA-C54690DB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-97118"/>
            <a:ext cx="12618720" cy="1188851"/>
          </a:xfrm>
        </p:spPr>
        <p:txBody>
          <a:bodyPr/>
          <a:lstStyle/>
          <a:p>
            <a:r>
              <a:rPr lang="en-US" dirty="0"/>
              <a:t>Azure Release Pipelines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0E5861-8572-6144-91EA-DB599A796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52" y="945959"/>
            <a:ext cx="13967791" cy="633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1859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EE10EE-5433-974F-AB7A-FD672A3F7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94197-7991-9043-9644-061FEE185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BC9D06-C2BF-CF4C-8CAA-C54690DB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Release Pipelines - </a:t>
            </a:r>
            <a:r>
              <a:rPr lang="en-US" dirty="0">
                <a:solidFill>
                  <a:srgbClr val="00B050"/>
                </a:solidFill>
              </a:rPr>
              <a:t>Releases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7160B5-1E40-5A4B-B511-974528CBE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3495"/>
            <a:ext cx="14630400" cy="522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3297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HTTP Application Routing Add On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DF3AB7-5C63-6540-A3F9-445CE8FED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1570" y="78041"/>
            <a:ext cx="893820" cy="8938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454C47-8F11-0E40-91DF-EC8E3FA697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4275" y="50243"/>
            <a:ext cx="723900" cy="952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D2AF70-A8C6-9341-9533-ACFBFB8D81EF}"/>
              </a:ext>
            </a:extLst>
          </p:cNvPr>
          <p:cNvSpPr txBox="1"/>
          <p:nvPr/>
        </p:nvSpPr>
        <p:spPr>
          <a:xfrm>
            <a:off x="327454" y="1028143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2C947-72E7-C44A-A854-CBFD6C2A939B}"/>
              </a:ext>
            </a:extLst>
          </p:cNvPr>
          <p:cNvSpPr txBox="1"/>
          <p:nvPr/>
        </p:nvSpPr>
        <p:spPr>
          <a:xfrm>
            <a:off x="1496993" y="1002743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AAFAEB-DB02-ED46-BC0A-C21B0807FBEB}"/>
              </a:ext>
            </a:extLst>
          </p:cNvPr>
          <p:cNvSpPr/>
          <p:nvPr/>
        </p:nvSpPr>
        <p:spPr>
          <a:xfrm>
            <a:off x="12064205" y="101277"/>
            <a:ext cx="2294626" cy="15731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AKS Addon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12CC5E6-CA35-BC4F-96BF-B5D3F7136E88}"/>
              </a:ext>
            </a:extLst>
          </p:cNvPr>
          <p:cNvSpPr txBox="1">
            <a:spLocks/>
          </p:cNvSpPr>
          <p:nvPr/>
        </p:nvSpPr>
        <p:spPr>
          <a:xfrm>
            <a:off x="696273" y="5690211"/>
            <a:ext cx="12666518" cy="10895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7000" b="1" dirty="0">
                <a:solidFill>
                  <a:srgbClr val="00B050"/>
                </a:solidFill>
              </a:rPr>
              <a:t>Ingress Controller + External DNS</a:t>
            </a:r>
            <a:endParaRPr lang="en-US" sz="65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93758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7F715E-0458-B24F-AEA2-590DE95629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C5ADB-393B-A247-94D3-F2481B1CD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5774"/>
            <a:ext cx="12618720" cy="1188851"/>
          </a:xfrm>
        </p:spPr>
        <p:txBody>
          <a:bodyPr/>
          <a:lstStyle/>
          <a:p>
            <a:r>
              <a:rPr lang="en-US" dirty="0"/>
              <a:t>Azure AKS - Addons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56FAE5-4284-C94F-A460-588CE9DB8798}"/>
              </a:ext>
            </a:extLst>
          </p:cNvPr>
          <p:cNvSpPr/>
          <p:nvPr/>
        </p:nvSpPr>
        <p:spPr>
          <a:xfrm>
            <a:off x="6481683" y="3186663"/>
            <a:ext cx="2490637" cy="210386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Azure AKS Cluster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A82B35C-C4B9-8844-BBC6-B9DDAFA9CC79}"/>
              </a:ext>
            </a:extLst>
          </p:cNvPr>
          <p:cNvSpPr/>
          <p:nvPr/>
        </p:nvSpPr>
        <p:spPr>
          <a:xfrm>
            <a:off x="2862611" y="5290524"/>
            <a:ext cx="2490637" cy="210386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Application Routing</a:t>
            </a:r>
          </a:p>
          <a:p>
            <a:pPr algn="ctr"/>
            <a:r>
              <a:rPr lang="en-US" dirty="0"/>
              <a:t>Ingress + External DNS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7DE76A-385C-8A4C-8F75-18A9EE927A21}"/>
              </a:ext>
            </a:extLst>
          </p:cNvPr>
          <p:cNvSpPr/>
          <p:nvPr/>
        </p:nvSpPr>
        <p:spPr>
          <a:xfrm>
            <a:off x="10522470" y="1087940"/>
            <a:ext cx="2490637" cy="210386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dirty="0"/>
              <a:t>Monitoring</a:t>
            </a:r>
          </a:p>
          <a:p>
            <a:pPr algn="ctr"/>
            <a:r>
              <a:rPr lang="en-IN" sz="2600" dirty="0"/>
              <a:t>(Log Analytics)</a:t>
            </a:r>
            <a:endParaRPr lang="en-US" sz="26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2CA11E-5A09-5A43-8EAF-FE9682525B67}"/>
              </a:ext>
            </a:extLst>
          </p:cNvPr>
          <p:cNvSpPr/>
          <p:nvPr/>
        </p:nvSpPr>
        <p:spPr>
          <a:xfrm>
            <a:off x="2862611" y="1087940"/>
            <a:ext cx="2490637" cy="210386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Virtual Nodes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895162-32FC-7E4A-A9B6-2F0FB142880D}"/>
              </a:ext>
            </a:extLst>
          </p:cNvPr>
          <p:cNvSpPr/>
          <p:nvPr/>
        </p:nvSpPr>
        <p:spPr>
          <a:xfrm>
            <a:off x="10522470" y="5185657"/>
            <a:ext cx="2490637" cy="210386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Azure Policy</a:t>
            </a:r>
          </a:p>
        </p:txBody>
      </p:sp>
    </p:spTree>
    <p:extLst>
      <p:ext uri="{BB962C8B-B14F-4D97-AF65-F5344CB8AC3E}">
        <p14:creationId xmlns:p14="http://schemas.microsoft.com/office/powerpoint/2010/main" val="242542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6534" y="1175355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HTTP Application Routing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70C0"/>
                </a:solidFill>
              </a:rPr>
              <a:t>Add On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Ingress  +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2000" dirty="0">
                <a:solidFill>
                  <a:srgbClr val="C00000"/>
                </a:solidFill>
              </a:rPr>
              <a:t>(Automatic Install)</a:t>
            </a:r>
            <a:br>
              <a:rPr lang="en-US" sz="3000" dirty="0">
                <a:solidFill>
                  <a:srgbClr val="00B050"/>
                </a:solidFill>
              </a:rPr>
            </a:br>
            <a:endParaRPr lang="en-US" sz="3000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16921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89701" y="35629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11053294" y="422277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4564254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4562472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5539368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5679683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644654" y="4524503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44654" y="461251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85134" y="460070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13067" y="4562537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754350"/>
            <a:ext cx="3428098" cy="16135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4637362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5080477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5422472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080477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5082259"/>
            <a:ext cx="578278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579719" y="5209259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844819" y="5209259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9544371" y="4524503"/>
            <a:ext cx="4173321" cy="142456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567976" y="467969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10810034" y="4779223"/>
            <a:ext cx="2751556" cy="75543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rgbClr val="FFFF00"/>
                </a:solidFill>
              </a:rPr>
              <a:t>app1</a:t>
            </a:r>
            <a:r>
              <a:rPr lang="en-IN" sz="1600" dirty="0"/>
              <a:t>.7b8803340f38495c8402.centralus.aksapp.io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2"/>
            <a:endCxn id="68" idx="2"/>
          </p:cNvCxnSpPr>
          <p:nvPr/>
        </p:nvCxnSpPr>
        <p:spPr>
          <a:xfrm rot="16200000" flipH="1">
            <a:off x="8667693" y="4257665"/>
            <a:ext cx="75832" cy="2681264"/>
          </a:xfrm>
          <a:prstGeom prst="bentConnector3">
            <a:avLst>
              <a:gd name="adj1" fmla="val 595497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10524506" y="5156943"/>
            <a:ext cx="285528" cy="101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H="1" flipV="1">
            <a:off x="10330337" y="2493928"/>
            <a:ext cx="3231253" cy="2663015"/>
          </a:xfrm>
          <a:prstGeom prst="bentConnector5">
            <a:avLst>
              <a:gd name="adj1" fmla="val -7075"/>
              <a:gd name="adj2" fmla="val 48112"/>
              <a:gd name="adj3" fmla="val 107075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333968" y="5532953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10780665" y="557298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45020" y="1240073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5651663" y="2813563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58296" y="291846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98776" y="290664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26709" y="286848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6601184" y="3503465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7858461" y="3515203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5507687" y="6103576"/>
            <a:ext cx="383932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00B050"/>
                </a:solidFill>
              </a:rPr>
              <a:t>HTTP Application Routing Add On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280100" y="2133934"/>
            <a:ext cx="128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DNS Zones</a:t>
            </a:r>
          </a:p>
        </p:txBody>
      </p: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V="1">
            <a:off x="4301989" y="-169986"/>
            <a:ext cx="1666572" cy="4486689"/>
          </a:xfrm>
          <a:prstGeom prst="bentConnector3">
            <a:avLst>
              <a:gd name="adj1" fmla="val 113717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C252309-0C04-7F47-B4F4-2ABA7BCACE77}"/>
              </a:ext>
            </a:extLst>
          </p:cNvPr>
          <p:cNvSpPr/>
          <p:nvPr/>
        </p:nvSpPr>
        <p:spPr>
          <a:xfrm>
            <a:off x="118910" y="4336597"/>
            <a:ext cx="43347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rgbClr val="0070C0"/>
                </a:solidFill>
              </a:rPr>
              <a:t>app1.7b8803340f38495c8402.centralus.aksapp.io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8F14C57-452A-514D-B480-7A5AD98187A7}"/>
              </a:ext>
            </a:extLst>
          </p:cNvPr>
          <p:cNvSpPr/>
          <p:nvPr/>
        </p:nvSpPr>
        <p:spPr>
          <a:xfrm>
            <a:off x="5414561" y="2619533"/>
            <a:ext cx="3954901" cy="3985970"/>
          </a:xfrm>
          <a:prstGeom prst="rect">
            <a:avLst/>
          </a:prstGeom>
          <a:noFill/>
          <a:ln w="92075" cap="sq">
            <a:solidFill>
              <a:srgbClr val="00B050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07E5AB0-BFDA-5542-BFAA-B2FA82BD328E}"/>
              </a:ext>
            </a:extLst>
          </p:cNvPr>
          <p:cNvSpPr txBox="1"/>
          <p:nvPr/>
        </p:nvSpPr>
        <p:spPr>
          <a:xfrm>
            <a:off x="6636372" y="3770796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279DA0F-DE57-0547-91DD-CE1DEF0C76FE}"/>
              </a:ext>
            </a:extLst>
          </p:cNvPr>
          <p:cNvSpPr/>
          <p:nvPr/>
        </p:nvSpPr>
        <p:spPr>
          <a:xfrm>
            <a:off x="3188127" y="693833"/>
            <a:ext cx="43347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rgbClr val="C00000"/>
                </a:solidFill>
              </a:rPr>
              <a:t>app1.7b8803340f38495c8402.centralus.aksapp.io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8F2F049A-FAEC-8648-BAED-02B1FF2C87E9}"/>
              </a:ext>
            </a:extLst>
          </p:cNvPr>
          <p:cNvCxnSpPr>
            <a:stCxn id="68" idx="0"/>
            <a:endCxn id="66" idx="1"/>
          </p:cNvCxnSpPr>
          <p:nvPr/>
        </p:nvCxnSpPr>
        <p:spPr>
          <a:xfrm rot="16200000" flipV="1">
            <a:off x="7210784" y="1844235"/>
            <a:ext cx="1282971" cy="4387945"/>
          </a:xfrm>
          <a:prstGeom prst="bentConnector4">
            <a:avLst>
              <a:gd name="adj1" fmla="val 31361"/>
              <a:gd name="adj2" fmla="val 102575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3F527EF4-45AE-CE43-A1BC-3004FB9F349B}"/>
              </a:ext>
            </a:extLst>
          </p:cNvPr>
          <p:cNvSpPr/>
          <p:nvPr/>
        </p:nvSpPr>
        <p:spPr>
          <a:xfrm>
            <a:off x="3233393" y="1500641"/>
            <a:ext cx="3866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rgbClr val="00B050"/>
                </a:solidFill>
              </a:rPr>
              <a:t>7b8803340f38495c8402.centralus.aksapp.io</a:t>
            </a:r>
          </a:p>
        </p:txBody>
      </p:sp>
    </p:spTree>
    <p:extLst>
      <p:ext uri="{BB962C8B-B14F-4D97-AF65-F5344CB8AC3E}">
        <p14:creationId xmlns:p14="http://schemas.microsoft.com/office/powerpoint/2010/main" val="60436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64" grpId="0" animBg="1"/>
      <p:bldP spid="83" grpId="0"/>
      <p:bldP spid="84" grpId="0"/>
      <p:bldP spid="101" grpId="0"/>
      <p:bldP spid="48" grpId="0" animBg="1"/>
      <p:bldP spid="77" grpId="0"/>
      <p:bldP spid="86" grpId="0"/>
      <p:bldP spid="88" grpId="0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066" y="50243"/>
            <a:ext cx="13260268" cy="1065295"/>
          </a:xfrm>
        </p:spPr>
        <p:txBody>
          <a:bodyPr>
            <a:normAutofit/>
          </a:bodyPr>
          <a:lstStyle/>
          <a:p>
            <a:r>
              <a:rPr lang="en-US" dirty="0"/>
              <a:t>Ingress with External DNS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491357-B03C-8649-8835-5467C5D6C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569" y="1092351"/>
            <a:ext cx="10531831" cy="60448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28FFE44-6908-B746-BDB4-C9F3622450F7}"/>
              </a:ext>
            </a:extLst>
          </p:cNvPr>
          <p:cNvSpPr/>
          <p:nvPr/>
        </p:nvSpPr>
        <p:spPr>
          <a:xfrm>
            <a:off x="4384964" y="4270664"/>
            <a:ext cx="9279081" cy="550718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1217A845-5E85-484A-8FFD-FAE818CFEA32}"/>
              </a:ext>
            </a:extLst>
          </p:cNvPr>
          <p:cNvSpPr/>
          <p:nvPr/>
        </p:nvSpPr>
        <p:spPr>
          <a:xfrm>
            <a:off x="471497" y="5000668"/>
            <a:ext cx="3453651" cy="1605806"/>
          </a:xfrm>
          <a:prstGeom prst="wedgeRoundRectCallout">
            <a:avLst>
              <a:gd name="adj1" fmla="val 74148"/>
              <a:gd name="adj2" fmla="val -67161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will help us to add DNS Record Set in Azure DNS Zones using k8s External DNS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5631CB-82A4-8740-A194-FA7C454882B4}"/>
              </a:ext>
            </a:extLst>
          </p:cNvPr>
          <p:cNvSpPr/>
          <p:nvPr/>
        </p:nvSpPr>
        <p:spPr>
          <a:xfrm>
            <a:off x="4838701" y="3030682"/>
            <a:ext cx="9708572" cy="550718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0848E2DE-FF97-B24A-9DA9-3ECA356BE2EC}"/>
              </a:ext>
            </a:extLst>
          </p:cNvPr>
          <p:cNvSpPr/>
          <p:nvPr/>
        </p:nvSpPr>
        <p:spPr>
          <a:xfrm>
            <a:off x="274852" y="2285010"/>
            <a:ext cx="3453651" cy="2042062"/>
          </a:xfrm>
          <a:prstGeom prst="wedgeRoundRectCallout">
            <a:avLst>
              <a:gd name="adj1" fmla="val 93103"/>
              <a:gd name="adj2" fmla="val -1158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annotation will ensure the ingress service we are creating will be part Ingress Controller created using HTTP Application Routing Add On</a:t>
            </a:r>
          </a:p>
        </p:txBody>
      </p:sp>
    </p:spTree>
    <p:extLst>
      <p:ext uri="{BB962C8B-B14F-4D97-AF65-F5344CB8AC3E}">
        <p14:creationId xmlns:p14="http://schemas.microsoft.com/office/powerpoint/2010/main" val="182937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7" grpId="0" animBg="1"/>
      <p:bldP spid="10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Configure Access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To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Multiple AKS Clusters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4075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637DD4-FC1B-5548-B091-ECE268D99A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46646D-28AB-A548-AC33-3208F387A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50940"/>
            <a:ext cx="12618720" cy="1188851"/>
          </a:xfrm>
        </p:spPr>
        <p:txBody>
          <a:bodyPr/>
          <a:lstStyle/>
          <a:p>
            <a:r>
              <a:rPr lang="en-US" dirty="0"/>
              <a:t>Azure AKS Cluster Access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6D5EFA-6F08-4441-9E44-614AB885FC76}"/>
              </a:ext>
            </a:extLst>
          </p:cNvPr>
          <p:cNvSpPr/>
          <p:nvPr/>
        </p:nvSpPr>
        <p:spPr>
          <a:xfrm>
            <a:off x="11719032" y="1408444"/>
            <a:ext cx="2641249" cy="14372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 - 1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86E5B0-668F-1D43-A6A9-A51F70E716CA}"/>
              </a:ext>
            </a:extLst>
          </p:cNvPr>
          <p:cNvSpPr/>
          <p:nvPr/>
        </p:nvSpPr>
        <p:spPr>
          <a:xfrm>
            <a:off x="11719033" y="5633545"/>
            <a:ext cx="2641249" cy="14372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 - 2</a:t>
            </a:r>
          </a:p>
        </p:txBody>
      </p:sp>
      <p:pic>
        <p:nvPicPr>
          <p:cNvPr id="11" name="Graphic 10" descr="User">
            <a:extLst>
              <a:ext uri="{FF2B5EF4-FFF2-40B4-BE49-F238E27FC236}">
                <a16:creationId xmlns:a16="http://schemas.microsoft.com/office/drawing/2014/main" id="{38C33657-5B70-4541-815C-27E2F8EA9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331" y="3772631"/>
            <a:ext cx="914400" cy="914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E77CEE3-E890-A04B-AC66-583861B5EE38}"/>
              </a:ext>
            </a:extLst>
          </p:cNvPr>
          <p:cNvSpPr/>
          <p:nvPr/>
        </p:nvSpPr>
        <p:spPr>
          <a:xfrm>
            <a:off x="2730062" y="3961818"/>
            <a:ext cx="1734207" cy="5360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kubectl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7F8969-D4C4-1B4B-B539-BFC8CEA62365}"/>
              </a:ext>
            </a:extLst>
          </p:cNvPr>
          <p:cNvSpPr/>
          <p:nvPr/>
        </p:nvSpPr>
        <p:spPr>
          <a:xfrm>
            <a:off x="5439104" y="3974753"/>
            <a:ext cx="2159876" cy="53602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Context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BC8363-1C68-EE41-9C2E-6B7DD57E8425}"/>
              </a:ext>
            </a:extLst>
          </p:cNvPr>
          <p:cNvSpPr/>
          <p:nvPr/>
        </p:nvSpPr>
        <p:spPr>
          <a:xfrm>
            <a:off x="8786648" y="2904204"/>
            <a:ext cx="1860332" cy="5360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Cluster-1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FB7834-B3C9-9842-9077-F6D44F7ABFDF}"/>
              </a:ext>
            </a:extLst>
          </p:cNvPr>
          <p:cNvSpPr/>
          <p:nvPr/>
        </p:nvSpPr>
        <p:spPr>
          <a:xfrm>
            <a:off x="8786648" y="5097518"/>
            <a:ext cx="1860332" cy="5360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Cluster-2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A9E98A-A16F-554F-9704-C26BF1F9B826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1250731" y="4229831"/>
            <a:ext cx="147933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B0B5FF-C7B4-9A4A-81C1-43D18554514D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464269" y="4229832"/>
            <a:ext cx="974835" cy="1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94D603-FE6A-1545-A445-71F8911506CB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7598980" y="3172218"/>
            <a:ext cx="1187668" cy="10705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37BAD0-00E4-1749-AA95-5DA75593952F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7598980" y="4242767"/>
            <a:ext cx="1187668" cy="112276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5EADBAD-80B3-7E4F-9FD9-EC94BEE59AC4}"/>
              </a:ext>
            </a:extLst>
          </p:cNvPr>
          <p:cNvCxnSpPr>
            <a:stCxn id="14" idx="3"/>
            <a:endCxn id="5" idx="1"/>
          </p:cNvCxnSpPr>
          <p:nvPr/>
        </p:nvCxnSpPr>
        <p:spPr>
          <a:xfrm flipV="1">
            <a:off x="10646980" y="2127088"/>
            <a:ext cx="1072052" cy="10451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47B44F5-BB5B-584F-8BCD-45FFCBFC1714}"/>
              </a:ext>
            </a:extLst>
          </p:cNvPr>
          <p:cNvCxnSpPr>
            <a:endCxn id="6" idx="1"/>
          </p:cNvCxnSpPr>
          <p:nvPr/>
        </p:nvCxnSpPr>
        <p:spPr>
          <a:xfrm>
            <a:off x="10646980" y="5365531"/>
            <a:ext cx="1072053" cy="9866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C86808A-3A98-4344-97CE-FDC56B1EAAD0}"/>
              </a:ext>
            </a:extLst>
          </p:cNvPr>
          <p:cNvSpPr txBox="1"/>
          <p:nvPr/>
        </p:nvSpPr>
        <p:spPr>
          <a:xfrm>
            <a:off x="76475" y="4605594"/>
            <a:ext cx="14341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Admin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E0D210F-54DA-2543-A374-93E9293D4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99" y="2596055"/>
            <a:ext cx="4267200" cy="11049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00A4C63-A3F7-D64E-B94B-1608B0696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5" y="5199634"/>
            <a:ext cx="7315200" cy="10033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A8A38D8-2EE2-0941-AAF8-D690EA234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75" y="6316701"/>
            <a:ext cx="6667500" cy="1143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F2887F4-AB26-E84D-8E6D-492A358C6B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399" y="1077614"/>
            <a:ext cx="11046098" cy="14224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B542DD0B-A2C2-D34C-A6BB-56A5C615B0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19032" y="1408444"/>
            <a:ext cx="607392" cy="6073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19DF03C1-674F-D44F-9B3F-6E1DB22F27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59341" y="5646556"/>
            <a:ext cx="607392" cy="60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  <p:bldP spid="13" grpId="0" animBg="1"/>
      <p:bldP spid="14" grpId="0" animBg="1"/>
      <p:bldP spid="15" grpId="0" animBg="1"/>
      <p:bldP spid="35" grpId="0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AD Authentication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for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AKS Admins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F65BF11-B850-1E47-B2DB-F7A2224ED1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4870" y="207628"/>
            <a:ext cx="1515798" cy="15157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054221-F03C-E840-BA15-F98AC225A92F}"/>
              </a:ext>
            </a:extLst>
          </p:cNvPr>
          <p:cNvSpPr txBox="1"/>
          <p:nvPr/>
        </p:nvSpPr>
        <p:spPr>
          <a:xfrm>
            <a:off x="252934" y="1723426"/>
            <a:ext cx="27349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Active Directory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97FB8F7-FE03-6E49-BD87-1693F74763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32202" y="179679"/>
            <a:ext cx="1416760" cy="141676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3FBEABF-B627-924E-87D3-61B8455D4B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245834" y="396335"/>
            <a:ext cx="1138384" cy="11383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DF2AB3-7B77-6A4A-A3A5-F20E5D1ABFE5}"/>
              </a:ext>
            </a:extLst>
          </p:cNvPr>
          <p:cNvSpPr txBox="1"/>
          <p:nvPr/>
        </p:nvSpPr>
        <p:spPr>
          <a:xfrm>
            <a:off x="6117716" y="1723425"/>
            <a:ext cx="21309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Groups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6B54F9-954B-0648-9F79-00ECC6DAB85C}"/>
              </a:ext>
            </a:extLst>
          </p:cNvPr>
          <p:cNvSpPr txBox="1"/>
          <p:nvPr/>
        </p:nvSpPr>
        <p:spPr>
          <a:xfrm>
            <a:off x="11995732" y="1592678"/>
            <a:ext cx="1942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Users</a:t>
            </a:r>
          </a:p>
        </p:txBody>
      </p:sp>
    </p:spTree>
    <p:extLst>
      <p:ext uri="{BB962C8B-B14F-4D97-AF65-F5344CB8AC3E}">
        <p14:creationId xmlns:p14="http://schemas.microsoft.com/office/powerpoint/2010/main" val="3590021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2D9D22-1BDF-124E-982D-EAC1489DB6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9C28BE-990A-2E4F-B236-F3E630719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AKS Virtual Nodes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0AAF284-19FB-1842-AC1E-755371F9FF88}"/>
              </a:ext>
            </a:extLst>
          </p:cNvPr>
          <p:cNvSpPr/>
          <p:nvPr/>
        </p:nvSpPr>
        <p:spPr>
          <a:xfrm>
            <a:off x="60666" y="2037380"/>
            <a:ext cx="4206239" cy="415483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Virtual Kubelet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77824ED-9B22-CA42-97D4-CE46DB6C4BEE}"/>
              </a:ext>
            </a:extLst>
          </p:cNvPr>
          <p:cNvSpPr/>
          <p:nvPr/>
        </p:nvSpPr>
        <p:spPr>
          <a:xfrm>
            <a:off x="5246325" y="2063506"/>
            <a:ext cx="4206239" cy="415483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Azure Container Instances</a:t>
            </a:r>
          </a:p>
          <a:p>
            <a:pPr algn="ctr"/>
            <a:r>
              <a:rPr lang="en-US" sz="5000" dirty="0"/>
              <a:t>ACI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057F95-6781-994B-92B2-2F1A1A6782A5}"/>
              </a:ext>
            </a:extLst>
          </p:cNvPr>
          <p:cNvSpPr/>
          <p:nvPr/>
        </p:nvSpPr>
        <p:spPr>
          <a:xfrm>
            <a:off x="10336487" y="2037379"/>
            <a:ext cx="4206239" cy="415483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Azure Virtual Nodes on</a:t>
            </a:r>
          </a:p>
          <a:p>
            <a:pPr algn="ctr"/>
            <a:r>
              <a:rPr lang="en-US" sz="5000" dirty="0"/>
              <a:t>AKS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504074-2C77-6844-B42A-8DAC942E305B}"/>
              </a:ext>
            </a:extLst>
          </p:cNvPr>
          <p:cNvSpPr txBox="1"/>
          <p:nvPr/>
        </p:nvSpPr>
        <p:spPr>
          <a:xfrm>
            <a:off x="4454323" y="3453078"/>
            <a:ext cx="696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56EE5-14AC-9648-AB78-3F27BC8950D0}"/>
              </a:ext>
            </a:extLst>
          </p:cNvPr>
          <p:cNvSpPr txBox="1"/>
          <p:nvPr/>
        </p:nvSpPr>
        <p:spPr>
          <a:xfrm>
            <a:off x="9562085" y="3453077"/>
            <a:ext cx="696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13987269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4B814D-142A-BD40-96EA-526D6E4BB6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614888-74F2-CA4C-A0BF-DB1520E30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31" y="-147607"/>
            <a:ext cx="1362456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Active Directory Authentication for AKS Admins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A1C06A-C42C-1A4C-9C0D-830C41816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0796" y="1114159"/>
            <a:ext cx="1515798" cy="15157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9F9070-FFD1-AE49-8F9A-166684FB2192}"/>
              </a:ext>
            </a:extLst>
          </p:cNvPr>
          <p:cNvSpPr txBox="1"/>
          <p:nvPr/>
        </p:nvSpPr>
        <p:spPr>
          <a:xfrm>
            <a:off x="1303275" y="2690939"/>
            <a:ext cx="27349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Active 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6833F8-E9D3-CF45-AAAA-C21CEB26D60B}"/>
              </a:ext>
            </a:extLst>
          </p:cNvPr>
          <p:cNvSpPr/>
          <p:nvPr/>
        </p:nvSpPr>
        <p:spPr>
          <a:xfrm>
            <a:off x="6190996" y="5278860"/>
            <a:ext cx="2606566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F165389-BCDB-914C-BC55-B93C0FA3F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63691" y="1609813"/>
            <a:ext cx="1464018" cy="1464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48B6AE-A66F-0943-B28F-F0C25F5CD7BD}"/>
              </a:ext>
            </a:extLst>
          </p:cNvPr>
          <p:cNvSpPr txBox="1"/>
          <p:nvPr/>
        </p:nvSpPr>
        <p:spPr>
          <a:xfrm>
            <a:off x="11414845" y="304186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3E1ABD1-D81C-FA43-AB59-798A5339559E}"/>
              </a:ext>
            </a:extLst>
          </p:cNvPr>
          <p:cNvSpPr/>
          <p:nvPr/>
        </p:nvSpPr>
        <p:spPr>
          <a:xfrm>
            <a:off x="4859669" y="1399116"/>
            <a:ext cx="5839509" cy="191207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Integrate Azure AD and AKS Cluster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F13DC19-B916-4442-9F7F-D94180EE87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60796" y="3677302"/>
            <a:ext cx="1138384" cy="113838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539723E-42FA-524C-BC63-C114737EA0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36716" y="5553815"/>
            <a:ext cx="1138384" cy="113838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A993731-E02D-1C4D-A45F-1625E9EE0CE5}"/>
              </a:ext>
            </a:extLst>
          </p:cNvPr>
          <p:cNvSpPr txBox="1"/>
          <p:nvPr/>
        </p:nvSpPr>
        <p:spPr>
          <a:xfrm>
            <a:off x="665152" y="4689707"/>
            <a:ext cx="33730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Group: k8sadmins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EACC8A-8C82-8243-92DD-87FBB112E786}"/>
              </a:ext>
            </a:extLst>
          </p:cNvPr>
          <p:cNvSpPr txBox="1"/>
          <p:nvPr/>
        </p:nvSpPr>
        <p:spPr>
          <a:xfrm>
            <a:off x="665303" y="6791563"/>
            <a:ext cx="3706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User: user1aksadmin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01D4BFC-2C08-1041-AFEC-A7FD54FEF43F}"/>
              </a:ext>
            </a:extLst>
          </p:cNvPr>
          <p:cNvSpPr/>
          <p:nvPr/>
        </p:nvSpPr>
        <p:spPr>
          <a:xfrm>
            <a:off x="375616" y="935421"/>
            <a:ext cx="4196781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" descr="Kubernetes - Wikipedia">
            <a:extLst>
              <a:ext uri="{FF2B5EF4-FFF2-40B4-BE49-F238E27FC236}">
                <a16:creationId xmlns:a16="http://schemas.microsoft.com/office/drawing/2014/main" id="{0608F850-C25A-B545-93E3-1BAAC4F27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995" y="5258378"/>
            <a:ext cx="756694" cy="73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4AA54D3-5D0B-5543-AFCD-C129D9E6E163}"/>
              </a:ext>
            </a:extLst>
          </p:cNvPr>
          <p:cNvSpPr/>
          <p:nvPr/>
        </p:nvSpPr>
        <p:spPr>
          <a:xfrm>
            <a:off x="11047820" y="935421"/>
            <a:ext cx="2941449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788590C0-A4CF-BB41-89B4-DBB9B4EF4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8789" y="475685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0DE304-C153-EF4D-B01C-097EE9884D04}"/>
              </a:ext>
            </a:extLst>
          </p:cNvPr>
          <p:cNvSpPr txBox="1"/>
          <p:nvPr/>
        </p:nvSpPr>
        <p:spPr>
          <a:xfrm>
            <a:off x="11578266" y="6407339"/>
            <a:ext cx="1845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K8S API Server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D3D75C4-0DC6-CB4A-BF7C-9A71EEFDEB76}"/>
              </a:ext>
            </a:extLst>
          </p:cNvPr>
          <p:cNvSpPr/>
          <p:nvPr/>
        </p:nvSpPr>
        <p:spPr>
          <a:xfrm>
            <a:off x="6056305" y="4529960"/>
            <a:ext cx="2941449" cy="2963256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 descr="Internet">
            <a:extLst>
              <a:ext uri="{FF2B5EF4-FFF2-40B4-BE49-F238E27FC236}">
                <a16:creationId xmlns:a16="http://schemas.microsoft.com/office/drawing/2014/main" id="{C1DD9E36-CF9B-9040-B259-398E4B28C9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26668" y="6169173"/>
            <a:ext cx="1188850" cy="11888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60E1A5A-1F10-4C44-8B58-0B097F445A2E}"/>
              </a:ext>
            </a:extLst>
          </p:cNvPr>
          <p:cNvSpPr txBox="1"/>
          <p:nvPr/>
        </p:nvSpPr>
        <p:spPr>
          <a:xfrm>
            <a:off x="6947689" y="7116253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E5CCA0-9B58-1249-809B-1B5619E76D5B}"/>
              </a:ext>
            </a:extLst>
          </p:cNvPr>
          <p:cNvSpPr txBox="1"/>
          <p:nvPr/>
        </p:nvSpPr>
        <p:spPr>
          <a:xfrm>
            <a:off x="6622463" y="4544426"/>
            <a:ext cx="1699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Desktop</a:t>
            </a:r>
          </a:p>
        </p:txBody>
      </p:sp>
    </p:spTree>
    <p:extLst>
      <p:ext uri="{BB962C8B-B14F-4D97-AF65-F5344CB8AC3E}">
        <p14:creationId xmlns:p14="http://schemas.microsoft.com/office/powerpoint/2010/main" val="201994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/>
      <p:bldP spid="13" grpId="0" animBg="1"/>
      <p:bldP spid="22" grpId="0"/>
      <p:bldP spid="23" grpId="0"/>
      <p:bldP spid="24" grpId="0" animBg="1"/>
      <p:bldP spid="26" grpId="0" animBg="1"/>
      <p:bldP spid="28" grpId="0"/>
      <p:bldP spid="29" grpId="0" animBg="1"/>
      <p:bldP spid="31" grpId="0"/>
      <p:bldP spid="32" grpId="0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4B814D-142A-BD40-96EA-526D6E4BB6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614888-74F2-CA4C-A0BF-DB1520E30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31" y="-147607"/>
            <a:ext cx="1362456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Active Directory Authentication for AKS Admins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A1C06A-C42C-1A4C-9C0D-830C41816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5188" y="2600274"/>
            <a:ext cx="1515798" cy="15157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9F9070-FFD1-AE49-8F9A-166684FB2192}"/>
              </a:ext>
            </a:extLst>
          </p:cNvPr>
          <p:cNvSpPr txBox="1"/>
          <p:nvPr/>
        </p:nvSpPr>
        <p:spPr>
          <a:xfrm>
            <a:off x="664726" y="4065670"/>
            <a:ext cx="27349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Active 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6833F8-E9D3-CF45-AAAA-C21CEB26D60B}"/>
              </a:ext>
            </a:extLst>
          </p:cNvPr>
          <p:cNvSpPr/>
          <p:nvPr/>
        </p:nvSpPr>
        <p:spPr>
          <a:xfrm>
            <a:off x="5572244" y="3678489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get nodes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F165389-BCDB-914C-BC55-B93C0FA3F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31824" y="1556491"/>
            <a:ext cx="1464018" cy="1464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48B6AE-A66F-0943-B28F-F0C25F5CD7BD}"/>
              </a:ext>
            </a:extLst>
          </p:cNvPr>
          <p:cNvSpPr txBox="1"/>
          <p:nvPr/>
        </p:nvSpPr>
        <p:spPr>
          <a:xfrm>
            <a:off x="11474420" y="1015515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Azure AKS Cluster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539723E-42FA-524C-BC63-C114737EA0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13380" y="4548971"/>
            <a:ext cx="1138384" cy="11383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CEACC8A-8C82-8243-92DD-87FBB112E786}"/>
              </a:ext>
            </a:extLst>
          </p:cNvPr>
          <p:cNvSpPr txBox="1"/>
          <p:nvPr/>
        </p:nvSpPr>
        <p:spPr>
          <a:xfrm>
            <a:off x="367016" y="5739023"/>
            <a:ext cx="3706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User: user1aksadmin</a:t>
            </a:r>
          </a:p>
        </p:txBody>
      </p:sp>
      <p:pic>
        <p:nvPicPr>
          <p:cNvPr id="25" name="Picture 2" descr="Kubernetes - Wikipedia">
            <a:extLst>
              <a:ext uri="{FF2B5EF4-FFF2-40B4-BE49-F238E27FC236}">
                <a16:creationId xmlns:a16="http://schemas.microsoft.com/office/drawing/2014/main" id="{0608F850-C25A-B545-93E3-1BAAC4F27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243" y="3658007"/>
            <a:ext cx="756694" cy="73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6B7E671-F03C-C04F-B19A-B8C645B39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13380" y="6049650"/>
            <a:ext cx="1138384" cy="11383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7B37B19-0E1B-984D-9EFB-5A200616F0E6}"/>
              </a:ext>
            </a:extLst>
          </p:cNvPr>
          <p:cNvSpPr txBox="1"/>
          <p:nvPr/>
        </p:nvSpPr>
        <p:spPr>
          <a:xfrm>
            <a:off x="307531" y="7140054"/>
            <a:ext cx="33730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Group: k8sadmins</a:t>
            </a:r>
          </a:p>
        </p:txBody>
      </p:sp>
      <p:pic>
        <p:nvPicPr>
          <p:cNvPr id="10" name="Graphic 9" descr="Internet">
            <a:extLst>
              <a:ext uri="{FF2B5EF4-FFF2-40B4-BE49-F238E27FC236}">
                <a16:creationId xmlns:a16="http://schemas.microsoft.com/office/drawing/2014/main" id="{520E6344-808D-3B40-AC85-E87A30371F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85599" y="1799209"/>
            <a:ext cx="1188850" cy="11888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D775DF-817C-1F45-B1F6-FA3AE9398C48}"/>
              </a:ext>
            </a:extLst>
          </p:cNvPr>
          <p:cNvSpPr txBox="1"/>
          <p:nvPr/>
        </p:nvSpPr>
        <p:spPr>
          <a:xfrm>
            <a:off x="6816332" y="1643484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5BC8E5-98B8-8C4F-BEA4-DFBAE9B9F905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7379143" y="2774731"/>
            <a:ext cx="23535" cy="903758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Browser window">
            <a:extLst>
              <a:ext uri="{FF2B5EF4-FFF2-40B4-BE49-F238E27FC236}">
                <a16:creationId xmlns:a16="http://schemas.microsoft.com/office/drawing/2014/main" id="{D8AE3D00-1E9E-8C40-9CCC-42EFEDE1C68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17717" y="1216141"/>
            <a:ext cx="1210740" cy="12107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BD62E17-E89B-974E-B45B-6B7FC10F738D}"/>
              </a:ext>
            </a:extLst>
          </p:cNvPr>
          <p:cNvSpPr txBox="1"/>
          <p:nvPr/>
        </p:nvSpPr>
        <p:spPr>
          <a:xfrm>
            <a:off x="1558733" y="2191760"/>
            <a:ext cx="11287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2A401EC-0445-2B42-B0E1-26B1770336F8}"/>
              </a:ext>
            </a:extLst>
          </p:cNvPr>
          <p:cNvSpPr/>
          <p:nvPr/>
        </p:nvSpPr>
        <p:spPr>
          <a:xfrm>
            <a:off x="171134" y="935421"/>
            <a:ext cx="3885809" cy="6635519"/>
          </a:xfrm>
          <a:prstGeom prst="roundRect">
            <a:avLst>
              <a:gd name="adj" fmla="val 8110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55F4450-DE37-6B4C-BABD-09A12B090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5744" y="3992233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216A431-82A3-7E4E-A886-DB02EEE0B0FC}"/>
              </a:ext>
            </a:extLst>
          </p:cNvPr>
          <p:cNvSpPr txBox="1"/>
          <p:nvPr/>
        </p:nvSpPr>
        <p:spPr>
          <a:xfrm>
            <a:off x="1082975" y="979359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8663BF-D21B-094D-81FB-6A2BBDC39050}"/>
              </a:ext>
            </a:extLst>
          </p:cNvPr>
          <p:cNvSpPr txBox="1"/>
          <p:nvPr/>
        </p:nvSpPr>
        <p:spPr>
          <a:xfrm>
            <a:off x="11641208" y="5618763"/>
            <a:ext cx="1845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K8S API Server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90B773A-F21F-7747-972C-0F874C1F9153}"/>
              </a:ext>
            </a:extLst>
          </p:cNvPr>
          <p:cNvSpPr/>
          <p:nvPr/>
        </p:nvSpPr>
        <p:spPr>
          <a:xfrm>
            <a:off x="11047820" y="935421"/>
            <a:ext cx="2941449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2B94E665-579F-0A4D-B17C-846A918A258E}"/>
              </a:ext>
            </a:extLst>
          </p:cNvPr>
          <p:cNvSpPr/>
          <p:nvPr/>
        </p:nvSpPr>
        <p:spPr>
          <a:xfrm>
            <a:off x="5362792" y="963923"/>
            <a:ext cx="4096518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1E8453-FDA7-C74A-A045-59C9C42C7B52}"/>
              </a:ext>
            </a:extLst>
          </p:cNvPr>
          <p:cNvSpPr txBox="1"/>
          <p:nvPr/>
        </p:nvSpPr>
        <p:spPr>
          <a:xfrm>
            <a:off x="6583397" y="989339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441E5D75-BCE6-0E44-A32B-7610F0365072}"/>
              </a:ext>
            </a:extLst>
          </p:cNvPr>
          <p:cNvCxnSpPr>
            <a:cxnSpLocks/>
            <a:stCxn id="7" idx="2"/>
            <a:endCxn id="21" idx="3"/>
          </p:cNvCxnSpPr>
          <p:nvPr/>
        </p:nvCxnSpPr>
        <p:spPr>
          <a:xfrm rot="5400000" flipH="1">
            <a:off x="3778498" y="771470"/>
            <a:ext cx="2550603" cy="4650686"/>
          </a:xfrm>
          <a:prstGeom prst="bentConnector4">
            <a:avLst>
              <a:gd name="adj1" fmla="val -8963"/>
              <a:gd name="adj2" fmla="val 6942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E62D658-B05B-3E40-84D6-99EA68AE716C}"/>
              </a:ext>
            </a:extLst>
          </p:cNvPr>
          <p:cNvSpPr/>
          <p:nvPr/>
        </p:nvSpPr>
        <p:spPr>
          <a:xfrm>
            <a:off x="5584011" y="5472926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A6C61F01-34E5-264A-BF5F-0D78E28BB86E}"/>
              </a:ext>
            </a:extLst>
          </p:cNvPr>
          <p:cNvCxnSpPr>
            <a:cxnSpLocks/>
            <a:stCxn id="19" idx="3"/>
            <a:endCxn id="49" idx="1"/>
          </p:cNvCxnSpPr>
          <p:nvPr/>
        </p:nvCxnSpPr>
        <p:spPr>
          <a:xfrm>
            <a:off x="2751764" y="5118163"/>
            <a:ext cx="2832247" cy="701576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A1C10093-16FF-CF42-AC19-383362493EDE}"/>
              </a:ext>
            </a:extLst>
          </p:cNvPr>
          <p:cNvCxnSpPr>
            <a:stCxn id="7" idx="3"/>
            <a:endCxn id="4098" idx="1"/>
          </p:cNvCxnSpPr>
          <p:nvPr/>
        </p:nvCxnSpPr>
        <p:spPr>
          <a:xfrm>
            <a:off x="9186041" y="4025302"/>
            <a:ext cx="2519703" cy="779731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803622EB-CF83-6346-A27B-10C28D01A34C}"/>
              </a:ext>
            </a:extLst>
          </p:cNvPr>
          <p:cNvSpPr/>
          <p:nvPr/>
        </p:nvSpPr>
        <p:spPr>
          <a:xfrm>
            <a:off x="7453411" y="2994579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E46BB9-ABF1-F84A-8F6E-A6C172E7CC66}"/>
              </a:ext>
            </a:extLst>
          </p:cNvPr>
          <p:cNvSpPr/>
          <p:nvPr/>
        </p:nvSpPr>
        <p:spPr>
          <a:xfrm>
            <a:off x="4187597" y="1968629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32986CC-A1E7-8C4D-8060-63A6ABE5DB14}"/>
              </a:ext>
            </a:extLst>
          </p:cNvPr>
          <p:cNvSpPr/>
          <p:nvPr/>
        </p:nvSpPr>
        <p:spPr>
          <a:xfrm>
            <a:off x="4445807" y="5346816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3057A7-ADD3-084D-BA42-C2AFF5EF4613}"/>
              </a:ext>
            </a:extLst>
          </p:cNvPr>
          <p:cNvSpPr/>
          <p:nvPr/>
        </p:nvSpPr>
        <p:spPr>
          <a:xfrm>
            <a:off x="10499378" y="4333528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9452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/>
      <p:bldP spid="23" grpId="0"/>
      <p:bldP spid="18" grpId="0"/>
      <p:bldP spid="11" grpId="0"/>
      <p:bldP spid="27" grpId="0"/>
      <p:bldP spid="28" grpId="0" animBg="1"/>
      <p:bldP spid="30" grpId="0"/>
      <p:bldP spid="31" grpId="0"/>
      <p:bldP spid="32" grpId="0" animBg="1"/>
      <p:bldP spid="42" grpId="0" animBg="1"/>
      <p:bldP spid="44" grpId="0"/>
      <p:bldP spid="49" grpId="0" animBg="1"/>
      <p:bldP spid="56" grpId="0" animBg="1"/>
      <p:bldP spid="58" grpId="0" animBg="1"/>
      <p:bldP spid="60" grpId="0" animBg="1"/>
      <p:bldP spid="61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Kubernetes RBAC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Azure Active Directory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141BB65-3434-9D43-BC2B-DBE490332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286" y="14372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AD05C445-1837-6B4D-B436-0EDA9CD94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478" y="9432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E5976D-396A-1040-BC07-4CF723153495}"/>
              </a:ext>
            </a:extLst>
          </p:cNvPr>
          <p:cNvSpPr txBox="1"/>
          <p:nvPr/>
        </p:nvSpPr>
        <p:spPr>
          <a:xfrm>
            <a:off x="1650021" y="1799169"/>
            <a:ext cx="6870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4E46A3-C60A-6345-9A75-C18B447CA245}"/>
              </a:ext>
            </a:extLst>
          </p:cNvPr>
          <p:cNvSpPr txBox="1"/>
          <p:nvPr/>
        </p:nvSpPr>
        <p:spPr>
          <a:xfrm>
            <a:off x="4658478" y="1799169"/>
            <a:ext cx="16087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 Binding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F5BDAD8-5033-084B-8D2D-9BE3B79D4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670" y="9432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6370E876-C592-BF46-B22B-AD73D8D84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862" y="1122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9B558B-C7C5-F54C-A6D6-2C669C33A5E7}"/>
              </a:ext>
            </a:extLst>
          </p:cNvPr>
          <p:cNvSpPr txBox="1"/>
          <p:nvPr/>
        </p:nvSpPr>
        <p:spPr>
          <a:xfrm>
            <a:off x="8154948" y="1799168"/>
            <a:ext cx="1551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5A39F2-9183-F04B-874A-6731CB9B15CF}"/>
              </a:ext>
            </a:extLst>
          </p:cNvPr>
          <p:cNvSpPr txBox="1"/>
          <p:nvPr/>
        </p:nvSpPr>
        <p:spPr>
          <a:xfrm>
            <a:off x="11240856" y="1769320"/>
            <a:ext cx="24730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 Binding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433E9C8-9199-AA4C-A9A6-DCE4661A90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7527" y="5807107"/>
            <a:ext cx="1233493" cy="123349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D04FF5C-6D1A-854C-925E-6D52DCFDC2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14008" y="5896306"/>
            <a:ext cx="1138384" cy="113838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D3D0DEC-70B3-8447-80C3-A39F60A54AC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922249" y="5936114"/>
            <a:ext cx="1110261" cy="111026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483D91-CA78-0B48-BC11-51A452D5DC3E}"/>
              </a:ext>
            </a:extLst>
          </p:cNvPr>
          <p:cNvSpPr txBox="1"/>
          <p:nvPr/>
        </p:nvSpPr>
        <p:spPr>
          <a:xfrm>
            <a:off x="747362" y="7034690"/>
            <a:ext cx="20138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Directory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84EABB-4F06-9B49-8A72-6A98E67AF802}"/>
              </a:ext>
            </a:extLst>
          </p:cNvPr>
          <p:cNvSpPr txBox="1"/>
          <p:nvPr/>
        </p:nvSpPr>
        <p:spPr>
          <a:xfrm>
            <a:off x="6478263" y="7034689"/>
            <a:ext cx="14098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Groups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560FEC-E2DF-7D49-8558-84E9EB4F5DB2}"/>
              </a:ext>
            </a:extLst>
          </p:cNvPr>
          <p:cNvSpPr txBox="1"/>
          <p:nvPr/>
        </p:nvSpPr>
        <p:spPr>
          <a:xfrm>
            <a:off x="11922249" y="7044901"/>
            <a:ext cx="1221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Users</a:t>
            </a:r>
          </a:p>
        </p:txBody>
      </p:sp>
    </p:spTree>
    <p:extLst>
      <p:ext uri="{BB962C8B-B14F-4D97-AF65-F5344CB8AC3E}">
        <p14:creationId xmlns:p14="http://schemas.microsoft.com/office/powerpoint/2010/main" val="49327136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2C1A58-8995-2A48-921D-6BFFDFF87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E01902-2BC3-4B49-BAB6-25CD5EB9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3591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C4859E-311B-6448-99EE-0A412C49C826}"/>
              </a:ext>
            </a:extLst>
          </p:cNvPr>
          <p:cNvSpPr/>
          <p:nvPr/>
        </p:nvSpPr>
        <p:spPr>
          <a:xfrm>
            <a:off x="756743" y="2056054"/>
            <a:ext cx="3888827" cy="62011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Subjects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F4C2E2-6A29-A140-9270-3F6956463935}"/>
              </a:ext>
            </a:extLst>
          </p:cNvPr>
          <p:cNvSpPr/>
          <p:nvPr/>
        </p:nvSpPr>
        <p:spPr>
          <a:xfrm>
            <a:off x="5449613" y="2056053"/>
            <a:ext cx="1728954" cy="62011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Groups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D900E4-90F6-3D41-96AD-B1905E754D21}"/>
              </a:ext>
            </a:extLst>
          </p:cNvPr>
          <p:cNvSpPr/>
          <p:nvPr/>
        </p:nvSpPr>
        <p:spPr>
          <a:xfrm>
            <a:off x="10142481" y="2056053"/>
            <a:ext cx="3888827" cy="62011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Verbs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6C269A-C475-5A4C-A75F-B7282FE0E817}"/>
              </a:ext>
            </a:extLst>
          </p:cNvPr>
          <p:cNvSpPr/>
          <p:nvPr/>
        </p:nvSpPr>
        <p:spPr>
          <a:xfrm>
            <a:off x="756745" y="2911158"/>
            <a:ext cx="3888827" cy="6201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Users or processes that need access to the Kubernetes API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8C6E8B-3A72-2745-9422-9F271FEBFBC3}"/>
              </a:ext>
            </a:extLst>
          </p:cNvPr>
          <p:cNvSpPr/>
          <p:nvPr/>
        </p:nvSpPr>
        <p:spPr>
          <a:xfrm>
            <a:off x="5449614" y="2921669"/>
            <a:ext cx="3888827" cy="62011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 k8s API objects that we grant access to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C5E08A-3739-CE48-8F0D-D0A4B74E0962}"/>
              </a:ext>
            </a:extLst>
          </p:cNvPr>
          <p:cNvSpPr/>
          <p:nvPr/>
        </p:nvSpPr>
        <p:spPr>
          <a:xfrm>
            <a:off x="10142482" y="2921669"/>
            <a:ext cx="3888827" cy="6201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List of actions that can be taken on a resource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FB4304-1F1E-3248-ADE4-1AB1A7EC1208}"/>
              </a:ext>
            </a:extLst>
          </p:cNvPr>
          <p:cNvSpPr/>
          <p:nvPr/>
        </p:nvSpPr>
        <p:spPr>
          <a:xfrm>
            <a:off x="756742" y="3851129"/>
            <a:ext cx="2853561" cy="4381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Kind: Group, User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EEBEAE-AB97-134A-8B15-2F095DE5780D}"/>
              </a:ext>
            </a:extLst>
          </p:cNvPr>
          <p:cNvSpPr/>
          <p:nvPr/>
        </p:nvSpPr>
        <p:spPr>
          <a:xfrm>
            <a:off x="756742" y="4503075"/>
            <a:ext cx="2853561" cy="4381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Kind: Service Account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7E340D-E971-014E-86EA-00F0D0472243}"/>
              </a:ext>
            </a:extLst>
          </p:cNvPr>
          <p:cNvSpPr/>
          <p:nvPr/>
        </p:nvSpPr>
        <p:spPr>
          <a:xfrm>
            <a:off x="5449611" y="3851129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050C18-2239-9F44-B13D-C02EC1E8DE2D}"/>
              </a:ext>
            </a:extLst>
          </p:cNvPr>
          <p:cNvSpPr/>
          <p:nvPr/>
        </p:nvSpPr>
        <p:spPr>
          <a:xfrm>
            <a:off x="5449611" y="4503074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extensions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A7E4B4-6823-EF47-A4AA-45B3B27A5CCC}"/>
              </a:ext>
            </a:extLst>
          </p:cNvPr>
          <p:cNvSpPr/>
          <p:nvPr/>
        </p:nvSpPr>
        <p:spPr>
          <a:xfrm>
            <a:off x="5449611" y="5121472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apps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C1427A-5AA0-B44E-8B80-AF925FA6EE10}"/>
              </a:ext>
            </a:extLst>
          </p:cNvPr>
          <p:cNvSpPr/>
          <p:nvPr/>
        </p:nvSpPr>
        <p:spPr>
          <a:xfrm>
            <a:off x="5449611" y="5739870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batch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611016-96DD-8A41-A703-98546C021001}"/>
              </a:ext>
            </a:extLst>
          </p:cNvPr>
          <p:cNvSpPr/>
          <p:nvPr/>
        </p:nvSpPr>
        <p:spPr>
          <a:xfrm>
            <a:off x="10142481" y="3787285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1E3A85-88AE-4D45-BD09-9D2F33430BBE}"/>
              </a:ext>
            </a:extLst>
          </p:cNvPr>
          <p:cNvSpPr/>
          <p:nvPr/>
        </p:nvSpPr>
        <p:spPr>
          <a:xfrm>
            <a:off x="10142481" y="4439230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List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723C78-E2D2-EB40-AEF1-1493AFA84771}"/>
              </a:ext>
            </a:extLst>
          </p:cNvPr>
          <p:cNvSpPr/>
          <p:nvPr/>
        </p:nvSpPr>
        <p:spPr>
          <a:xfrm>
            <a:off x="10142481" y="5057628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Watch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13383C-45CC-9640-9AE5-82CDA6A2E28F}"/>
              </a:ext>
            </a:extLst>
          </p:cNvPr>
          <p:cNvSpPr/>
          <p:nvPr/>
        </p:nvSpPr>
        <p:spPr>
          <a:xfrm>
            <a:off x="10142481" y="5676026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Delete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223633-0136-884C-8014-53567941CB53}"/>
              </a:ext>
            </a:extLst>
          </p:cNvPr>
          <p:cNvSpPr/>
          <p:nvPr/>
        </p:nvSpPr>
        <p:spPr>
          <a:xfrm>
            <a:off x="12223526" y="3787285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Patch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2E4ADC-09B9-2340-A62B-EAF3EEAB055A}"/>
              </a:ext>
            </a:extLst>
          </p:cNvPr>
          <p:cNvSpPr/>
          <p:nvPr/>
        </p:nvSpPr>
        <p:spPr>
          <a:xfrm>
            <a:off x="12223526" y="4439230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get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60E3B2-36F9-AE48-A1C6-40B664F4F8D8}"/>
              </a:ext>
            </a:extLst>
          </p:cNvPr>
          <p:cNvSpPr/>
          <p:nvPr/>
        </p:nvSpPr>
        <p:spPr>
          <a:xfrm>
            <a:off x="12223526" y="5057628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Replace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E6B7539-4F62-7742-ACA0-4C8FE929699B}"/>
              </a:ext>
            </a:extLst>
          </p:cNvPr>
          <p:cNvSpPr/>
          <p:nvPr/>
        </p:nvSpPr>
        <p:spPr>
          <a:xfrm>
            <a:off x="12223526" y="5676026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Read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08042B-CE36-6544-8EF0-1FF269D39D6B}"/>
              </a:ext>
            </a:extLst>
          </p:cNvPr>
          <p:cNvSpPr/>
          <p:nvPr/>
        </p:nvSpPr>
        <p:spPr>
          <a:xfrm>
            <a:off x="756742" y="1045260"/>
            <a:ext cx="13274566" cy="6884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Kubernetes RBAC - Fundamentals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92F26E-80D7-5C43-959B-391C9D87BC59}"/>
              </a:ext>
            </a:extLst>
          </p:cNvPr>
          <p:cNvSpPr/>
          <p:nvPr/>
        </p:nvSpPr>
        <p:spPr>
          <a:xfrm>
            <a:off x="7609484" y="3851129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Pods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1CA4E01-6B5F-9940-8E37-58CC1C3234B6}"/>
              </a:ext>
            </a:extLst>
          </p:cNvPr>
          <p:cNvSpPr/>
          <p:nvPr/>
        </p:nvSpPr>
        <p:spPr>
          <a:xfrm>
            <a:off x="7609484" y="4503074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Deployments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1272820-11D8-F440-96B2-C231DF69616B}"/>
              </a:ext>
            </a:extLst>
          </p:cNvPr>
          <p:cNvSpPr/>
          <p:nvPr/>
        </p:nvSpPr>
        <p:spPr>
          <a:xfrm>
            <a:off x="7609484" y="5121472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Services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CF81918-BA99-6C46-B1F8-3D59CFAE4CA2}"/>
              </a:ext>
            </a:extLst>
          </p:cNvPr>
          <p:cNvSpPr/>
          <p:nvPr/>
        </p:nvSpPr>
        <p:spPr>
          <a:xfrm>
            <a:off x="7609484" y="5739870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StatefulSets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292FEDC-1D34-6549-A12F-866A149BFA5D}"/>
              </a:ext>
            </a:extLst>
          </p:cNvPr>
          <p:cNvSpPr/>
          <p:nvPr/>
        </p:nvSpPr>
        <p:spPr>
          <a:xfrm>
            <a:off x="7609485" y="2055441"/>
            <a:ext cx="1728954" cy="62011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Resources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C9A808-2578-E94A-8A9E-BB54EF4E6879}"/>
              </a:ext>
            </a:extLst>
          </p:cNvPr>
          <p:cNvSpPr/>
          <p:nvPr/>
        </p:nvSpPr>
        <p:spPr>
          <a:xfrm>
            <a:off x="756742" y="6885490"/>
            <a:ext cx="13274566" cy="42726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Reference: https://</a:t>
            </a:r>
            <a:r>
              <a:rPr lang="en-US" dirty="0" err="1"/>
              <a:t>kubernetes.io</a:t>
            </a:r>
            <a:r>
              <a:rPr lang="en-US" dirty="0"/>
              <a:t>/docs/reference/generated/</a:t>
            </a:r>
            <a:r>
              <a:rPr lang="en-US" dirty="0" err="1"/>
              <a:t>kubernetes-api</a:t>
            </a:r>
            <a:r>
              <a:rPr lang="en-US" dirty="0"/>
              <a:t>/v1.19</a:t>
            </a:r>
          </a:p>
        </p:txBody>
      </p:sp>
    </p:spTree>
    <p:extLst>
      <p:ext uri="{BB962C8B-B14F-4D97-AF65-F5344CB8AC3E}">
        <p14:creationId xmlns:p14="http://schemas.microsoft.com/office/powerpoint/2010/main" val="425962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167639" y="1403130"/>
            <a:ext cx="14295121" cy="5423339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89C818-F06C-704D-9455-81E6B5F9A8C0}"/>
              </a:ext>
            </a:extLst>
          </p:cNvPr>
          <p:cNvSpPr/>
          <p:nvPr/>
        </p:nvSpPr>
        <p:spPr>
          <a:xfrm>
            <a:off x="3444765" y="3909849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12A6B-1649-9E45-91B3-4B9F1DD32B5F}"/>
              </a:ext>
            </a:extLst>
          </p:cNvPr>
          <p:cNvSpPr/>
          <p:nvPr/>
        </p:nvSpPr>
        <p:spPr>
          <a:xfrm>
            <a:off x="5284075" y="4976649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7E468-92B6-8B41-A01C-1B2EF19DBCDF}"/>
              </a:ext>
            </a:extLst>
          </p:cNvPr>
          <p:cNvSpPr/>
          <p:nvPr/>
        </p:nvSpPr>
        <p:spPr>
          <a:xfrm>
            <a:off x="5284075" y="5646683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2C45DD-2E8D-1B43-B2ED-B12694484E62}"/>
              </a:ext>
            </a:extLst>
          </p:cNvPr>
          <p:cNvSpPr/>
          <p:nvPr/>
        </p:nvSpPr>
        <p:spPr>
          <a:xfrm>
            <a:off x="7060323" y="5644055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60828-22CC-B143-83EF-4B7B7F27DF3B}"/>
              </a:ext>
            </a:extLst>
          </p:cNvPr>
          <p:cNvSpPr txBox="1"/>
          <p:nvPr/>
        </p:nvSpPr>
        <p:spPr>
          <a:xfrm>
            <a:off x="5050685" y="3920398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72F020-7855-FC40-BCF8-FC3053F21409}"/>
              </a:ext>
            </a:extLst>
          </p:cNvPr>
          <p:cNvSpPr/>
          <p:nvPr/>
        </p:nvSpPr>
        <p:spPr>
          <a:xfrm>
            <a:off x="3660227" y="4481902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DD33CF-1AF0-1B4F-B9BC-9C73B34723D4}"/>
              </a:ext>
            </a:extLst>
          </p:cNvPr>
          <p:cNvSpPr/>
          <p:nvPr/>
        </p:nvSpPr>
        <p:spPr>
          <a:xfrm>
            <a:off x="3660227" y="5646683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C72CDA-CDED-5E40-9CD0-99F29155B7A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7796047" y="5355021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A2AB2B-DE64-F64A-995E-0CE2CFF4037B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116842" y="3563506"/>
            <a:ext cx="1" cy="3568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BEBE6C-370B-7A41-8195-07A500E2F75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4395951" y="4860274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8946931" y="3920398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10786241" y="4987198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10786241" y="5657232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2562489" y="5654604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10552851" y="3930947"/>
            <a:ext cx="2013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QA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9162393" y="4492451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9162393" y="5657232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3298213" y="5365570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1521965" y="5365570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9898117" y="4870823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DCFE964-BA56-4E4B-AF6E-224AC96CA4E1}"/>
              </a:ext>
            </a:extLst>
          </p:cNvPr>
          <p:cNvSpPr/>
          <p:nvPr/>
        </p:nvSpPr>
        <p:spPr>
          <a:xfrm>
            <a:off x="1865586" y="3187133"/>
            <a:ext cx="12368049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1699F-5992-6B4F-AF20-4865934F7AB9}"/>
              </a:ext>
            </a:extLst>
          </p:cNvPr>
          <p:cNvSpPr/>
          <p:nvPr/>
        </p:nvSpPr>
        <p:spPr>
          <a:xfrm>
            <a:off x="1865586" y="4487158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2DC82D-7A59-5A4D-9CF2-5C2BEF85D4A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2601310" y="3565505"/>
            <a:ext cx="0" cy="921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5B10671-16B1-AE4E-9D04-E3318C91C415}"/>
              </a:ext>
            </a:extLst>
          </p:cNvPr>
          <p:cNvSpPr/>
          <p:nvPr/>
        </p:nvSpPr>
        <p:spPr>
          <a:xfrm>
            <a:off x="352622" y="2538371"/>
            <a:ext cx="13881013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 Binding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8660A0-8926-BD40-A0DE-3BE21E952F5A}"/>
              </a:ext>
            </a:extLst>
          </p:cNvPr>
          <p:cNvSpPr/>
          <p:nvPr/>
        </p:nvSpPr>
        <p:spPr>
          <a:xfrm>
            <a:off x="352622" y="4481902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62CD3F-A29E-0942-97E9-5D939B6A39C0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1088346" y="2916743"/>
            <a:ext cx="41517" cy="1565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3F53A0-9A5A-3443-8050-1B816C71718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6019799" y="5355021"/>
            <a:ext cx="8407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8C97620-A739-E34B-9F52-6B9DCF564554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11559697" y="3523635"/>
            <a:ext cx="1" cy="4073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4618283" y="1461879"/>
            <a:ext cx="601555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500" dirty="0">
                <a:solidFill>
                  <a:schemeClr val="bg1"/>
                </a:solidFill>
              </a:rPr>
              <a:t>Kubernetes Cluster RBAC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D1DF175-EDCC-4A4B-A4C9-B6779BBC5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063" y="1458975"/>
            <a:ext cx="819220" cy="79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6">
            <a:extLst>
              <a:ext uri="{FF2B5EF4-FFF2-40B4-BE49-F238E27FC236}">
                <a16:creationId xmlns:a16="http://schemas.microsoft.com/office/drawing/2014/main" id="{0DE513B6-825E-214E-83AF-862E0A35F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22" y="2493179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9FA7B2E3-0DD0-3F46-9D05-2B5C1B61F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787" y="3142322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8">
            <a:extLst>
              <a:ext uri="{FF2B5EF4-FFF2-40B4-BE49-F238E27FC236}">
                <a16:creationId xmlns:a16="http://schemas.microsoft.com/office/drawing/2014/main" id="{6D655E64-38E5-8440-9486-3427B6C64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194" y="4436710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538" y="4439669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3C4B749A-C38F-EC45-B04B-8A5F6929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484" y="4936887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195" y="4939902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15892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Kubernetes RBAC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Azure Active Directory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141BB65-3434-9D43-BC2B-DBE490332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935" y="1114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AD05C445-1837-6B4D-B436-0EDA9CD94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127" y="620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E5976D-396A-1040-BC07-4CF723153495}"/>
              </a:ext>
            </a:extLst>
          </p:cNvPr>
          <p:cNvSpPr txBox="1"/>
          <p:nvPr/>
        </p:nvSpPr>
        <p:spPr>
          <a:xfrm>
            <a:off x="5051670" y="1766929"/>
            <a:ext cx="6870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4E46A3-C60A-6345-9A75-C18B447CA245}"/>
              </a:ext>
            </a:extLst>
          </p:cNvPr>
          <p:cNvSpPr txBox="1"/>
          <p:nvPr/>
        </p:nvSpPr>
        <p:spPr>
          <a:xfrm>
            <a:off x="8060127" y="1766929"/>
            <a:ext cx="16087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 Binding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433E9C8-9199-AA4C-A9A6-DCE4661A90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7527" y="5807107"/>
            <a:ext cx="1233493" cy="123349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D04FF5C-6D1A-854C-925E-6D52DCFDC2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14008" y="5896306"/>
            <a:ext cx="1138384" cy="113838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D3D0DEC-70B3-8447-80C3-A39F60A54A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922249" y="5936114"/>
            <a:ext cx="1110261" cy="111026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483D91-CA78-0B48-BC11-51A452D5DC3E}"/>
              </a:ext>
            </a:extLst>
          </p:cNvPr>
          <p:cNvSpPr txBox="1"/>
          <p:nvPr/>
        </p:nvSpPr>
        <p:spPr>
          <a:xfrm>
            <a:off x="747362" y="7034690"/>
            <a:ext cx="20138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Directory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84EABB-4F06-9B49-8A72-6A98E67AF802}"/>
              </a:ext>
            </a:extLst>
          </p:cNvPr>
          <p:cNvSpPr txBox="1"/>
          <p:nvPr/>
        </p:nvSpPr>
        <p:spPr>
          <a:xfrm>
            <a:off x="6478263" y="7034689"/>
            <a:ext cx="14098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Groups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560FEC-E2DF-7D49-8558-84E9EB4F5DB2}"/>
              </a:ext>
            </a:extLst>
          </p:cNvPr>
          <p:cNvSpPr txBox="1"/>
          <p:nvPr/>
        </p:nvSpPr>
        <p:spPr>
          <a:xfrm>
            <a:off x="11922249" y="7044901"/>
            <a:ext cx="1221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Users</a:t>
            </a:r>
          </a:p>
        </p:txBody>
      </p:sp>
    </p:spTree>
    <p:extLst>
      <p:ext uri="{BB962C8B-B14F-4D97-AF65-F5344CB8AC3E}">
        <p14:creationId xmlns:p14="http://schemas.microsoft.com/office/powerpoint/2010/main" val="361277343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9501C9-F24F-2C4B-89A0-20E799C33E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7AD02E-FA6F-4849-ADD7-E939CF5B8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3081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  <a:r>
              <a:rPr lang="en-US" dirty="0">
                <a:solidFill>
                  <a:srgbClr val="00B050"/>
                </a:solidFill>
              </a:rPr>
              <a:t>Role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AF1B460-4C08-C74F-9E0E-7DC8BE25B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759" y="357519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F3E8FF-2D21-0844-A8BF-B5EFA2D251BD}"/>
              </a:ext>
            </a:extLst>
          </p:cNvPr>
          <p:cNvSpPr/>
          <p:nvPr/>
        </p:nvSpPr>
        <p:spPr>
          <a:xfrm>
            <a:off x="2874054" y="1164611"/>
            <a:ext cx="9733630" cy="5260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 </a:t>
            </a:r>
            <a:r>
              <a:rPr lang="en-IN" dirty="0">
                <a:solidFill>
                  <a:srgbClr val="FFC000"/>
                </a:solidFill>
              </a:rPr>
              <a:t>Role</a:t>
            </a:r>
            <a:r>
              <a:rPr lang="en-IN" dirty="0"/>
              <a:t> can only be used to grant access to resources within a single namespace.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776E047-B304-8144-A106-95AD9C2C3702}"/>
              </a:ext>
            </a:extLst>
          </p:cNvPr>
          <p:cNvGrpSpPr/>
          <p:nvPr/>
        </p:nvGrpSpPr>
        <p:grpSpPr>
          <a:xfrm>
            <a:off x="152750" y="1983763"/>
            <a:ext cx="6502751" cy="5598978"/>
            <a:chOff x="152750" y="1849167"/>
            <a:chExt cx="6502751" cy="559897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C13EBC0-65CC-A149-94B3-F6A02A919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750" y="1849167"/>
              <a:ext cx="6502751" cy="5598978"/>
            </a:xfrm>
            <a:prstGeom prst="rect">
              <a:avLst/>
            </a:prstGeom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91D272B-8FCA-7645-9BBD-295C24F71CD0}"/>
                </a:ext>
              </a:extLst>
            </p:cNvPr>
            <p:cNvSpPr/>
            <p:nvPr/>
          </p:nvSpPr>
          <p:spPr>
            <a:xfrm>
              <a:off x="399393" y="3373821"/>
              <a:ext cx="2701159" cy="430924"/>
            </a:xfrm>
            <a:prstGeom prst="roundRect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3D03970-4B16-9648-8A06-AA6922EBF6A5}"/>
                </a:ext>
              </a:extLst>
            </p:cNvPr>
            <p:cNvSpPr/>
            <p:nvPr/>
          </p:nvSpPr>
          <p:spPr>
            <a:xfrm>
              <a:off x="529721" y="4097807"/>
              <a:ext cx="6028734" cy="430924"/>
            </a:xfrm>
            <a:prstGeom prst="roundRect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76798E6B-4C36-C74E-B0AB-1490F75FA1DA}"/>
                </a:ext>
              </a:extLst>
            </p:cNvPr>
            <p:cNvSpPr/>
            <p:nvPr/>
          </p:nvSpPr>
          <p:spPr>
            <a:xfrm>
              <a:off x="529721" y="4618066"/>
              <a:ext cx="6028734" cy="342817"/>
            </a:xfrm>
            <a:prstGeom prst="roundRect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CC5BB91B-FC49-A54B-B166-A16459B19C0A}"/>
                </a:ext>
              </a:extLst>
            </p:cNvPr>
            <p:cNvSpPr/>
            <p:nvPr/>
          </p:nvSpPr>
          <p:spPr>
            <a:xfrm>
              <a:off x="529721" y="5044866"/>
              <a:ext cx="6028734" cy="342817"/>
            </a:xfrm>
            <a:prstGeom prst="roundRect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9F057598-4804-624C-B121-7B952A696634}"/>
              </a:ext>
            </a:extLst>
          </p:cNvPr>
          <p:cNvSpPr/>
          <p:nvPr/>
        </p:nvSpPr>
        <p:spPr>
          <a:xfrm>
            <a:off x="7126014" y="2737659"/>
            <a:ext cx="3846786" cy="770758"/>
          </a:xfrm>
          <a:prstGeom prst="wedgeRectCallout">
            <a:avLst>
              <a:gd name="adj1" fmla="val -160308"/>
              <a:gd name="adj2" fmla="val 8022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Namespace: </a:t>
            </a:r>
            <a:r>
              <a:rPr lang="en-US" dirty="0"/>
              <a:t>Creating this role in dev namespace</a:t>
            </a:r>
          </a:p>
        </p:txBody>
      </p:sp>
      <p:sp>
        <p:nvSpPr>
          <p:cNvPr id="18" name="Rectangular Callout 17">
            <a:extLst>
              <a:ext uri="{FF2B5EF4-FFF2-40B4-BE49-F238E27FC236}">
                <a16:creationId xmlns:a16="http://schemas.microsoft.com/office/drawing/2014/main" id="{F92E58C6-3B81-824B-A832-3C5F242939E6}"/>
              </a:ext>
            </a:extLst>
          </p:cNvPr>
          <p:cNvSpPr/>
          <p:nvPr/>
        </p:nvSpPr>
        <p:spPr>
          <a:xfrm>
            <a:off x="7740869" y="3659827"/>
            <a:ext cx="4671848" cy="770758"/>
          </a:xfrm>
          <a:prstGeom prst="wedgeRectCallout">
            <a:avLst>
              <a:gd name="adj1" fmla="val -78007"/>
              <a:gd name="adj2" fmla="val 58409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API Groups: </a:t>
            </a:r>
            <a:r>
              <a:rPr lang="en-US" dirty="0"/>
              <a:t>core, extensions, apps</a:t>
            </a:r>
          </a:p>
        </p:txBody>
      </p:sp>
      <p:sp>
        <p:nvSpPr>
          <p:cNvPr id="19" name="Rectangular Callout 18">
            <a:extLst>
              <a:ext uri="{FF2B5EF4-FFF2-40B4-BE49-F238E27FC236}">
                <a16:creationId xmlns:a16="http://schemas.microsoft.com/office/drawing/2014/main" id="{02326A4E-29C6-3E44-B16C-6CB35BB4C3FA}"/>
              </a:ext>
            </a:extLst>
          </p:cNvPr>
          <p:cNvSpPr/>
          <p:nvPr/>
        </p:nvSpPr>
        <p:spPr>
          <a:xfrm>
            <a:off x="8854964" y="4567775"/>
            <a:ext cx="4769595" cy="770758"/>
          </a:xfrm>
          <a:prstGeom prst="wedgeRectCallout">
            <a:avLst>
              <a:gd name="adj1" fmla="val -103165"/>
              <a:gd name="adj2" fmla="val -159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Resources: </a:t>
            </a:r>
            <a:r>
              <a:rPr lang="en-US" dirty="0"/>
              <a:t>pods, deployments, services</a:t>
            </a:r>
          </a:p>
        </p:txBody>
      </p:sp>
      <p:sp>
        <p:nvSpPr>
          <p:cNvPr id="20" name="Rectangular Callout 19">
            <a:extLst>
              <a:ext uri="{FF2B5EF4-FFF2-40B4-BE49-F238E27FC236}">
                <a16:creationId xmlns:a16="http://schemas.microsoft.com/office/drawing/2014/main" id="{C720EC36-1C86-0441-99FD-195C5ED5FAE1}"/>
              </a:ext>
            </a:extLst>
          </p:cNvPr>
          <p:cNvSpPr/>
          <p:nvPr/>
        </p:nvSpPr>
        <p:spPr>
          <a:xfrm>
            <a:off x="9511862" y="5475723"/>
            <a:ext cx="4965788" cy="770758"/>
          </a:xfrm>
          <a:prstGeom prst="wedgeRectCallout">
            <a:avLst>
              <a:gd name="adj1" fmla="val -113989"/>
              <a:gd name="adj2" fmla="val -62954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Verbs: </a:t>
            </a:r>
            <a:r>
              <a:rPr lang="en-US" dirty="0"/>
              <a:t>Create, List, Delete, Patch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1C8B03-B37C-994D-943D-5D9648E03794}"/>
              </a:ext>
            </a:extLst>
          </p:cNvPr>
          <p:cNvSpPr txBox="1"/>
          <p:nvPr/>
        </p:nvSpPr>
        <p:spPr>
          <a:xfrm>
            <a:off x="13281035" y="19436"/>
            <a:ext cx="6870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</a:t>
            </a:r>
          </a:p>
        </p:txBody>
      </p:sp>
    </p:spTree>
    <p:extLst>
      <p:ext uri="{BB962C8B-B14F-4D97-AF65-F5344CB8AC3E}">
        <p14:creationId xmlns:p14="http://schemas.microsoft.com/office/powerpoint/2010/main" val="162423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8" grpId="0" animBg="1"/>
      <p:bldP spid="19" grpId="0" animBg="1"/>
      <p:bldP spid="20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B0270D-7B26-4E4A-9724-BA88C857A2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AF7492-CFA4-1545-A9B4-A7AD4CF37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507" y="0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  <a:r>
              <a:rPr lang="en-US" dirty="0">
                <a:solidFill>
                  <a:srgbClr val="00B050"/>
                </a:solidFill>
              </a:rPr>
              <a:t>Role Binding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2D29B7E7-E746-FB4C-A4FB-57084F0EF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760" y="401429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583837-5620-1D49-95BD-20031555A168}"/>
              </a:ext>
            </a:extLst>
          </p:cNvPr>
          <p:cNvSpPr/>
          <p:nvPr/>
        </p:nvSpPr>
        <p:spPr>
          <a:xfrm>
            <a:off x="2874054" y="1164611"/>
            <a:ext cx="9733630" cy="5260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</a:t>
            </a:r>
            <a:r>
              <a:rPr lang="en-US" dirty="0">
                <a:solidFill>
                  <a:srgbClr val="FFC000"/>
                </a:solidFill>
              </a:rPr>
              <a:t>Role Binding </a:t>
            </a:r>
            <a:r>
              <a:rPr lang="en-US" dirty="0">
                <a:solidFill>
                  <a:schemeClr val="bg1"/>
                </a:solidFill>
              </a:rPr>
              <a:t>is used to tie the </a:t>
            </a:r>
            <a:r>
              <a:rPr lang="en-US" dirty="0">
                <a:solidFill>
                  <a:srgbClr val="FFC000"/>
                </a:solidFill>
              </a:rPr>
              <a:t>Role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>
                <a:solidFill>
                  <a:srgbClr val="FFC000"/>
                </a:solidFill>
              </a:rPr>
              <a:t>Subject</a:t>
            </a:r>
            <a:r>
              <a:rPr lang="en-US" dirty="0">
                <a:solidFill>
                  <a:schemeClr val="bg1"/>
                </a:solidFill>
              </a:rPr>
              <a:t> together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3C20A4-DA9D-784C-8631-F0C393045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55" y="1805222"/>
            <a:ext cx="8415546" cy="58214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D9FC9F-933A-9F47-A4B7-7C258678A6B1}"/>
              </a:ext>
            </a:extLst>
          </p:cNvPr>
          <p:cNvSpPr/>
          <p:nvPr/>
        </p:nvSpPr>
        <p:spPr>
          <a:xfrm>
            <a:off x="604343" y="3560854"/>
            <a:ext cx="2874581" cy="399393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7BA3A9-3A62-084F-B660-A26F4467BAAD}"/>
              </a:ext>
            </a:extLst>
          </p:cNvPr>
          <p:cNvSpPr/>
          <p:nvPr/>
        </p:nvSpPr>
        <p:spPr>
          <a:xfrm>
            <a:off x="273268" y="4074768"/>
            <a:ext cx="6621517" cy="1653369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43CD2F-9D71-F344-B7B7-21749427812D}"/>
              </a:ext>
            </a:extLst>
          </p:cNvPr>
          <p:cNvSpPr/>
          <p:nvPr/>
        </p:nvSpPr>
        <p:spPr>
          <a:xfrm>
            <a:off x="199694" y="7147033"/>
            <a:ext cx="8229603" cy="348993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30639F-19D1-994E-A8AD-02E5403326C2}"/>
              </a:ext>
            </a:extLst>
          </p:cNvPr>
          <p:cNvSpPr/>
          <p:nvPr/>
        </p:nvSpPr>
        <p:spPr>
          <a:xfrm>
            <a:off x="483476" y="6667381"/>
            <a:ext cx="2995448" cy="348993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4768E5D-3092-2A4E-80B1-993EDC190FEF}"/>
              </a:ext>
            </a:extLst>
          </p:cNvPr>
          <p:cNvSpPr/>
          <p:nvPr/>
        </p:nvSpPr>
        <p:spPr>
          <a:xfrm>
            <a:off x="10715911" y="1737515"/>
            <a:ext cx="1707931" cy="11888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6096DC8-5CCC-5348-AA32-69ACBEB8B24C}"/>
              </a:ext>
            </a:extLst>
          </p:cNvPr>
          <p:cNvSpPr/>
          <p:nvPr/>
        </p:nvSpPr>
        <p:spPr>
          <a:xfrm>
            <a:off x="12811760" y="2621736"/>
            <a:ext cx="1707931" cy="11888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Subjects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121DA3C-86D0-7449-BF8F-051711684262}"/>
              </a:ext>
            </a:extLst>
          </p:cNvPr>
          <p:cNvCxnSpPr>
            <a:cxnSpLocks/>
            <a:stCxn id="5" idx="2"/>
            <a:endCxn id="12" idx="6"/>
          </p:cNvCxnSpPr>
          <p:nvPr/>
        </p:nvCxnSpPr>
        <p:spPr>
          <a:xfrm flipH="1">
            <a:off x="12423842" y="2027029"/>
            <a:ext cx="1200718" cy="30491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F75FE2C-1215-2640-9BD9-FFB03675C6BD}"/>
              </a:ext>
            </a:extLst>
          </p:cNvPr>
          <p:cNvCxnSpPr>
            <a:stCxn id="5" idx="2"/>
            <a:endCxn id="13" idx="0"/>
          </p:cNvCxnSpPr>
          <p:nvPr/>
        </p:nvCxnSpPr>
        <p:spPr>
          <a:xfrm>
            <a:off x="13624560" y="2027029"/>
            <a:ext cx="41166" cy="59470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83347A6-13A6-8540-9209-E279BCA00394}"/>
              </a:ext>
            </a:extLst>
          </p:cNvPr>
          <p:cNvSpPr txBox="1"/>
          <p:nvPr/>
        </p:nvSpPr>
        <p:spPr>
          <a:xfrm>
            <a:off x="12833840" y="17822"/>
            <a:ext cx="16087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 Binding</a:t>
            </a:r>
          </a:p>
        </p:txBody>
      </p:sp>
      <p:sp>
        <p:nvSpPr>
          <p:cNvPr id="19" name="Rectangular Callout 18">
            <a:extLst>
              <a:ext uri="{FF2B5EF4-FFF2-40B4-BE49-F238E27FC236}">
                <a16:creationId xmlns:a16="http://schemas.microsoft.com/office/drawing/2014/main" id="{89F4AFA7-9622-9E4D-BE1E-5CB1CE873F36}"/>
              </a:ext>
            </a:extLst>
          </p:cNvPr>
          <p:cNvSpPr/>
          <p:nvPr/>
        </p:nvSpPr>
        <p:spPr>
          <a:xfrm>
            <a:off x="8771015" y="3235407"/>
            <a:ext cx="3846786" cy="770758"/>
          </a:xfrm>
          <a:prstGeom prst="wedgeRectCallout">
            <a:avLst>
              <a:gd name="adj1" fmla="val -186537"/>
              <a:gd name="adj2" fmla="val 13408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Namespace: </a:t>
            </a:r>
            <a:r>
              <a:rPr lang="en-US" dirty="0"/>
              <a:t>Creating this role binding in dev namespace</a:t>
            </a:r>
          </a:p>
        </p:txBody>
      </p:sp>
      <p:sp>
        <p:nvSpPr>
          <p:cNvPr id="23" name="Rectangular Callout 22">
            <a:extLst>
              <a:ext uri="{FF2B5EF4-FFF2-40B4-BE49-F238E27FC236}">
                <a16:creationId xmlns:a16="http://schemas.microsoft.com/office/drawing/2014/main" id="{D2517794-A75F-874E-A6ED-2FF8B5A84F88}"/>
              </a:ext>
            </a:extLst>
          </p:cNvPr>
          <p:cNvSpPr/>
          <p:nvPr/>
        </p:nvSpPr>
        <p:spPr>
          <a:xfrm>
            <a:off x="9177415" y="4230415"/>
            <a:ext cx="3846786" cy="770758"/>
          </a:xfrm>
          <a:prstGeom prst="wedgeRectCallout">
            <a:avLst>
              <a:gd name="adj1" fmla="val -133805"/>
              <a:gd name="adj2" fmla="val 122499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Role: </a:t>
            </a:r>
            <a:r>
              <a:rPr lang="en-US" dirty="0"/>
              <a:t>Mapped role here</a:t>
            </a:r>
          </a:p>
        </p:txBody>
      </p:sp>
      <p:sp>
        <p:nvSpPr>
          <p:cNvPr id="24" name="Rectangular Callout 23">
            <a:extLst>
              <a:ext uri="{FF2B5EF4-FFF2-40B4-BE49-F238E27FC236}">
                <a16:creationId xmlns:a16="http://schemas.microsoft.com/office/drawing/2014/main" id="{42AC226F-531B-6547-A2C9-533F5AE228A2}"/>
              </a:ext>
            </a:extLst>
          </p:cNvPr>
          <p:cNvSpPr/>
          <p:nvPr/>
        </p:nvSpPr>
        <p:spPr>
          <a:xfrm>
            <a:off x="9177414" y="5817191"/>
            <a:ext cx="4359909" cy="1082455"/>
          </a:xfrm>
          <a:prstGeom prst="wedgeRectCallout">
            <a:avLst>
              <a:gd name="adj1" fmla="val -110180"/>
              <a:gd name="adj2" fmla="val 8463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Subjects: Group: </a:t>
            </a:r>
            <a:r>
              <a:rPr lang="en-US" dirty="0"/>
              <a:t>Azure AD Group with Object ID xxx has full access to namespace dev in AKS Cluster</a:t>
            </a:r>
          </a:p>
        </p:txBody>
      </p:sp>
    </p:spTree>
    <p:extLst>
      <p:ext uri="{BB962C8B-B14F-4D97-AF65-F5344CB8AC3E}">
        <p14:creationId xmlns:p14="http://schemas.microsoft.com/office/powerpoint/2010/main" val="142602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8" grpId="0"/>
      <p:bldP spid="19" grpId="0" animBg="1"/>
      <p:bldP spid="23" grpId="0" animBg="1"/>
      <p:bldP spid="24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1671144" y="1250731"/>
            <a:ext cx="11688029" cy="4062246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89C818-F06C-704D-9455-81E6B5F9A8C0}"/>
              </a:ext>
            </a:extLst>
          </p:cNvPr>
          <p:cNvSpPr/>
          <p:nvPr/>
        </p:nvSpPr>
        <p:spPr>
          <a:xfrm>
            <a:off x="2341178" y="2396357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12A6B-1649-9E45-91B3-4B9F1DD32B5F}"/>
              </a:ext>
            </a:extLst>
          </p:cNvPr>
          <p:cNvSpPr/>
          <p:nvPr/>
        </p:nvSpPr>
        <p:spPr>
          <a:xfrm>
            <a:off x="4180488" y="3463157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7E468-92B6-8B41-A01C-1B2EF19DBCDF}"/>
              </a:ext>
            </a:extLst>
          </p:cNvPr>
          <p:cNvSpPr/>
          <p:nvPr/>
        </p:nvSpPr>
        <p:spPr>
          <a:xfrm>
            <a:off x="4180488" y="4133191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2C45DD-2E8D-1B43-B2ED-B12694484E62}"/>
              </a:ext>
            </a:extLst>
          </p:cNvPr>
          <p:cNvSpPr/>
          <p:nvPr/>
        </p:nvSpPr>
        <p:spPr>
          <a:xfrm>
            <a:off x="5956736" y="4130563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60828-22CC-B143-83EF-4B7B7F27DF3B}"/>
              </a:ext>
            </a:extLst>
          </p:cNvPr>
          <p:cNvSpPr txBox="1"/>
          <p:nvPr/>
        </p:nvSpPr>
        <p:spPr>
          <a:xfrm>
            <a:off x="3947098" y="2406906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72F020-7855-FC40-BCF8-FC3053F21409}"/>
              </a:ext>
            </a:extLst>
          </p:cNvPr>
          <p:cNvSpPr/>
          <p:nvPr/>
        </p:nvSpPr>
        <p:spPr>
          <a:xfrm>
            <a:off x="2556640" y="2968410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DD33CF-1AF0-1B4F-B9BC-9C73B34723D4}"/>
              </a:ext>
            </a:extLst>
          </p:cNvPr>
          <p:cNvSpPr/>
          <p:nvPr/>
        </p:nvSpPr>
        <p:spPr>
          <a:xfrm>
            <a:off x="2556640" y="4133191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C72CDA-CDED-5E40-9CD0-99F29155B7A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6692460" y="3841529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BEBE6C-370B-7A41-8195-07A500E2F75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3292364" y="3346782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7843344" y="2406906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9682654" y="3473706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9682654" y="4143740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1458902" y="4141112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9449264" y="2417455"/>
            <a:ext cx="2013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QA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8058806" y="2978959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8058806" y="4143740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2194626" y="3852078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0418378" y="3852078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8794530" y="3357331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3F53A0-9A5A-3443-8050-1B816C71718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916212" y="3841529"/>
            <a:ext cx="8407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5172606" y="1366642"/>
            <a:ext cx="557947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8" name="Picture 8">
            <a:extLst>
              <a:ext uri="{FF2B5EF4-FFF2-40B4-BE49-F238E27FC236}">
                <a16:creationId xmlns:a16="http://schemas.microsoft.com/office/drawing/2014/main" id="{6D655E64-38E5-8440-9486-3427B6C64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607" y="2923218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951" y="2926177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3C4B749A-C38F-EC45-B04B-8A5F6929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897" y="3423395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608" y="3426410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A4D817D8-0DDF-794C-9442-6F76F0E60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4429061" y="1396996"/>
            <a:ext cx="694584" cy="69458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F2DF2D29-2051-814B-8167-0CA51ACD98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7355" y="5478810"/>
            <a:ext cx="1233493" cy="123349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E3BA8A8-F88F-6445-B20B-988B518C06A0}"/>
              </a:ext>
            </a:extLst>
          </p:cNvPr>
          <p:cNvSpPr txBox="1"/>
          <p:nvPr/>
        </p:nvSpPr>
        <p:spPr>
          <a:xfrm>
            <a:off x="10085312" y="6574127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FF7B94A9-1415-DA41-B1AF-0447CFAE4D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28129" y="5519470"/>
            <a:ext cx="1138384" cy="113838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E8F9220-D5FE-194E-9F37-49D885134763}"/>
              </a:ext>
            </a:extLst>
          </p:cNvPr>
          <p:cNvSpPr txBox="1"/>
          <p:nvPr/>
        </p:nvSpPr>
        <p:spPr>
          <a:xfrm>
            <a:off x="1963541" y="6493172"/>
            <a:ext cx="262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devaksteam</a:t>
            </a:r>
            <a:endParaRPr lang="en-US" sz="1600" dirty="0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83972725-D0F1-C44B-AB3B-6B49316D54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56463" y="5602011"/>
            <a:ext cx="1110261" cy="111026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E0A5A36-D221-B041-8223-0E7A7002A423}"/>
              </a:ext>
            </a:extLst>
          </p:cNvPr>
          <p:cNvSpPr txBox="1"/>
          <p:nvPr/>
        </p:nvSpPr>
        <p:spPr>
          <a:xfrm>
            <a:off x="6662210" y="6654371"/>
            <a:ext cx="21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aksdev1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04ACC1-E477-5F4B-8D76-8FF295078BB7}"/>
              </a:ext>
            </a:extLst>
          </p:cNvPr>
          <p:cNvSpPr txBox="1"/>
          <p:nvPr/>
        </p:nvSpPr>
        <p:spPr>
          <a:xfrm>
            <a:off x="1938086" y="6682289"/>
            <a:ext cx="44571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e6dcdae4-e9ff-4261-81e6-0d08537c4cf8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0600BD0-F9FE-8746-BE0A-B0ACB256F726}"/>
              </a:ext>
            </a:extLst>
          </p:cNvPr>
          <p:cNvSpPr/>
          <p:nvPr/>
        </p:nvSpPr>
        <p:spPr>
          <a:xfrm>
            <a:off x="1671144" y="5450623"/>
            <a:ext cx="10720552" cy="1579001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Up-down Arrow 2">
            <a:extLst>
              <a:ext uri="{FF2B5EF4-FFF2-40B4-BE49-F238E27FC236}">
                <a16:creationId xmlns:a16="http://schemas.microsoft.com/office/drawing/2014/main" id="{35C53C83-FBBF-9E4B-B8B0-6E50B4DF8B66}"/>
              </a:ext>
            </a:extLst>
          </p:cNvPr>
          <p:cNvSpPr/>
          <p:nvPr/>
        </p:nvSpPr>
        <p:spPr>
          <a:xfrm>
            <a:off x="2925455" y="4794803"/>
            <a:ext cx="323189" cy="840827"/>
          </a:xfrm>
          <a:prstGeom prst="up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3D4E73F-C5BA-4042-BBFA-7F2DE5990DCF}"/>
              </a:ext>
            </a:extLst>
          </p:cNvPr>
          <p:cNvGrpSpPr/>
          <p:nvPr/>
        </p:nvGrpSpPr>
        <p:grpSpPr>
          <a:xfrm>
            <a:off x="11562842" y="3054381"/>
            <a:ext cx="1319479" cy="653179"/>
            <a:chOff x="405245" y="2091580"/>
            <a:chExt cx="800100" cy="325875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741AD72-987C-354E-A0AC-E18EC921D064}"/>
                </a:ext>
              </a:extLst>
            </p:cNvPr>
            <p:cNvCxnSpPr/>
            <p:nvPr/>
          </p:nvCxnSpPr>
          <p:spPr>
            <a:xfrm>
              <a:off x="405245" y="2091580"/>
              <a:ext cx="67541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CAA0E34-C48D-E34C-ADA5-727BB11B3801}"/>
                </a:ext>
              </a:extLst>
            </p:cNvPr>
            <p:cNvCxnSpPr/>
            <p:nvPr/>
          </p:nvCxnSpPr>
          <p:spPr>
            <a:xfrm flipH="1">
              <a:off x="405245" y="2091580"/>
              <a:ext cx="80010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161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 animBg="1"/>
      <p:bldP spid="29" grpId="0" animBg="1"/>
      <p:bldP spid="54" grpId="0"/>
      <p:bldP spid="51" grpId="0"/>
      <p:bldP spid="53" grpId="0"/>
      <p:bldP spid="62" grpId="0"/>
      <p:bldP spid="63" grpId="0"/>
      <p:bldP spid="64" grpId="0" animBg="1"/>
      <p:bldP spid="3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8712513" y="1058362"/>
            <a:ext cx="5770180" cy="3891297"/>
          </a:xfrm>
          <a:prstGeom prst="roundRect">
            <a:avLst>
              <a:gd name="adj" fmla="val 216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8988409" y="1627914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10827719" y="2694714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10827719" y="3364748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2603967" y="3362120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10594329" y="1638463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9203871" y="2199967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9203871" y="3364748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3339691" y="3073086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1563443" y="3073086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9939595" y="2578339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9603818" y="1029805"/>
            <a:ext cx="41893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016" y="2147185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673" y="2647418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A4D817D8-0DDF-794C-9442-6F76F0E60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8736652" y="1069154"/>
            <a:ext cx="511364" cy="51136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F2DF2D29-2051-814B-8167-0CA51ACD98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649" y="1438293"/>
            <a:ext cx="1233493" cy="123349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E3BA8A8-F88F-6445-B20B-988B518C06A0}"/>
              </a:ext>
            </a:extLst>
          </p:cNvPr>
          <p:cNvSpPr txBox="1"/>
          <p:nvPr/>
        </p:nvSpPr>
        <p:spPr>
          <a:xfrm>
            <a:off x="885906" y="265659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FF7B94A9-1415-DA41-B1AF-0447CFAE4D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9682" y="3033677"/>
            <a:ext cx="1138384" cy="113838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E8F9220-D5FE-194E-9F37-49D885134763}"/>
              </a:ext>
            </a:extLst>
          </p:cNvPr>
          <p:cNvSpPr txBox="1"/>
          <p:nvPr/>
        </p:nvSpPr>
        <p:spPr>
          <a:xfrm>
            <a:off x="714941" y="4121346"/>
            <a:ext cx="262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devaksteam</a:t>
            </a:r>
            <a:endParaRPr lang="en-US" sz="1600" dirty="0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83972725-D0F1-C44B-AB3B-6B49316D54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04157" y="5427751"/>
            <a:ext cx="1110261" cy="111026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E0A5A36-D221-B041-8223-0E7A7002A423}"/>
              </a:ext>
            </a:extLst>
          </p:cNvPr>
          <p:cNvSpPr txBox="1"/>
          <p:nvPr/>
        </p:nvSpPr>
        <p:spPr>
          <a:xfrm>
            <a:off x="714941" y="6600651"/>
            <a:ext cx="21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aksdev1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04ACC1-E477-5F4B-8D76-8FF295078BB7}"/>
              </a:ext>
            </a:extLst>
          </p:cNvPr>
          <p:cNvSpPr txBox="1"/>
          <p:nvPr/>
        </p:nvSpPr>
        <p:spPr>
          <a:xfrm>
            <a:off x="743522" y="4341730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0600BD0-F9FE-8746-BE0A-B0ACB256F726}"/>
              </a:ext>
            </a:extLst>
          </p:cNvPr>
          <p:cNvSpPr/>
          <p:nvPr/>
        </p:nvSpPr>
        <p:spPr>
          <a:xfrm>
            <a:off x="509994" y="109166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95A0D6-2D4D-3842-99F9-64D19F50B246}"/>
              </a:ext>
            </a:extLst>
          </p:cNvPr>
          <p:cNvSpPr txBox="1"/>
          <p:nvPr/>
        </p:nvSpPr>
        <p:spPr>
          <a:xfrm>
            <a:off x="1027724" y="111353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5B5EFD4-031F-4044-AF07-DA2ECBFA38FA}"/>
              </a:ext>
            </a:extLst>
          </p:cNvPr>
          <p:cNvSpPr/>
          <p:nvPr/>
        </p:nvSpPr>
        <p:spPr>
          <a:xfrm>
            <a:off x="4264935" y="5122170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get</a:t>
            </a:r>
            <a:r>
              <a:rPr lang="en-US" dirty="0">
                <a:solidFill>
                  <a:schemeClr val="bg1"/>
                </a:solidFill>
              </a:rPr>
              <a:t> pods -n </a:t>
            </a:r>
            <a:r>
              <a:rPr lang="en-US" dirty="0">
                <a:solidFill>
                  <a:srgbClr val="FFC000"/>
                </a:solidFill>
              </a:rPr>
              <a:t>dev</a:t>
            </a:r>
          </a:p>
        </p:txBody>
      </p:sp>
      <p:pic>
        <p:nvPicPr>
          <p:cNvPr id="44" name="Graphic 43" descr="Internet">
            <a:extLst>
              <a:ext uri="{FF2B5EF4-FFF2-40B4-BE49-F238E27FC236}">
                <a16:creationId xmlns:a16="http://schemas.microsoft.com/office/drawing/2014/main" id="{59CC712F-987B-0D4C-BE62-BEBD62D5DA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88551" y="6073739"/>
            <a:ext cx="1188850" cy="118885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577FD67-4917-6C47-87DD-7A1397658DEA}"/>
              </a:ext>
            </a:extLst>
          </p:cNvPr>
          <p:cNvSpPr txBox="1"/>
          <p:nvPr/>
        </p:nvSpPr>
        <p:spPr>
          <a:xfrm>
            <a:off x="6677401" y="6564508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AB20975-4E7A-D041-9FF5-6B494BBB33C6}"/>
              </a:ext>
            </a:extLst>
          </p:cNvPr>
          <p:cNvSpPr/>
          <p:nvPr/>
        </p:nvSpPr>
        <p:spPr>
          <a:xfrm>
            <a:off x="4019013" y="3857215"/>
            <a:ext cx="4096518" cy="3544484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65E116-A69A-124F-A942-3C516313A57C}"/>
              </a:ext>
            </a:extLst>
          </p:cNvPr>
          <p:cNvSpPr txBox="1"/>
          <p:nvPr/>
        </p:nvSpPr>
        <p:spPr>
          <a:xfrm>
            <a:off x="5239298" y="7016881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A924A48-FBE0-D549-ABBA-2B8BFF1B85A0}"/>
              </a:ext>
            </a:extLst>
          </p:cNvPr>
          <p:cNvSpPr/>
          <p:nvPr/>
        </p:nvSpPr>
        <p:spPr>
          <a:xfrm>
            <a:off x="4234037" y="4050165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sp>
        <p:nvSpPr>
          <p:cNvPr id="49" name="Up-down Arrow 48">
            <a:extLst>
              <a:ext uri="{FF2B5EF4-FFF2-40B4-BE49-F238E27FC236}">
                <a16:creationId xmlns:a16="http://schemas.microsoft.com/office/drawing/2014/main" id="{50EF9018-300C-BE46-BDEB-B66A24A36BF6}"/>
              </a:ext>
            </a:extLst>
          </p:cNvPr>
          <p:cNvSpPr/>
          <p:nvPr/>
        </p:nvSpPr>
        <p:spPr>
          <a:xfrm rot="16200000">
            <a:off x="5653835" y="-7921"/>
            <a:ext cx="323189" cy="6968393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E6C7AC-ADE0-8047-8758-4DE4269D68EE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6071834" y="5815795"/>
            <a:ext cx="11142" cy="498532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E2C032E0-BB0C-A245-B32B-DC5FB73FC00B}"/>
              </a:ext>
            </a:extLst>
          </p:cNvPr>
          <p:cNvCxnSpPr>
            <a:stCxn id="42" idx="1"/>
            <a:endCxn id="55" idx="3"/>
          </p:cNvCxnSpPr>
          <p:nvPr/>
        </p:nvCxnSpPr>
        <p:spPr>
          <a:xfrm rot="10800000" flipV="1">
            <a:off x="2314419" y="5468982"/>
            <a:ext cx="1950517" cy="513899"/>
          </a:xfrm>
          <a:prstGeom prst="bentConnector3">
            <a:avLst>
              <a:gd name="adj1" fmla="val 2359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6D39B51D-5C9D-F740-A7A9-A9752A8B332C}"/>
              </a:ext>
            </a:extLst>
          </p:cNvPr>
          <p:cNvCxnSpPr>
            <a:cxnSpLocks/>
            <a:stCxn id="55" idx="0"/>
            <a:endCxn id="48" idx="2"/>
          </p:cNvCxnSpPr>
          <p:nvPr/>
        </p:nvCxnSpPr>
        <p:spPr>
          <a:xfrm rot="5400000" flipH="1" flipV="1">
            <a:off x="3558132" y="2944947"/>
            <a:ext cx="683961" cy="4281648"/>
          </a:xfrm>
          <a:prstGeom prst="bentConnector3">
            <a:avLst>
              <a:gd name="adj1" fmla="val 66904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3DD9E4DE-3079-FE4A-AAA6-4AC38B99C5E6}"/>
              </a:ext>
            </a:extLst>
          </p:cNvPr>
          <p:cNvCxnSpPr>
            <a:cxnSpLocks/>
            <a:stCxn id="42" idx="3"/>
            <a:endCxn id="29" idx="1"/>
          </p:cNvCxnSpPr>
          <p:nvPr/>
        </p:nvCxnSpPr>
        <p:spPr>
          <a:xfrm flipV="1">
            <a:off x="7878732" y="3680059"/>
            <a:ext cx="1325139" cy="1788924"/>
          </a:xfrm>
          <a:prstGeom prst="bentConnector3">
            <a:avLst>
              <a:gd name="adj1" fmla="val 5396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0B3CD6EB-ACE9-784E-B64C-B10EB86E05B0}"/>
              </a:ext>
            </a:extLst>
          </p:cNvPr>
          <p:cNvCxnSpPr>
            <a:stCxn id="29" idx="2"/>
            <a:endCxn id="26" idx="2"/>
          </p:cNvCxnSpPr>
          <p:nvPr/>
        </p:nvCxnSpPr>
        <p:spPr>
          <a:xfrm rot="5400000" flipH="1" flipV="1">
            <a:off x="11638329" y="2294007"/>
            <a:ext cx="2628" cy="3400096"/>
          </a:xfrm>
          <a:prstGeom prst="bentConnector3">
            <a:avLst>
              <a:gd name="adj1" fmla="val -1829714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A0A6EF31-3274-0F4D-89B4-320EE28CDC82}"/>
              </a:ext>
            </a:extLst>
          </p:cNvPr>
          <p:cNvSpPr/>
          <p:nvPr/>
        </p:nvSpPr>
        <p:spPr>
          <a:xfrm>
            <a:off x="6171704" y="584433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3F7E525-5F88-F143-B539-3057D29B10A5}"/>
              </a:ext>
            </a:extLst>
          </p:cNvPr>
          <p:cNvSpPr/>
          <p:nvPr/>
        </p:nvSpPr>
        <p:spPr>
          <a:xfrm>
            <a:off x="2688931" y="5527867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709B39A-B958-5442-9558-603169B00DFC}"/>
              </a:ext>
            </a:extLst>
          </p:cNvPr>
          <p:cNvSpPr/>
          <p:nvPr/>
        </p:nvSpPr>
        <p:spPr>
          <a:xfrm>
            <a:off x="3462503" y="452444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7FBA263-025B-B845-94B4-A7E38FE36551}"/>
              </a:ext>
            </a:extLst>
          </p:cNvPr>
          <p:cNvSpPr/>
          <p:nvPr/>
        </p:nvSpPr>
        <p:spPr>
          <a:xfrm>
            <a:off x="8050342" y="4992408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B86D647-B55B-3A47-9E84-443EA6250C38}"/>
              </a:ext>
            </a:extLst>
          </p:cNvPr>
          <p:cNvSpPr/>
          <p:nvPr/>
        </p:nvSpPr>
        <p:spPr>
          <a:xfrm>
            <a:off x="11384980" y="4005918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5869657-B75B-C245-8095-792D07004C0F}"/>
              </a:ext>
            </a:extLst>
          </p:cNvPr>
          <p:cNvSpPr txBox="1"/>
          <p:nvPr/>
        </p:nvSpPr>
        <p:spPr>
          <a:xfrm>
            <a:off x="3363933" y="3015766"/>
            <a:ext cx="55401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F3E4D9E-ECB6-6048-AF08-B62AF74A4E7C}"/>
              </a:ext>
            </a:extLst>
          </p:cNvPr>
          <p:cNvSpPr/>
          <p:nvPr/>
        </p:nvSpPr>
        <p:spPr>
          <a:xfrm>
            <a:off x="3722176" y="1031145"/>
            <a:ext cx="1879343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3FAF147D-3085-3F4A-8D16-F31F8493DAE3}"/>
              </a:ext>
            </a:extLst>
          </p:cNvPr>
          <p:cNvSpPr/>
          <p:nvPr/>
        </p:nvSpPr>
        <p:spPr>
          <a:xfrm>
            <a:off x="6152774" y="1067502"/>
            <a:ext cx="1879343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 Binding</a:t>
            </a:r>
          </a:p>
        </p:txBody>
      </p:sp>
      <p:sp>
        <p:nvSpPr>
          <p:cNvPr id="102" name="Explosion 2 101">
            <a:extLst>
              <a:ext uri="{FF2B5EF4-FFF2-40B4-BE49-F238E27FC236}">
                <a16:creationId xmlns:a16="http://schemas.microsoft.com/office/drawing/2014/main" id="{BA0164CB-2EB3-0D4A-8A21-68E500C65951}"/>
              </a:ext>
            </a:extLst>
          </p:cNvPr>
          <p:cNvSpPr/>
          <p:nvPr/>
        </p:nvSpPr>
        <p:spPr>
          <a:xfrm>
            <a:off x="8618650" y="4508259"/>
            <a:ext cx="2779087" cy="1155024"/>
          </a:xfrm>
          <a:prstGeom prst="irregularSeal2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Granted</a:t>
            </a:r>
          </a:p>
        </p:txBody>
      </p:sp>
    </p:spTree>
    <p:extLst>
      <p:ext uri="{BB962C8B-B14F-4D97-AF65-F5344CB8AC3E}">
        <p14:creationId xmlns:p14="http://schemas.microsoft.com/office/powerpoint/2010/main" val="285424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 animBg="1"/>
      <p:bldP spid="29" grpId="0" animBg="1"/>
      <p:bldP spid="54" grpId="0"/>
      <p:bldP spid="51" grpId="0"/>
      <p:bldP spid="53" grpId="0"/>
      <p:bldP spid="62" grpId="0"/>
      <p:bldP spid="63" grpId="0"/>
      <p:bldP spid="64" grpId="0" animBg="1"/>
      <p:bldP spid="40" grpId="0"/>
      <p:bldP spid="42" grpId="0" animBg="1"/>
      <p:bldP spid="45" grpId="0"/>
      <p:bldP spid="46" grpId="0" animBg="1"/>
      <p:bldP spid="47" grpId="0"/>
      <p:bldP spid="48" grpId="0" animBg="1"/>
      <p:bldP spid="49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7" grpId="0"/>
      <p:bldP spid="100" grpId="0" animBg="1"/>
      <p:bldP spid="101" grpId="0" animBg="1"/>
      <p:bldP spid="10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877" y="-149777"/>
            <a:ext cx="7785051" cy="1188851"/>
          </a:xfrm>
        </p:spPr>
        <p:txBody>
          <a:bodyPr>
            <a:normAutofit/>
          </a:bodyPr>
          <a:lstStyle/>
          <a:p>
            <a:r>
              <a:rPr lang="en-US" sz="4800" dirty="0"/>
              <a:t>Azure AKS - </a:t>
            </a:r>
            <a:r>
              <a:rPr lang="en-US" sz="4800" dirty="0">
                <a:solidFill>
                  <a:srgbClr val="00B050"/>
                </a:solidFill>
              </a:rPr>
              <a:t>Virtual Nodes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488374" y="849086"/>
            <a:ext cx="13799126" cy="6623334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544418" y="867852"/>
            <a:ext cx="1821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1049483" y="1298740"/>
            <a:ext cx="12884726" cy="593238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9364" y="1324671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1756721" y="1379838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2144834" y="3290312"/>
            <a:ext cx="3544414" cy="25918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3292055" y="5467656"/>
            <a:ext cx="1371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Pool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79789F8F-274B-B546-8308-9B8BE58E5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59915" y="1312975"/>
            <a:ext cx="1009232" cy="100923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B609973-4BF3-E440-9EAE-6A09E4540590}"/>
              </a:ext>
            </a:extLst>
          </p:cNvPr>
          <p:cNvSpPr txBox="1"/>
          <p:nvPr/>
        </p:nvSpPr>
        <p:spPr>
          <a:xfrm>
            <a:off x="8262337" y="1640100"/>
            <a:ext cx="17275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Cluster </a:t>
            </a:r>
          </a:p>
          <a:p>
            <a:r>
              <a:rPr lang="en-US" dirty="0"/>
              <a:t>Control Plane</a:t>
            </a:r>
          </a:p>
        </p:txBody>
      </p:sp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2F91D515-05FE-3C43-ADFD-F73F5BC633B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6310" y="3366701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47F94697-7326-8648-9E44-1C0B46CFC31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6310" y="4462388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6AD4A3FB-A14A-1B4F-A275-8A8CE9F81E1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1194" y="3330932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008E9E0D-00C3-2D43-9C9B-1461111B2EC4}"/>
              </a:ext>
            </a:extLst>
          </p:cNvPr>
          <p:cNvSpPr/>
          <p:nvPr/>
        </p:nvSpPr>
        <p:spPr>
          <a:xfrm>
            <a:off x="9303658" y="3316885"/>
            <a:ext cx="3544414" cy="25918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7CEA9A-7C69-934C-A1EC-6E3C97FC1094}"/>
              </a:ext>
            </a:extLst>
          </p:cNvPr>
          <p:cNvSpPr txBox="1"/>
          <p:nvPr/>
        </p:nvSpPr>
        <p:spPr>
          <a:xfrm>
            <a:off x="10390036" y="5485309"/>
            <a:ext cx="17427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BB0DA6-1B2A-2C49-82B5-CD1470D7F424}"/>
              </a:ext>
            </a:extLst>
          </p:cNvPr>
          <p:cNvSpPr/>
          <p:nvPr/>
        </p:nvSpPr>
        <p:spPr>
          <a:xfrm>
            <a:off x="9154154" y="3165914"/>
            <a:ext cx="3926093" cy="3275161"/>
          </a:xfrm>
          <a:prstGeom prst="rect">
            <a:avLst/>
          </a:prstGeom>
          <a:noFill/>
          <a:ln w="508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851197-1151-D040-A7D3-41C5E1300009}"/>
              </a:ext>
            </a:extLst>
          </p:cNvPr>
          <p:cNvSpPr txBox="1"/>
          <p:nvPr/>
        </p:nvSpPr>
        <p:spPr>
          <a:xfrm>
            <a:off x="9375624" y="5974847"/>
            <a:ext cx="36465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Container Instance - ACI</a:t>
            </a:r>
          </a:p>
        </p:txBody>
      </p:sp>
      <p:pic>
        <p:nvPicPr>
          <p:cNvPr id="56" name="Google Shape;637;p35">
            <a:extLst>
              <a:ext uri="{FF2B5EF4-FFF2-40B4-BE49-F238E27FC236}">
                <a16:creationId xmlns:a16="http://schemas.microsoft.com/office/drawing/2014/main" id="{159AE06F-38A6-BE41-BE43-00604F08351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88982" y="33932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37;p35">
            <a:extLst>
              <a:ext uri="{FF2B5EF4-FFF2-40B4-BE49-F238E27FC236}">
                <a16:creationId xmlns:a16="http://schemas.microsoft.com/office/drawing/2014/main" id="{226E9CB0-4B26-9046-97FF-977ED1E33C4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30351" y="44963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37;p35">
            <a:extLst>
              <a:ext uri="{FF2B5EF4-FFF2-40B4-BE49-F238E27FC236}">
                <a16:creationId xmlns:a16="http://schemas.microsoft.com/office/drawing/2014/main" id="{E9FF7979-2800-5140-9213-9D99B3E40E1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20881" y="337188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919665A7-6441-CD4A-AFA8-2C93825000B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50845" y="447760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7;p35">
            <a:extLst>
              <a:ext uri="{FF2B5EF4-FFF2-40B4-BE49-F238E27FC236}">
                <a16:creationId xmlns:a16="http://schemas.microsoft.com/office/drawing/2014/main" id="{CFFA7392-55A0-BD4C-8513-D13DBFB3DE1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99455" y="338975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37;p35">
            <a:extLst>
              <a:ext uri="{FF2B5EF4-FFF2-40B4-BE49-F238E27FC236}">
                <a16:creationId xmlns:a16="http://schemas.microsoft.com/office/drawing/2014/main" id="{FF2C439F-5DB2-324C-8D10-AF674984398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36228" y="44336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81;p35">
            <a:extLst>
              <a:ext uri="{FF2B5EF4-FFF2-40B4-BE49-F238E27FC236}">
                <a16:creationId xmlns:a16="http://schemas.microsoft.com/office/drawing/2014/main" id="{EEFA4426-10C7-894E-8214-7C3A5EBFE27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8961" y="443258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81;p35">
            <a:extLst>
              <a:ext uri="{FF2B5EF4-FFF2-40B4-BE49-F238E27FC236}">
                <a16:creationId xmlns:a16="http://schemas.microsoft.com/office/drawing/2014/main" id="{DB478CC9-ACDF-7944-BC22-0D3A90D9B12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3775" y="333093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81;p35">
            <a:extLst>
              <a:ext uri="{FF2B5EF4-FFF2-40B4-BE49-F238E27FC236}">
                <a16:creationId xmlns:a16="http://schemas.microsoft.com/office/drawing/2014/main" id="{697EE296-ED2A-D046-95E4-53F31769BDE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6940" y="443258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ABBE6D07-E4AE-2642-B42C-7336EC357D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722663" y="827370"/>
            <a:ext cx="942737" cy="94273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52E7E98-C9D3-584C-9BCA-65D9C06E3F56}"/>
              </a:ext>
            </a:extLst>
          </p:cNvPr>
          <p:cNvSpPr txBox="1"/>
          <p:nvPr/>
        </p:nvSpPr>
        <p:spPr>
          <a:xfrm>
            <a:off x="12728271" y="1514008"/>
            <a:ext cx="9460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VNET1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79E559-F120-9442-AAA4-FA019F03EFFA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4088674" y="2322207"/>
            <a:ext cx="3475857" cy="633491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5521F4E-87BC-2442-B2B7-E56B563FBFCC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7564531" y="2322207"/>
            <a:ext cx="3695652" cy="655207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EF65113-2DE6-F54D-A928-BFDAAD5CD027}"/>
              </a:ext>
            </a:extLst>
          </p:cNvPr>
          <p:cNvSpPr/>
          <p:nvPr/>
        </p:nvSpPr>
        <p:spPr>
          <a:xfrm>
            <a:off x="8848422" y="2969763"/>
            <a:ext cx="4561568" cy="399511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18143D-FB7D-C541-8708-A318BC465AB2}"/>
              </a:ext>
            </a:extLst>
          </p:cNvPr>
          <p:cNvSpPr txBox="1"/>
          <p:nvPr/>
        </p:nvSpPr>
        <p:spPr>
          <a:xfrm>
            <a:off x="9892732" y="6556456"/>
            <a:ext cx="29354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virtual-node-</a:t>
            </a:r>
            <a:r>
              <a:rPr lang="en-US" dirty="0" err="1"/>
              <a:t>aci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DF0481-1FB7-0D4E-BB10-999625074148}"/>
              </a:ext>
            </a:extLst>
          </p:cNvPr>
          <p:cNvSpPr/>
          <p:nvPr/>
        </p:nvSpPr>
        <p:spPr>
          <a:xfrm>
            <a:off x="1670331" y="2931260"/>
            <a:ext cx="4561568" cy="399511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7B89AC-4B98-794A-A3AD-A3961B647CE7}"/>
              </a:ext>
            </a:extLst>
          </p:cNvPr>
          <p:cNvSpPr txBox="1"/>
          <p:nvPr/>
        </p:nvSpPr>
        <p:spPr>
          <a:xfrm>
            <a:off x="2947833" y="6141840"/>
            <a:ext cx="19384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default</a:t>
            </a:r>
          </a:p>
        </p:txBody>
      </p:sp>
    </p:spTree>
    <p:extLst>
      <p:ext uri="{BB962C8B-B14F-4D97-AF65-F5344CB8AC3E}">
        <p14:creationId xmlns:p14="http://schemas.microsoft.com/office/powerpoint/2010/main" val="97101722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724" y="-241690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8712513" y="827142"/>
            <a:ext cx="5770180" cy="6343335"/>
          </a:xfrm>
          <a:prstGeom prst="roundRect">
            <a:avLst>
              <a:gd name="adj" fmla="val 216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89C818-F06C-704D-9455-81E6B5F9A8C0}"/>
              </a:ext>
            </a:extLst>
          </p:cNvPr>
          <p:cNvSpPr/>
          <p:nvPr/>
        </p:nvSpPr>
        <p:spPr>
          <a:xfrm>
            <a:off x="8988409" y="4371422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12A6B-1649-9E45-91B3-4B9F1DD32B5F}"/>
              </a:ext>
            </a:extLst>
          </p:cNvPr>
          <p:cNvSpPr/>
          <p:nvPr/>
        </p:nvSpPr>
        <p:spPr>
          <a:xfrm>
            <a:off x="10827719" y="5438222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7E468-92B6-8B41-A01C-1B2EF19DBCDF}"/>
              </a:ext>
            </a:extLst>
          </p:cNvPr>
          <p:cNvSpPr/>
          <p:nvPr/>
        </p:nvSpPr>
        <p:spPr>
          <a:xfrm>
            <a:off x="10827719" y="6108256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2C45DD-2E8D-1B43-B2ED-B12694484E62}"/>
              </a:ext>
            </a:extLst>
          </p:cNvPr>
          <p:cNvSpPr/>
          <p:nvPr/>
        </p:nvSpPr>
        <p:spPr>
          <a:xfrm>
            <a:off x="12603967" y="6105628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60828-22CC-B143-83EF-4B7B7F27DF3B}"/>
              </a:ext>
            </a:extLst>
          </p:cNvPr>
          <p:cNvSpPr txBox="1"/>
          <p:nvPr/>
        </p:nvSpPr>
        <p:spPr>
          <a:xfrm>
            <a:off x="10594329" y="4381971"/>
            <a:ext cx="2013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QA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72F020-7855-FC40-BCF8-FC3053F21409}"/>
              </a:ext>
            </a:extLst>
          </p:cNvPr>
          <p:cNvSpPr/>
          <p:nvPr/>
        </p:nvSpPr>
        <p:spPr>
          <a:xfrm>
            <a:off x="9203871" y="4943475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DD33CF-1AF0-1B4F-B9BC-9C73B34723D4}"/>
              </a:ext>
            </a:extLst>
          </p:cNvPr>
          <p:cNvSpPr/>
          <p:nvPr/>
        </p:nvSpPr>
        <p:spPr>
          <a:xfrm>
            <a:off x="9203871" y="6108256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C72CDA-CDED-5E40-9CD0-99F29155B7A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13339691" y="5816594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BEBE6C-370B-7A41-8195-07A500E2F75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9939595" y="5321847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8988409" y="1396694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10827719" y="2463494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10827719" y="3133528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2603967" y="3130900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10594329" y="1407243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9203871" y="1968747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9203871" y="3133528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3339691" y="2841866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1563443" y="2841866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9939595" y="2347119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3F53A0-9A5A-3443-8050-1B816C71718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1563443" y="5816594"/>
            <a:ext cx="8407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9589454" y="819181"/>
            <a:ext cx="41893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8" name="Picture 8">
            <a:extLst>
              <a:ext uri="{FF2B5EF4-FFF2-40B4-BE49-F238E27FC236}">
                <a16:creationId xmlns:a16="http://schemas.microsoft.com/office/drawing/2014/main" id="{6D655E64-38E5-8440-9486-3427B6C64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838" y="4898283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016" y="1915965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3C4B749A-C38F-EC45-B04B-8A5F6929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128" y="5398460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673" y="2416198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A4D817D8-0DDF-794C-9442-6F76F0E60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8756791" y="858686"/>
            <a:ext cx="511364" cy="51136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F2DF2D29-2051-814B-8167-0CA51ACD98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649" y="1207073"/>
            <a:ext cx="1233493" cy="123349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E3BA8A8-F88F-6445-B20B-988B518C06A0}"/>
              </a:ext>
            </a:extLst>
          </p:cNvPr>
          <p:cNvSpPr txBox="1"/>
          <p:nvPr/>
        </p:nvSpPr>
        <p:spPr>
          <a:xfrm>
            <a:off x="885906" y="242537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FF7B94A9-1415-DA41-B1AF-0447CFAE4D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9682" y="2802457"/>
            <a:ext cx="1138384" cy="113838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E8F9220-D5FE-194E-9F37-49D885134763}"/>
              </a:ext>
            </a:extLst>
          </p:cNvPr>
          <p:cNvSpPr txBox="1"/>
          <p:nvPr/>
        </p:nvSpPr>
        <p:spPr>
          <a:xfrm>
            <a:off x="714941" y="3890126"/>
            <a:ext cx="262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devaksteam</a:t>
            </a:r>
            <a:endParaRPr lang="en-US" sz="1600" dirty="0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83972725-D0F1-C44B-AB3B-6B49316D54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04157" y="5196531"/>
            <a:ext cx="1110261" cy="111026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E0A5A36-D221-B041-8223-0E7A7002A423}"/>
              </a:ext>
            </a:extLst>
          </p:cNvPr>
          <p:cNvSpPr txBox="1"/>
          <p:nvPr/>
        </p:nvSpPr>
        <p:spPr>
          <a:xfrm>
            <a:off x="714941" y="6369431"/>
            <a:ext cx="21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aksdev1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04ACC1-E477-5F4B-8D76-8FF295078BB7}"/>
              </a:ext>
            </a:extLst>
          </p:cNvPr>
          <p:cNvSpPr txBox="1"/>
          <p:nvPr/>
        </p:nvSpPr>
        <p:spPr>
          <a:xfrm>
            <a:off x="756390" y="4142991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0600BD0-F9FE-8746-BE0A-B0ACB256F726}"/>
              </a:ext>
            </a:extLst>
          </p:cNvPr>
          <p:cNvSpPr/>
          <p:nvPr/>
        </p:nvSpPr>
        <p:spPr>
          <a:xfrm>
            <a:off x="509994" y="86044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95A0D6-2D4D-3842-99F9-64D19F50B246}"/>
              </a:ext>
            </a:extLst>
          </p:cNvPr>
          <p:cNvSpPr txBox="1"/>
          <p:nvPr/>
        </p:nvSpPr>
        <p:spPr>
          <a:xfrm>
            <a:off x="1027724" y="88231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5B5EFD4-031F-4044-AF07-DA2ECBFA38FA}"/>
              </a:ext>
            </a:extLst>
          </p:cNvPr>
          <p:cNvSpPr/>
          <p:nvPr/>
        </p:nvSpPr>
        <p:spPr>
          <a:xfrm>
            <a:off x="4264935" y="4890950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get</a:t>
            </a:r>
            <a:r>
              <a:rPr lang="en-US" dirty="0">
                <a:solidFill>
                  <a:schemeClr val="bg1"/>
                </a:solidFill>
              </a:rPr>
              <a:t> pods -n </a:t>
            </a:r>
            <a:r>
              <a:rPr lang="en-US" dirty="0" err="1">
                <a:solidFill>
                  <a:srgbClr val="FFC000"/>
                </a:solidFill>
              </a:rPr>
              <a:t>qa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44" name="Graphic 43" descr="Internet">
            <a:extLst>
              <a:ext uri="{FF2B5EF4-FFF2-40B4-BE49-F238E27FC236}">
                <a16:creationId xmlns:a16="http://schemas.microsoft.com/office/drawing/2014/main" id="{59CC712F-987B-0D4C-BE62-BEBD62D5DA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88551" y="5842519"/>
            <a:ext cx="1188850" cy="118885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577FD67-4917-6C47-87DD-7A1397658DEA}"/>
              </a:ext>
            </a:extLst>
          </p:cNvPr>
          <p:cNvSpPr txBox="1"/>
          <p:nvPr/>
        </p:nvSpPr>
        <p:spPr>
          <a:xfrm>
            <a:off x="4163915" y="6397618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AB20975-4E7A-D041-9FF5-6B494BBB33C6}"/>
              </a:ext>
            </a:extLst>
          </p:cNvPr>
          <p:cNvSpPr/>
          <p:nvPr/>
        </p:nvSpPr>
        <p:spPr>
          <a:xfrm>
            <a:off x="4019013" y="3625995"/>
            <a:ext cx="4096518" cy="3544484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65E116-A69A-124F-A942-3C516313A57C}"/>
              </a:ext>
            </a:extLst>
          </p:cNvPr>
          <p:cNvSpPr txBox="1"/>
          <p:nvPr/>
        </p:nvSpPr>
        <p:spPr>
          <a:xfrm>
            <a:off x="5239298" y="6785661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A924A48-FBE0-D549-ABBA-2B8BFF1B85A0}"/>
              </a:ext>
            </a:extLst>
          </p:cNvPr>
          <p:cNvSpPr/>
          <p:nvPr/>
        </p:nvSpPr>
        <p:spPr>
          <a:xfrm>
            <a:off x="4234037" y="3818945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sp>
        <p:nvSpPr>
          <p:cNvPr id="49" name="Up-down Arrow 48">
            <a:extLst>
              <a:ext uri="{FF2B5EF4-FFF2-40B4-BE49-F238E27FC236}">
                <a16:creationId xmlns:a16="http://schemas.microsoft.com/office/drawing/2014/main" id="{50EF9018-300C-BE46-BDEB-B66A24A36BF6}"/>
              </a:ext>
            </a:extLst>
          </p:cNvPr>
          <p:cNvSpPr/>
          <p:nvPr/>
        </p:nvSpPr>
        <p:spPr>
          <a:xfrm rot="16200000">
            <a:off x="5653835" y="-239141"/>
            <a:ext cx="323189" cy="6968393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E6C7AC-ADE0-8047-8758-4DE4269D68EE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6071834" y="5584575"/>
            <a:ext cx="11142" cy="498532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E2C032E0-BB0C-A245-B32B-DC5FB73FC00B}"/>
              </a:ext>
            </a:extLst>
          </p:cNvPr>
          <p:cNvCxnSpPr>
            <a:stCxn id="42" idx="1"/>
            <a:endCxn id="55" idx="3"/>
          </p:cNvCxnSpPr>
          <p:nvPr/>
        </p:nvCxnSpPr>
        <p:spPr>
          <a:xfrm rot="10800000" flipV="1">
            <a:off x="2314419" y="5237762"/>
            <a:ext cx="1950517" cy="513899"/>
          </a:xfrm>
          <a:prstGeom prst="bentConnector3">
            <a:avLst>
              <a:gd name="adj1" fmla="val 2359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6D39B51D-5C9D-F740-A7A9-A9752A8B332C}"/>
              </a:ext>
            </a:extLst>
          </p:cNvPr>
          <p:cNvCxnSpPr>
            <a:cxnSpLocks/>
            <a:stCxn id="55" idx="0"/>
            <a:endCxn id="48" idx="2"/>
          </p:cNvCxnSpPr>
          <p:nvPr/>
        </p:nvCxnSpPr>
        <p:spPr>
          <a:xfrm rot="5400000" flipH="1" flipV="1">
            <a:off x="3558132" y="2713727"/>
            <a:ext cx="683961" cy="4281648"/>
          </a:xfrm>
          <a:prstGeom prst="bentConnector3">
            <a:avLst>
              <a:gd name="adj1" fmla="val 66904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3DD9E4DE-3079-FE4A-AAA6-4AC38B99C5E6}"/>
              </a:ext>
            </a:extLst>
          </p:cNvPr>
          <p:cNvCxnSpPr>
            <a:cxnSpLocks/>
            <a:stCxn id="42" idx="3"/>
            <a:endCxn id="12" idx="1"/>
          </p:cNvCxnSpPr>
          <p:nvPr/>
        </p:nvCxnSpPr>
        <p:spPr>
          <a:xfrm>
            <a:off x="7878732" y="5237763"/>
            <a:ext cx="1325139" cy="1185804"/>
          </a:xfrm>
          <a:prstGeom prst="bentConnector3">
            <a:avLst>
              <a:gd name="adj1" fmla="val 26999"/>
            </a:avLst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A0A6EF31-3274-0F4D-89B4-320EE28CDC82}"/>
              </a:ext>
            </a:extLst>
          </p:cNvPr>
          <p:cNvSpPr/>
          <p:nvPr/>
        </p:nvSpPr>
        <p:spPr>
          <a:xfrm>
            <a:off x="6171704" y="561311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3F7E525-5F88-F143-B539-3057D29B10A5}"/>
              </a:ext>
            </a:extLst>
          </p:cNvPr>
          <p:cNvSpPr/>
          <p:nvPr/>
        </p:nvSpPr>
        <p:spPr>
          <a:xfrm>
            <a:off x="2688931" y="5296647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709B39A-B958-5442-9558-603169B00DFC}"/>
              </a:ext>
            </a:extLst>
          </p:cNvPr>
          <p:cNvSpPr/>
          <p:nvPr/>
        </p:nvSpPr>
        <p:spPr>
          <a:xfrm>
            <a:off x="3462503" y="429322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7FBA263-025B-B845-94B4-A7E38FE36551}"/>
              </a:ext>
            </a:extLst>
          </p:cNvPr>
          <p:cNvSpPr/>
          <p:nvPr/>
        </p:nvSpPr>
        <p:spPr>
          <a:xfrm>
            <a:off x="8236661" y="5741742"/>
            <a:ext cx="493561" cy="4308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5869657-B75B-C245-8095-792D07004C0F}"/>
              </a:ext>
            </a:extLst>
          </p:cNvPr>
          <p:cNvSpPr txBox="1"/>
          <p:nvPr/>
        </p:nvSpPr>
        <p:spPr>
          <a:xfrm>
            <a:off x="3363933" y="2784546"/>
            <a:ext cx="55401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6" name="Explosion 2 15">
            <a:extLst>
              <a:ext uri="{FF2B5EF4-FFF2-40B4-BE49-F238E27FC236}">
                <a16:creationId xmlns:a16="http://schemas.microsoft.com/office/drawing/2014/main" id="{924AD5D4-E5A7-BD4B-BE60-019D81ABB781}"/>
              </a:ext>
            </a:extLst>
          </p:cNvPr>
          <p:cNvSpPr/>
          <p:nvPr/>
        </p:nvSpPr>
        <p:spPr>
          <a:xfrm>
            <a:off x="6732302" y="6112360"/>
            <a:ext cx="2696416" cy="1568092"/>
          </a:xfrm>
          <a:prstGeom prst="irregularSeal2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Denied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2EC71DF-D1ED-CE49-AB5E-C5F41C9B9321}"/>
              </a:ext>
            </a:extLst>
          </p:cNvPr>
          <p:cNvSpPr/>
          <p:nvPr/>
        </p:nvSpPr>
        <p:spPr>
          <a:xfrm>
            <a:off x="3722176" y="1031145"/>
            <a:ext cx="1879343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1C63A87-43D2-1543-9B76-BE1F12916FCF}"/>
              </a:ext>
            </a:extLst>
          </p:cNvPr>
          <p:cNvSpPr/>
          <p:nvPr/>
        </p:nvSpPr>
        <p:spPr>
          <a:xfrm>
            <a:off x="6152774" y="1067502"/>
            <a:ext cx="1879343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 Binding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FABEB91-18ED-DB46-9762-F63FF3EE508F}"/>
              </a:ext>
            </a:extLst>
          </p:cNvPr>
          <p:cNvGrpSpPr/>
          <p:nvPr/>
        </p:nvGrpSpPr>
        <p:grpSpPr>
          <a:xfrm>
            <a:off x="12737161" y="5121879"/>
            <a:ext cx="1319479" cy="653179"/>
            <a:chOff x="405245" y="2091580"/>
            <a:chExt cx="800100" cy="325875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6DF1900-DDFA-5544-A65E-2347305D20D4}"/>
                </a:ext>
              </a:extLst>
            </p:cNvPr>
            <p:cNvCxnSpPr/>
            <p:nvPr/>
          </p:nvCxnSpPr>
          <p:spPr>
            <a:xfrm>
              <a:off x="405245" y="2091580"/>
              <a:ext cx="67541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3BF0DA9-9CAF-4F4D-A9EB-1867FDB3B983}"/>
                </a:ext>
              </a:extLst>
            </p:cNvPr>
            <p:cNvCxnSpPr/>
            <p:nvPr/>
          </p:nvCxnSpPr>
          <p:spPr>
            <a:xfrm flipH="1">
              <a:off x="405245" y="2091580"/>
              <a:ext cx="80010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2608224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Kubernetes RBAC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Azure Active Directory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AF5BDAD8-5033-084B-8D2D-9BE3B79D4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828" y="42175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6370E876-C592-BF46-B22B-AD73D8D84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020" y="60135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9B558B-C7C5-F54C-A6D6-2C669C33A5E7}"/>
              </a:ext>
            </a:extLst>
          </p:cNvPr>
          <p:cNvSpPr txBox="1"/>
          <p:nvPr/>
        </p:nvSpPr>
        <p:spPr>
          <a:xfrm>
            <a:off x="4760106" y="1747019"/>
            <a:ext cx="1551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5A39F2-9183-F04B-874A-6731CB9B15CF}"/>
              </a:ext>
            </a:extLst>
          </p:cNvPr>
          <p:cNvSpPr txBox="1"/>
          <p:nvPr/>
        </p:nvSpPr>
        <p:spPr>
          <a:xfrm>
            <a:off x="7846014" y="1717171"/>
            <a:ext cx="24730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 Binding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433E9C8-9199-AA4C-A9A6-DCE4661A90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7527" y="5807107"/>
            <a:ext cx="1233493" cy="123349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D04FF5C-6D1A-854C-925E-6D52DCFDC2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14008" y="5896306"/>
            <a:ext cx="1138384" cy="113838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D3D0DEC-70B3-8447-80C3-A39F60A54A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922249" y="5936114"/>
            <a:ext cx="1110261" cy="111026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483D91-CA78-0B48-BC11-51A452D5DC3E}"/>
              </a:ext>
            </a:extLst>
          </p:cNvPr>
          <p:cNvSpPr txBox="1"/>
          <p:nvPr/>
        </p:nvSpPr>
        <p:spPr>
          <a:xfrm>
            <a:off x="747362" y="7034690"/>
            <a:ext cx="20138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Directory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84EABB-4F06-9B49-8A72-6A98E67AF802}"/>
              </a:ext>
            </a:extLst>
          </p:cNvPr>
          <p:cNvSpPr txBox="1"/>
          <p:nvPr/>
        </p:nvSpPr>
        <p:spPr>
          <a:xfrm>
            <a:off x="6478263" y="7034689"/>
            <a:ext cx="14098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Groups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560FEC-E2DF-7D49-8558-84E9EB4F5DB2}"/>
              </a:ext>
            </a:extLst>
          </p:cNvPr>
          <p:cNvSpPr txBox="1"/>
          <p:nvPr/>
        </p:nvSpPr>
        <p:spPr>
          <a:xfrm>
            <a:off x="11922249" y="7044901"/>
            <a:ext cx="1221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Users</a:t>
            </a:r>
          </a:p>
        </p:txBody>
      </p:sp>
    </p:spTree>
    <p:extLst>
      <p:ext uri="{BB962C8B-B14F-4D97-AF65-F5344CB8AC3E}">
        <p14:creationId xmlns:p14="http://schemas.microsoft.com/office/powerpoint/2010/main" val="410108694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F6205C-AD3E-CC47-86DF-4B5117DAEB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31BBE7-CCB0-F84D-86C5-4177A4204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50816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  <a:r>
              <a:rPr lang="en-US" dirty="0">
                <a:solidFill>
                  <a:srgbClr val="00B050"/>
                </a:solidFill>
              </a:rPr>
              <a:t>Cluster Role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ED580A-1FB0-E74B-AA84-41FACED17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760" y="362088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2EE570-07F0-5341-A948-F9335BBCAABD}"/>
              </a:ext>
            </a:extLst>
          </p:cNvPr>
          <p:cNvSpPr txBox="1"/>
          <p:nvPr/>
        </p:nvSpPr>
        <p:spPr>
          <a:xfrm>
            <a:off x="12886038" y="12723"/>
            <a:ext cx="1551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02834B-F367-4F44-8B65-7BF61BB0B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" y="1616932"/>
            <a:ext cx="7607300" cy="5969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05C90A9-94A8-3F40-81CD-C20137B14E93}"/>
              </a:ext>
            </a:extLst>
          </p:cNvPr>
          <p:cNvSpPr/>
          <p:nvPr/>
        </p:nvSpPr>
        <p:spPr>
          <a:xfrm>
            <a:off x="567559" y="840828"/>
            <a:ext cx="12099596" cy="59710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 </a:t>
            </a:r>
            <a:r>
              <a:rPr lang="en-IN" dirty="0" err="1">
                <a:solidFill>
                  <a:srgbClr val="FFC000"/>
                </a:solidFill>
              </a:rPr>
              <a:t>ClusterRole</a:t>
            </a:r>
            <a:r>
              <a:rPr lang="en-IN" dirty="0"/>
              <a:t> can be used to grant the same permissions as a Role, but because they are cluster-scoped, </a:t>
            </a:r>
            <a:r>
              <a:rPr lang="en-US" dirty="0"/>
              <a:t>access will be granted across cluster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269613-8EB6-A14A-99C1-90DCCAD9E4B2}"/>
              </a:ext>
            </a:extLst>
          </p:cNvPr>
          <p:cNvSpPr/>
          <p:nvPr/>
        </p:nvSpPr>
        <p:spPr>
          <a:xfrm>
            <a:off x="636970" y="4750676"/>
            <a:ext cx="5980387" cy="472966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EC21121B-DD23-ED41-89B1-84D4E03CC5D2}"/>
              </a:ext>
            </a:extLst>
          </p:cNvPr>
          <p:cNvSpPr/>
          <p:nvPr/>
        </p:nvSpPr>
        <p:spPr>
          <a:xfrm>
            <a:off x="9177415" y="4230415"/>
            <a:ext cx="3846786" cy="770758"/>
          </a:xfrm>
          <a:prstGeom prst="wedgeRectCallout">
            <a:avLst>
              <a:gd name="adj1" fmla="val -117138"/>
              <a:gd name="adj2" fmla="val 5295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Read Only access to AKS Cluster</a:t>
            </a:r>
            <a:endParaRPr lang="en-US" dirty="0"/>
          </a:p>
        </p:txBody>
      </p:sp>
      <p:sp>
        <p:nvSpPr>
          <p:cNvPr id="11" name="Rectangular Callout 10">
            <a:extLst>
              <a:ext uri="{FF2B5EF4-FFF2-40B4-BE49-F238E27FC236}">
                <a16:creationId xmlns:a16="http://schemas.microsoft.com/office/drawing/2014/main" id="{2E951BED-A1E7-DE4A-80EC-F1A68EBC044A}"/>
              </a:ext>
            </a:extLst>
          </p:cNvPr>
          <p:cNvSpPr/>
          <p:nvPr/>
        </p:nvSpPr>
        <p:spPr>
          <a:xfrm>
            <a:off x="8964974" y="6473142"/>
            <a:ext cx="3846786" cy="770758"/>
          </a:xfrm>
          <a:prstGeom prst="wedgeRectCallout">
            <a:avLst>
              <a:gd name="adj1" fmla="val -117138"/>
              <a:gd name="adj2" fmla="val 5295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Read Only access to AKS Cluster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1285F6-A26F-5C4A-B3EF-43014AA095EF}"/>
              </a:ext>
            </a:extLst>
          </p:cNvPr>
          <p:cNvSpPr/>
          <p:nvPr/>
        </p:nvSpPr>
        <p:spPr>
          <a:xfrm>
            <a:off x="568741" y="7007417"/>
            <a:ext cx="5980387" cy="472966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1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F6205C-AD3E-CC47-86DF-4B5117DAEB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31BBE7-CCB0-F84D-86C5-4177A4204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1229" y="-133233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  <a:r>
              <a:rPr lang="en-US" dirty="0">
                <a:solidFill>
                  <a:srgbClr val="00B050"/>
                </a:solidFill>
              </a:rPr>
              <a:t>Cluster Role Binding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2EE570-07F0-5341-A948-F9335BBCAABD}"/>
              </a:ext>
            </a:extLst>
          </p:cNvPr>
          <p:cNvSpPr txBox="1"/>
          <p:nvPr/>
        </p:nvSpPr>
        <p:spPr>
          <a:xfrm>
            <a:off x="12038589" y="30306"/>
            <a:ext cx="24730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 Binding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A616AE57-F39C-9E41-B2F0-A30EDC5CE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6038" y="44361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FD53B01-36F0-2443-81F9-CBF8D732F551}"/>
              </a:ext>
            </a:extLst>
          </p:cNvPr>
          <p:cNvSpPr/>
          <p:nvPr/>
        </p:nvSpPr>
        <p:spPr>
          <a:xfrm>
            <a:off x="10715911" y="1737515"/>
            <a:ext cx="1707931" cy="11888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Role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558E83F-1344-DA4B-A14B-6FBB33ED3FB8}"/>
              </a:ext>
            </a:extLst>
          </p:cNvPr>
          <p:cNvSpPr/>
          <p:nvPr/>
        </p:nvSpPr>
        <p:spPr>
          <a:xfrm>
            <a:off x="12811760" y="2621736"/>
            <a:ext cx="1707931" cy="11888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Subjects</a:t>
            </a:r>
          </a:p>
          <a:p>
            <a:pPr algn="ctr"/>
            <a:r>
              <a:rPr lang="en-US" dirty="0"/>
              <a:t>(AD Group)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BA4620-CFA8-484C-80FD-EAA47E6693B6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12423842" y="2027029"/>
            <a:ext cx="1200718" cy="30491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39C2B9-8952-344D-8480-1792DCEB0DBF}"/>
              </a:ext>
            </a:extLst>
          </p:cNvPr>
          <p:cNvCxnSpPr>
            <a:endCxn id="10" idx="0"/>
          </p:cNvCxnSpPr>
          <p:nvPr/>
        </p:nvCxnSpPr>
        <p:spPr>
          <a:xfrm>
            <a:off x="13624560" y="2027029"/>
            <a:ext cx="41166" cy="59470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84A4730-7FBD-A44D-8CDE-84E64F179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09" y="2458027"/>
            <a:ext cx="8686800" cy="508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635C3A5-9E5B-0C4D-87DE-F54D44F962A7}"/>
              </a:ext>
            </a:extLst>
          </p:cNvPr>
          <p:cNvSpPr/>
          <p:nvPr/>
        </p:nvSpPr>
        <p:spPr>
          <a:xfrm>
            <a:off x="751183" y="1211425"/>
            <a:ext cx="9733630" cy="5260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</a:t>
            </a:r>
            <a:r>
              <a:rPr lang="en-US" dirty="0">
                <a:solidFill>
                  <a:srgbClr val="FFC000"/>
                </a:solidFill>
              </a:rPr>
              <a:t>Cluster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Role Binding </a:t>
            </a:r>
            <a:r>
              <a:rPr lang="en-US" dirty="0">
                <a:solidFill>
                  <a:schemeClr val="bg1"/>
                </a:solidFill>
              </a:rPr>
              <a:t>is used to tie the </a:t>
            </a:r>
            <a:r>
              <a:rPr lang="en-US" dirty="0">
                <a:solidFill>
                  <a:srgbClr val="FFC000"/>
                </a:solidFill>
              </a:rPr>
              <a:t>Cluster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Role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>
                <a:solidFill>
                  <a:srgbClr val="FFC000"/>
                </a:solidFill>
              </a:rPr>
              <a:t>Subject</a:t>
            </a:r>
            <a:r>
              <a:rPr lang="en-US" dirty="0">
                <a:solidFill>
                  <a:schemeClr val="bg1"/>
                </a:solidFill>
              </a:rPr>
              <a:t> together</a:t>
            </a:r>
          </a:p>
        </p:txBody>
      </p:sp>
      <p:sp>
        <p:nvSpPr>
          <p:cNvPr id="14" name="Rectangular Callout 13">
            <a:extLst>
              <a:ext uri="{FF2B5EF4-FFF2-40B4-BE49-F238E27FC236}">
                <a16:creationId xmlns:a16="http://schemas.microsoft.com/office/drawing/2014/main" id="{596CA99F-9DF3-2842-A28E-3AF738C2DB55}"/>
              </a:ext>
            </a:extLst>
          </p:cNvPr>
          <p:cNvSpPr/>
          <p:nvPr/>
        </p:nvSpPr>
        <p:spPr>
          <a:xfrm>
            <a:off x="9177415" y="4230415"/>
            <a:ext cx="3846786" cy="770758"/>
          </a:xfrm>
          <a:prstGeom prst="wedgeRectCallout">
            <a:avLst>
              <a:gd name="adj1" fmla="val -117958"/>
              <a:gd name="adj2" fmla="val 167499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Role: </a:t>
            </a:r>
            <a:r>
              <a:rPr lang="en-US" dirty="0"/>
              <a:t>Mapped role here</a:t>
            </a:r>
          </a:p>
        </p:txBody>
      </p:sp>
      <p:sp>
        <p:nvSpPr>
          <p:cNvPr id="15" name="Rectangular Callout 14">
            <a:extLst>
              <a:ext uri="{FF2B5EF4-FFF2-40B4-BE49-F238E27FC236}">
                <a16:creationId xmlns:a16="http://schemas.microsoft.com/office/drawing/2014/main" id="{DD103F98-0383-D04E-8C2E-B7572608C658}"/>
              </a:ext>
            </a:extLst>
          </p:cNvPr>
          <p:cNvSpPr/>
          <p:nvPr/>
        </p:nvSpPr>
        <p:spPr>
          <a:xfrm>
            <a:off x="10070794" y="5506738"/>
            <a:ext cx="4359909" cy="1082455"/>
          </a:xfrm>
          <a:prstGeom prst="wedgeRectCallout">
            <a:avLst>
              <a:gd name="adj1" fmla="val -110180"/>
              <a:gd name="adj2" fmla="val 8463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Subjects: Group: </a:t>
            </a:r>
            <a:r>
              <a:rPr lang="en-US" dirty="0"/>
              <a:t>Azure AD Group with Object ID xxx has read only access to AKS Cluster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FADCB1-8C80-854E-A7DF-764BB729A1EF}"/>
              </a:ext>
            </a:extLst>
          </p:cNvPr>
          <p:cNvSpPr/>
          <p:nvPr/>
        </p:nvSpPr>
        <p:spPr>
          <a:xfrm>
            <a:off x="542376" y="5654566"/>
            <a:ext cx="5980387" cy="472966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6CB486-AFC6-DB4D-9DBD-C573F6BACBD0}"/>
              </a:ext>
            </a:extLst>
          </p:cNvPr>
          <p:cNvSpPr/>
          <p:nvPr/>
        </p:nvSpPr>
        <p:spPr>
          <a:xfrm>
            <a:off x="463571" y="6987976"/>
            <a:ext cx="8228484" cy="472966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26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0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6978343" y="1072476"/>
            <a:ext cx="7389298" cy="4178498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A2AB2B-DE64-F64A-995E-0CE2CFF4037B}"/>
              </a:ext>
            </a:extLst>
          </p:cNvPr>
          <p:cNvCxnSpPr>
            <a:cxnSpLocks/>
          </p:cNvCxnSpPr>
          <p:nvPr/>
        </p:nvCxnSpPr>
        <p:spPr>
          <a:xfrm>
            <a:off x="12317948" y="2917539"/>
            <a:ext cx="1" cy="3568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DCFE964-BA56-4E4B-AF6E-224AC96CA4E1}"/>
              </a:ext>
            </a:extLst>
          </p:cNvPr>
          <p:cNvSpPr/>
          <p:nvPr/>
        </p:nvSpPr>
        <p:spPr>
          <a:xfrm>
            <a:off x="8676290" y="2541166"/>
            <a:ext cx="5568974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1699F-5992-6B4F-AF20-4865934F7AB9}"/>
              </a:ext>
            </a:extLst>
          </p:cNvPr>
          <p:cNvSpPr/>
          <p:nvPr/>
        </p:nvSpPr>
        <p:spPr>
          <a:xfrm>
            <a:off x="8676289" y="3841191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2DC82D-7A59-5A4D-9CF2-5C2BEF85D4A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9412013" y="2919538"/>
            <a:ext cx="0" cy="921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5B10671-16B1-AE4E-9D04-E3318C91C415}"/>
              </a:ext>
            </a:extLst>
          </p:cNvPr>
          <p:cNvSpPr/>
          <p:nvPr/>
        </p:nvSpPr>
        <p:spPr>
          <a:xfrm>
            <a:off x="7163326" y="1892404"/>
            <a:ext cx="7081938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 Binding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8660A0-8926-BD40-A0DE-3BE21E952F5A}"/>
              </a:ext>
            </a:extLst>
          </p:cNvPr>
          <p:cNvSpPr/>
          <p:nvPr/>
        </p:nvSpPr>
        <p:spPr>
          <a:xfrm>
            <a:off x="7163325" y="3835935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62CD3F-A29E-0942-97E9-5D939B6A39C0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7899049" y="2270776"/>
            <a:ext cx="41517" cy="1565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8425168" y="1132418"/>
            <a:ext cx="5120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6" name="Picture 6">
            <a:extLst>
              <a:ext uri="{FF2B5EF4-FFF2-40B4-BE49-F238E27FC236}">
                <a16:creationId xmlns:a16="http://schemas.microsoft.com/office/drawing/2014/main" id="{0DE513B6-825E-214E-83AF-862E0A35F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325" y="1847212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9FA7B2E3-0DD0-3F46-9D05-2B5C1B61F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490" y="2496355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25160CCE-FF7E-0443-93A5-D81CAEFBA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7730584" y="1113484"/>
            <a:ext cx="694584" cy="69458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28E347C-0286-E348-9605-6698CE24C298}"/>
              </a:ext>
            </a:extLst>
          </p:cNvPr>
          <p:cNvGrpSpPr/>
          <p:nvPr/>
        </p:nvGrpSpPr>
        <p:grpSpPr>
          <a:xfrm>
            <a:off x="10394734" y="3263883"/>
            <a:ext cx="3850530" cy="1636985"/>
            <a:chOff x="4193628" y="3909850"/>
            <a:chExt cx="3850530" cy="163698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E89C818-F06C-704D-9455-81E6B5F9A8C0}"/>
                </a:ext>
              </a:extLst>
            </p:cNvPr>
            <p:cNvSpPr/>
            <p:nvPr/>
          </p:nvSpPr>
          <p:spPr>
            <a:xfrm>
              <a:off x="4193628" y="3909850"/>
              <a:ext cx="3850530" cy="1618246"/>
            </a:xfrm>
            <a:prstGeom prst="roundRect">
              <a:avLst>
                <a:gd name="adj" fmla="val 5665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AD52E2-88B2-7747-94C3-DAAC21334175}"/>
                </a:ext>
              </a:extLst>
            </p:cNvPr>
            <p:cNvSpPr txBox="1"/>
            <p:nvPr/>
          </p:nvSpPr>
          <p:spPr>
            <a:xfrm>
              <a:off x="5479199" y="5177503"/>
              <a:ext cx="1275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C00000"/>
                  </a:solidFill>
                </a:rPr>
                <a:t>(Resources)</a:t>
              </a:r>
            </a:p>
          </p:txBody>
        </p:sp>
      </p:grpSp>
      <p:pic>
        <p:nvPicPr>
          <p:cNvPr id="110" name="Graphic 109">
            <a:extLst>
              <a:ext uri="{FF2B5EF4-FFF2-40B4-BE49-F238E27FC236}">
                <a16:creationId xmlns:a16="http://schemas.microsoft.com/office/drawing/2014/main" id="{6612A824-1E50-3446-BA60-6396BCD8C8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649" y="1438293"/>
            <a:ext cx="1233493" cy="1233493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03E44C2D-C23A-A44E-B2F1-AC7D1C57152C}"/>
              </a:ext>
            </a:extLst>
          </p:cNvPr>
          <p:cNvSpPr txBox="1"/>
          <p:nvPr/>
        </p:nvSpPr>
        <p:spPr>
          <a:xfrm>
            <a:off x="885906" y="265659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112" name="Graphic 111">
            <a:extLst>
              <a:ext uri="{FF2B5EF4-FFF2-40B4-BE49-F238E27FC236}">
                <a16:creationId xmlns:a16="http://schemas.microsoft.com/office/drawing/2014/main" id="{7BF246C1-CD3A-4B4A-BDD4-53F2DF54AA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3318" y="3492964"/>
            <a:ext cx="1138384" cy="1138384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377F3563-59BC-0849-8DD5-1B47ECF32490}"/>
              </a:ext>
            </a:extLst>
          </p:cNvPr>
          <p:cNvSpPr txBox="1"/>
          <p:nvPr/>
        </p:nvSpPr>
        <p:spPr>
          <a:xfrm>
            <a:off x="685162" y="4466556"/>
            <a:ext cx="2627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aksreadonly</a:t>
            </a:r>
            <a:endParaRPr lang="en-US" sz="1600" dirty="0"/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A34A6247-16A9-FC44-BF84-EBE77C3450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26618" y="5814908"/>
            <a:ext cx="1110261" cy="1110261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63590302-5C67-2747-9BEC-74D5B46B21E1}"/>
              </a:ext>
            </a:extLst>
          </p:cNvPr>
          <p:cNvSpPr txBox="1"/>
          <p:nvPr/>
        </p:nvSpPr>
        <p:spPr>
          <a:xfrm>
            <a:off x="737402" y="6987808"/>
            <a:ext cx="2476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</a:t>
            </a:r>
            <a:r>
              <a:rPr lang="en-IN" sz="1600" dirty="0">
                <a:latin typeface="Menlo" panose="020B0609030804020204" pitchFamily="49" charset="0"/>
              </a:rPr>
              <a:t>aksread1</a:t>
            </a:r>
            <a:endParaRPr lang="en-US" sz="16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F82D212-47D8-424A-9079-308319DEC5C0}"/>
              </a:ext>
            </a:extLst>
          </p:cNvPr>
          <p:cNvSpPr txBox="1"/>
          <p:nvPr/>
        </p:nvSpPr>
        <p:spPr>
          <a:xfrm>
            <a:off x="697158" y="4801017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77F1CB8A-6281-744E-BE90-9EFE175048FB}"/>
              </a:ext>
            </a:extLst>
          </p:cNvPr>
          <p:cNvSpPr/>
          <p:nvPr/>
        </p:nvSpPr>
        <p:spPr>
          <a:xfrm>
            <a:off x="509994" y="109166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E5A114-135E-1F4B-9EA1-DCB027ACFAE1}"/>
              </a:ext>
            </a:extLst>
          </p:cNvPr>
          <p:cNvSpPr txBox="1"/>
          <p:nvPr/>
        </p:nvSpPr>
        <p:spPr>
          <a:xfrm>
            <a:off x="1027724" y="111353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28EF519C-E949-5A41-8FF6-FE9EB693F45D}"/>
              </a:ext>
            </a:extLst>
          </p:cNvPr>
          <p:cNvSpPr/>
          <p:nvPr/>
        </p:nvSpPr>
        <p:spPr>
          <a:xfrm>
            <a:off x="11381662" y="6121753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0" name="Up-down Arrow 119">
            <a:extLst>
              <a:ext uri="{FF2B5EF4-FFF2-40B4-BE49-F238E27FC236}">
                <a16:creationId xmlns:a16="http://schemas.microsoft.com/office/drawing/2014/main" id="{B64EC80E-F20E-2445-8940-69BA295AFB87}"/>
              </a:ext>
            </a:extLst>
          </p:cNvPr>
          <p:cNvSpPr/>
          <p:nvPr/>
        </p:nvSpPr>
        <p:spPr>
          <a:xfrm rot="16200000">
            <a:off x="4600170" y="1784117"/>
            <a:ext cx="323189" cy="4789855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3F0428C-8234-9441-B121-83A7799C111B}"/>
              </a:ext>
            </a:extLst>
          </p:cNvPr>
          <p:cNvSpPr txBox="1"/>
          <p:nvPr/>
        </p:nvSpPr>
        <p:spPr>
          <a:xfrm>
            <a:off x="2279693" y="3704479"/>
            <a:ext cx="48836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6017EC1-AB7D-3C45-B14F-BB1B6C919FB1}"/>
              </a:ext>
            </a:extLst>
          </p:cNvPr>
          <p:cNvSpPr/>
          <p:nvPr/>
        </p:nvSpPr>
        <p:spPr>
          <a:xfrm>
            <a:off x="3722176" y="1031145"/>
            <a:ext cx="2402949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161D51B-3F19-9344-8537-3440DBB50955}"/>
              </a:ext>
            </a:extLst>
          </p:cNvPr>
          <p:cNvSpPr/>
          <p:nvPr/>
        </p:nvSpPr>
        <p:spPr>
          <a:xfrm>
            <a:off x="3727539" y="2299065"/>
            <a:ext cx="2402949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 Binding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02D4E32-A6FF-A340-908F-0E16F76D6F12}"/>
              </a:ext>
            </a:extLst>
          </p:cNvPr>
          <p:cNvSpPr/>
          <p:nvPr/>
        </p:nvSpPr>
        <p:spPr>
          <a:xfrm>
            <a:off x="7940566" y="5725254"/>
            <a:ext cx="2684609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get</a:t>
            </a:r>
            <a:r>
              <a:rPr lang="en-US" dirty="0">
                <a:solidFill>
                  <a:schemeClr val="bg1"/>
                </a:solidFill>
              </a:rPr>
              <a:t> nodes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125" name="Graphic 124" descr="Internet">
            <a:extLst>
              <a:ext uri="{FF2B5EF4-FFF2-40B4-BE49-F238E27FC236}">
                <a16:creationId xmlns:a16="http://schemas.microsoft.com/office/drawing/2014/main" id="{FA231B02-9872-4C4F-8C2C-69E0695ADE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494645" y="5489850"/>
            <a:ext cx="1188850" cy="1188850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B473C073-3CAD-644D-BC66-E53CB5F8648D}"/>
              </a:ext>
            </a:extLst>
          </p:cNvPr>
          <p:cNvSpPr txBox="1"/>
          <p:nvPr/>
        </p:nvSpPr>
        <p:spPr>
          <a:xfrm>
            <a:off x="12538789" y="6583035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4A6C61B8-F575-A241-BF0D-42CB18D17ACB}"/>
              </a:ext>
            </a:extLst>
          </p:cNvPr>
          <p:cNvSpPr/>
          <p:nvPr/>
        </p:nvSpPr>
        <p:spPr>
          <a:xfrm>
            <a:off x="4042638" y="5476553"/>
            <a:ext cx="9902600" cy="2096447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58A75D9-E4E6-794B-B98C-98664A7427D7}"/>
              </a:ext>
            </a:extLst>
          </p:cNvPr>
          <p:cNvSpPr txBox="1"/>
          <p:nvPr/>
        </p:nvSpPr>
        <p:spPr>
          <a:xfrm>
            <a:off x="8302605" y="7157085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63FB751-8F8D-AA4C-8B11-9EB9E16CED2F}"/>
              </a:ext>
            </a:extLst>
          </p:cNvPr>
          <p:cNvSpPr/>
          <p:nvPr/>
        </p:nvSpPr>
        <p:spPr>
          <a:xfrm>
            <a:off x="4396861" y="5709458"/>
            <a:ext cx="2829923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A652B1-42F0-AB47-9BF4-597959AC036E}"/>
              </a:ext>
            </a:extLst>
          </p:cNvPr>
          <p:cNvCxnSpPr>
            <a:stCxn id="125" idx="1"/>
            <a:endCxn id="124" idx="3"/>
          </p:cNvCxnSpPr>
          <p:nvPr/>
        </p:nvCxnSpPr>
        <p:spPr>
          <a:xfrm flipH="1" flipV="1">
            <a:off x="10625175" y="6072067"/>
            <a:ext cx="1869470" cy="12208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6F3EB9D0-1C43-1843-AD32-0D37A6C527D0}"/>
              </a:ext>
            </a:extLst>
          </p:cNvPr>
          <p:cNvCxnSpPr>
            <a:stCxn id="124" idx="2"/>
          </p:cNvCxnSpPr>
          <p:nvPr/>
        </p:nvCxnSpPr>
        <p:spPr>
          <a:xfrm rot="5400000" flipH="1">
            <a:off x="5715710" y="2851719"/>
            <a:ext cx="24619" cy="7109703"/>
          </a:xfrm>
          <a:prstGeom prst="bentConnector4">
            <a:avLst>
              <a:gd name="adj1" fmla="val -2490203"/>
              <a:gd name="adj2" fmla="val 79609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F8E9D4A6-08D7-E94B-804B-0D1A6E5D6B5A}"/>
              </a:ext>
            </a:extLst>
          </p:cNvPr>
          <p:cNvCxnSpPr>
            <a:stCxn id="114" idx="0"/>
            <a:endCxn id="129" idx="1"/>
          </p:cNvCxnSpPr>
          <p:nvPr/>
        </p:nvCxnSpPr>
        <p:spPr>
          <a:xfrm rot="16200000" flipH="1">
            <a:off x="2968623" y="4628033"/>
            <a:ext cx="241363" cy="2615112"/>
          </a:xfrm>
          <a:prstGeom prst="bentConnector4">
            <a:avLst>
              <a:gd name="adj1" fmla="val -94712"/>
              <a:gd name="adj2" fmla="val 64985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12BB1EC1-987F-074D-A8C9-F6C8C7B6152E}"/>
              </a:ext>
            </a:extLst>
          </p:cNvPr>
          <p:cNvCxnSpPr>
            <a:stCxn id="124" idx="0"/>
            <a:endCxn id="39" idx="2"/>
          </p:cNvCxnSpPr>
          <p:nvPr/>
        </p:nvCxnSpPr>
        <p:spPr>
          <a:xfrm rot="16200000" flipV="1">
            <a:off x="7961611" y="4403994"/>
            <a:ext cx="1258698" cy="1383822"/>
          </a:xfrm>
          <a:prstGeom prst="bentConnector3">
            <a:avLst>
              <a:gd name="adj1" fmla="val 29362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9A703125-EA96-FC40-BB5A-610CA591E9C9}"/>
              </a:ext>
            </a:extLst>
          </p:cNvPr>
          <p:cNvSpPr/>
          <p:nvPr/>
        </p:nvSpPr>
        <p:spPr>
          <a:xfrm>
            <a:off x="4085984" y="658303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989DAC-070B-CB48-B30D-7B8AB37E0D5E}"/>
              </a:ext>
            </a:extLst>
          </p:cNvPr>
          <p:cNvSpPr/>
          <p:nvPr/>
        </p:nvSpPr>
        <p:spPr>
          <a:xfrm>
            <a:off x="3527857" y="5594654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B5725F0-8F88-954A-89CD-FDE08B22D53D}"/>
              </a:ext>
            </a:extLst>
          </p:cNvPr>
          <p:cNvSpPr/>
          <p:nvPr/>
        </p:nvSpPr>
        <p:spPr>
          <a:xfrm>
            <a:off x="7940566" y="4894382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A36FDD-627E-9A47-B4CF-DCA13E163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260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>
            <a:extLst>
              <a:ext uri="{FF2B5EF4-FFF2-40B4-BE49-F238E27FC236}">
                <a16:creationId xmlns:a16="http://schemas.microsoft.com/office/drawing/2014/main" id="{774BD273-B495-544F-B2A1-E9F32742B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0062" y="3550480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>
            <a:extLst>
              <a:ext uri="{FF2B5EF4-FFF2-40B4-BE49-F238E27FC236}">
                <a16:creationId xmlns:a16="http://schemas.microsoft.com/office/drawing/2014/main" id="{DC1F0DC5-2385-6940-8684-69E437D89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6896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Explosion 2 67">
            <a:extLst>
              <a:ext uri="{FF2B5EF4-FFF2-40B4-BE49-F238E27FC236}">
                <a16:creationId xmlns:a16="http://schemas.microsoft.com/office/drawing/2014/main" id="{2A6884DE-9B1C-AC48-8B21-A4BE848F2005}"/>
              </a:ext>
            </a:extLst>
          </p:cNvPr>
          <p:cNvSpPr/>
          <p:nvPr/>
        </p:nvSpPr>
        <p:spPr>
          <a:xfrm>
            <a:off x="8379200" y="4443177"/>
            <a:ext cx="2779087" cy="1155024"/>
          </a:xfrm>
          <a:prstGeom prst="irregularSeal2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Granted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E0D4451-A648-C64B-B433-06D288590401}"/>
              </a:ext>
            </a:extLst>
          </p:cNvPr>
          <p:cNvSpPr/>
          <p:nvPr/>
        </p:nvSpPr>
        <p:spPr>
          <a:xfrm>
            <a:off x="10050857" y="6700316"/>
            <a:ext cx="1837684" cy="7937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Only User</a:t>
            </a:r>
          </a:p>
        </p:txBody>
      </p:sp>
    </p:spTree>
    <p:extLst>
      <p:ext uri="{BB962C8B-B14F-4D97-AF65-F5344CB8AC3E}">
        <p14:creationId xmlns:p14="http://schemas.microsoft.com/office/powerpoint/2010/main" val="232843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3" grpId="0" animBg="1"/>
      <p:bldP spid="34" grpId="0" animBg="1"/>
      <p:bldP spid="38" grpId="0" animBg="1"/>
      <p:bldP spid="39" grpId="0" animBg="1"/>
      <p:bldP spid="54" grpId="0"/>
      <p:bldP spid="111" grpId="0"/>
      <p:bldP spid="113" grpId="0"/>
      <p:bldP spid="115" grpId="0"/>
      <p:bldP spid="116" grpId="0"/>
      <p:bldP spid="117" grpId="0" animBg="1"/>
      <p:bldP spid="118" grpId="0"/>
      <p:bldP spid="119" grpId="0" animBg="1"/>
      <p:bldP spid="120" grpId="0" animBg="1"/>
      <p:bldP spid="121" grpId="0"/>
      <p:bldP spid="124" grpId="0" animBg="1"/>
      <p:bldP spid="126" grpId="0"/>
      <p:bldP spid="127" grpId="0" animBg="1"/>
      <p:bldP spid="128" grpId="0"/>
      <p:bldP spid="129" grpId="0" animBg="1"/>
      <p:bldP spid="59" grpId="0" animBg="1"/>
      <p:bldP spid="62" grpId="0" animBg="1"/>
      <p:bldP spid="64" grpId="0" animBg="1"/>
      <p:bldP spid="68" grpId="0" animBg="1"/>
      <p:bldP spid="69" grpId="0" animBg="1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6978343" y="1072476"/>
            <a:ext cx="7389298" cy="4178498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A2AB2B-DE64-F64A-995E-0CE2CFF4037B}"/>
              </a:ext>
            </a:extLst>
          </p:cNvPr>
          <p:cNvCxnSpPr>
            <a:cxnSpLocks/>
          </p:cNvCxnSpPr>
          <p:nvPr/>
        </p:nvCxnSpPr>
        <p:spPr>
          <a:xfrm>
            <a:off x="12317948" y="2917539"/>
            <a:ext cx="1" cy="3568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DCFE964-BA56-4E4B-AF6E-224AC96CA4E1}"/>
              </a:ext>
            </a:extLst>
          </p:cNvPr>
          <p:cNvSpPr/>
          <p:nvPr/>
        </p:nvSpPr>
        <p:spPr>
          <a:xfrm>
            <a:off x="8676290" y="2541166"/>
            <a:ext cx="5568974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1699F-5992-6B4F-AF20-4865934F7AB9}"/>
              </a:ext>
            </a:extLst>
          </p:cNvPr>
          <p:cNvSpPr/>
          <p:nvPr/>
        </p:nvSpPr>
        <p:spPr>
          <a:xfrm>
            <a:off x="8676289" y="3841191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2DC82D-7A59-5A4D-9CF2-5C2BEF85D4A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9412013" y="2919538"/>
            <a:ext cx="0" cy="921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5B10671-16B1-AE4E-9D04-E3318C91C415}"/>
              </a:ext>
            </a:extLst>
          </p:cNvPr>
          <p:cNvSpPr/>
          <p:nvPr/>
        </p:nvSpPr>
        <p:spPr>
          <a:xfrm>
            <a:off x="7163326" y="1892404"/>
            <a:ext cx="7081938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 Binding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8660A0-8926-BD40-A0DE-3BE21E952F5A}"/>
              </a:ext>
            </a:extLst>
          </p:cNvPr>
          <p:cNvSpPr/>
          <p:nvPr/>
        </p:nvSpPr>
        <p:spPr>
          <a:xfrm>
            <a:off x="7163325" y="3835935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62CD3F-A29E-0942-97E9-5D939B6A39C0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7899049" y="2270776"/>
            <a:ext cx="41517" cy="1565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8425168" y="1132418"/>
            <a:ext cx="5120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6" name="Picture 6">
            <a:extLst>
              <a:ext uri="{FF2B5EF4-FFF2-40B4-BE49-F238E27FC236}">
                <a16:creationId xmlns:a16="http://schemas.microsoft.com/office/drawing/2014/main" id="{0DE513B6-825E-214E-83AF-862E0A35F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325" y="1847212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9FA7B2E3-0DD0-3F46-9D05-2B5C1B61F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490" y="2496355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25160CCE-FF7E-0443-93A5-D81CAEFBA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7730584" y="1113484"/>
            <a:ext cx="694584" cy="69458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28E347C-0286-E348-9605-6698CE24C298}"/>
              </a:ext>
            </a:extLst>
          </p:cNvPr>
          <p:cNvGrpSpPr/>
          <p:nvPr/>
        </p:nvGrpSpPr>
        <p:grpSpPr>
          <a:xfrm>
            <a:off x="10394734" y="3263883"/>
            <a:ext cx="3850530" cy="1636985"/>
            <a:chOff x="4193628" y="3909850"/>
            <a:chExt cx="3850530" cy="163698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E89C818-F06C-704D-9455-81E6B5F9A8C0}"/>
                </a:ext>
              </a:extLst>
            </p:cNvPr>
            <p:cNvSpPr/>
            <p:nvPr/>
          </p:nvSpPr>
          <p:spPr>
            <a:xfrm>
              <a:off x="4193628" y="3909850"/>
              <a:ext cx="3850530" cy="1618246"/>
            </a:xfrm>
            <a:prstGeom prst="roundRect">
              <a:avLst>
                <a:gd name="adj" fmla="val 5665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AD52E2-88B2-7747-94C3-DAAC21334175}"/>
                </a:ext>
              </a:extLst>
            </p:cNvPr>
            <p:cNvSpPr txBox="1"/>
            <p:nvPr/>
          </p:nvSpPr>
          <p:spPr>
            <a:xfrm>
              <a:off x="5479199" y="5177503"/>
              <a:ext cx="1275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C00000"/>
                  </a:solidFill>
                </a:rPr>
                <a:t>(Resources)</a:t>
              </a:r>
            </a:p>
          </p:txBody>
        </p:sp>
      </p:grpSp>
      <p:pic>
        <p:nvPicPr>
          <p:cNvPr id="110" name="Graphic 109">
            <a:extLst>
              <a:ext uri="{FF2B5EF4-FFF2-40B4-BE49-F238E27FC236}">
                <a16:creationId xmlns:a16="http://schemas.microsoft.com/office/drawing/2014/main" id="{6612A824-1E50-3446-BA60-6396BCD8C8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649" y="1438293"/>
            <a:ext cx="1233493" cy="1233493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03E44C2D-C23A-A44E-B2F1-AC7D1C57152C}"/>
              </a:ext>
            </a:extLst>
          </p:cNvPr>
          <p:cNvSpPr txBox="1"/>
          <p:nvPr/>
        </p:nvSpPr>
        <p:spPr>
          <a:xfrm>
            <a:off x="885906" y="265659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112" name="Graphic 111">
            <a:extLst>
              <a:ext uri="{FF2B5EF4-FFF2-40B4-BE49-F238E27FC236}">
                <a16:creationId xmlns:a16="http://schemas.microsoft.com/office/drawing/2014/main" id="{7BF246C1-CD3A-4B4A-BDD4-53F2DF54AA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3318" y="3492964"/>
            <a:ext cx="1138384" cy="1138384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377F3563-59BC-0849-8DD5-1B47ECF32490}"/>
              </a:ext>
            </a:extLst>
          </p:cNvPr>
          <p:cNvSpPr txBox="1"/>
          <p:nvPr/>
        </p:nvSpPr>
        <p:spPr>
          <a:xfrm>
            <a:off x="685162" y="4466556"/>
            <a:ext cx="2627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aksreadonly</a:t>
            </a:r>
            <a:endParaRPr lang="en-US" sz="1600" dirty="0"/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A34A6247-16A9-FC44-BF84-EBE77C3450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26618" y="5814908"/>
            <a:ext cx="1110261" cy="1110261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63590302-5C67-2747-9BEC-74D5B46B21E1}"/>
              </a:ext>
            </a:extLst>
          </p:cNvPr>
          <p:cNvSpPr txBox="1"/>
          <p:nvPr/>
        </p:nvSpPr>
        <p:spPr>
          <a:xfrm>
            <a:off x="737402" y="6987808"/>
            <a:ext cx="2476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</a:t>
            </a:r>
            <a:r>
              <a:rPr lang="en-IN" sz="1600" dirty="0">
                <a:latin typeface="Menlo" panose="020B0609030804020204" pitchFamily="49" charset="0"/>
              </a:rPr>
              <a:t>aksread1</a:t>
            </a:r>
            <a:endParaRPr lang="en-US" sz="16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F82D212-47D8-424A-9079-308319DEC5C0}"/>
              </a:ext>
            </a:extLst>
          </p:cNvPr>
          <p:cNvSpPr txBox="1"/>
          <p:nvPr/>
        </p:nvSpPr>
        <p:spPr>
          <a:xfrm>
            <a:off x="697158" y="4801017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77F1CB8A-6281-744E-BE90-9EFE175048FB}"/>
              </a:ext>
            </a:extLst>
          </p:cNvPr>
          <p:cNvSpPr/>
          <p:nvPr/>
        </p:nvSpPr>
        <p:spPr>
          <a:xfrm>
            <a:off x="509994" y="109166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E5A114-135E-1F4B-9EA1-DCB027ACFAE1}"/>
              </a:ext>
            </a:extLst>
          </p:cNvPr>
          <p:cNvSpPr txBox="1"/>
          <p:nvPr/>
        </p:nvSpPr>
        <p:spPr>
          <a:xfrm>
            <a:off x="1027724" y="111353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28EF519C-E949-5A41-8FF6-FE9EB693F45D}"/>
              </a:ext>
            </a:extLst>
          </p:cNvPr>
          <p:cNvSpPr/>
          <p:nvPr/>
        </p:nvSpPr>
        <p:spPr>
          <a:xfrm>
            <a:off x="11381662" y="6121753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0" name="Up-down Arrow 119">
            <a:extLst>
              <a:ext uri="{FF2B5EF4-FFF2-40B4-BE49-F238E27FC236}">
                <a16:creationId xmlns:a16="http://schemas.microsoft.com/office/drawing/2014/main" id="{B64EC80E-F20E-2445-8940-69BA295AFB87}"/>
              </a:ext>
            </a:extLst>
          </p:cNvPr>
          <p:cNvSpPr/>
          <p:nvPr/>
        </p:nvSpPr>
        <p:spPr>
          <a:xfrm rot="16200000">
            <a:off x="4600170" y="1784117"/>
            <a:ext cx="323189" cy="4789855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3F0428C-8234-9441-B121-83A7799C111B}"/>
              </a:ext>
            </a:extLst>
          </p:cNvPr>
          <p:cNvSpPr txBox="1"/>
          <p:nvPr/>
        </p:nvSpPr>
        <p:spPr>
          <a:xfrm>
            <a:off x="2279693" y="3704479"/>
            <a:ext cx="48836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6017EC1-AB7D-3C45-B14F-BB1B6C919FB1}"/>
              </a:ext>
            </a:extLst>
          </p:cNvPr>
          <p:cNvSpPr/>
          <p:nvPr/>
        </p:nvSpPr>
        <p:spPr>
          <a:xfrm>
            <a:off x="3722176" y="1031145"/>
            <a:ext cx="2402949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161D51B-3F19-9344-8537-3440DBB50955}"/>
              </a:ext>
            </a:extLst>
          </p:cNvPr>
          <p:cNvSpPr/>
          <p:nvPr/>
        </p:nvSpPr>
        <p:spPr>
          <a:xfrm>
            <a:off x="3727539" y="2299065"/>
            <a:ext cx="2402949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 Binding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02D4E32-A6FF-A340-908F-0E16F76D6F12}"/>
              </a:ext>
            </a:extLst>
          </p:cNvPr>
          <p:cNvSpPr/>
          <p:nvPr/>
        </p:nvSpPr>
        <p:spPr>
          <a:xfrm>
            <a:off x="7940566" y="5725254"/>
            <a:ext cx="2684609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create </a:t>
            </a:r>
            <a:r>
              <a:rPr lang="en-US" dirty="0">
                <a:solidFill>
                  <a:schemeClr val="bg1"/>
                </a:solidFill>
              </a:rPr>
              <a:t>ns dev</a:t>
            </a:r>
          </a:p>
        </p:txBody>
      </p:sp>
      <p:pic>
        <p:nvPicPr>
          <p:cNvPr id="125" name="Graphic 124" descr="Internet">
            <a:extLst>
              <a:ext uri="{FF2B5EF4-FFF2-40B4-BE49-F238E27FC236}">
                <a16:creationId xmlns:a16="http://schemas.microsoft.com/office/drawing/2014/main" id="{FA231B02-9872-4C4F-8C2C-69E0695ADE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494645" y="5489850"/>
            <a:ext cx="1188850" cy="1188850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B473C073-3CAD-644D-BC66-E53CB5F8648D}"/>
              </a:ext>
            </a:extLst>
          </p:cNvPr>
          <p:cNvSpPr txBox="1"/>
          <p:nvPr/>
        </p:nvSpPr>
        <p:spPr>
          <a:xfrm>
            <a:off x="12533374" y="6583035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4A6C61B8-F575-A241-BF0D-42CB18D17ACB}"/>
              </a:ext>
            </a:extLst>
          </p:cNvPr>
          <p:cNvSpPr/>
          <p:nvPr/>
        </p:nvSpPr>
        <p:spPr>
          <a:xfrm>
            <a:off x="4042638" y="5476553"/>
            <a:ext cx="9902600" cy="2096447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58A75D9-E4E6-794B-B98C-98664A7427D7}"/>
              </a:ext>
            </a:extLst>
          </p:cNvPr>
          <p:cNvSpPr txBox="1"/>
          <p:nvPr/>
        </p:nvSpPr>
        <p:spPr>
          <a:xfrm>
            <a:off x="8302605" y="7157085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63FB751-8F8D-AA4C-8B11-9EB9E16CED2F}"/>
              </a:ext>
            </a:extLst>
          </p:cNvPr>
          <p:cNvSpPr/>
          <p:nvPr/>
        </p:nvSpPr>
        <p:spPr>
          <a:xfrm>
            <a:off x="4396861" y="5709458"/>
            <a:ext cx="2829923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A652B1-42F0-AB47-9BF4-597959AC036E}"/>
              </a:ext>
            </a:extLst>
          </p:cNvPr>
          <p:cNvCxnSpPr>
            <a:stCxn id="125" idx="1"/>
            <a:endCxn id="124" idx="3"/>
          </p:cNvCxnSpPr>
          <p:nvPr/>
        </p:nvCxnSpPr>
        <p:spPr>
          <a:xfrm flipH="1" flipV="1">
            <a:off x="10625175" y="6072067"/>
            <a:ext cx="1869470" cy="12208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6F3EB9D0-1C43-1843-AD32-0D37A6C527D0}"/>
              </a:ext>
            </a:extLst>
          </p:cNvPr>
          <p:cNvCxnSpPr>
            <a:stCxn id="124" idx="2"/>
          </p:cNvCxnSpPr>
          <p:nvPr/>
        </p:nvCxnSpPr>
        <p:spPr>
          <a:xfrm rot="5400000" flipH="1">
            <a:off x="5715710" y="2851719"/>
            <a:ext cx="24619" cy="7109703"/>
          </a:xfrm>
          <a:prstGeom prst="bentConnector4">
            <a:avLst>
              <a:gd name="adj1" fmla="val -2490203"/>
              <a:gd name="adj2" fmla="val 79609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F8E9D4A6-08D7-E94B-804B-0D1A6E5D6B5A}"/>
              </a:ext>
            </a:extLst>
          </p:cNvPr>
          <p:cNvCxnSpPr>
            <a:stCxn id="114" idx="0"/>
            <a:endCxn id="129" idx="1"/>
          </p:cNvCxnSpPr>
          <p:nvPr/>
        </p:nvCxnSpPr>
        <p:spPr>
          <a:xfrm rot="16200000" flipH="1">
            <a:off x="2968623" y="4628033"/>
            <a:ext cx="241363" cy="2615112"/>
          </a:xfrm>
          <a:prstGeom prst="bentConnector4">
            <a:avLst>
              <a:gd name="adj1" fmla="val -94712"/>
              <a:gd name="adj2" fmla="val 64985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12BB1EC1-987F-074D-A8C9-F6C8C7B6152E}"/>
              </a:ext>
            </a:extLst>
          </p:cNvPr>
          <p:cNvCxnSpPr>
            <a:stCxn id="124" idx="0"/>
            <a:endCxn id="39" idx="2"/>
          </p:cNvCxnSpPr>
          <p:nvPr/>
        </p:nvCxnSpPr>
        <p:spPr>
          <a:xfrm rot="16200000" flipV="1">
            <a:off x="7961611" y="4403994"/>
            <a:ext cx="1258698" cy="1383822"/>
          </a:xfrm>
          <a:prstGeom prst="bentConnector3">
            <a:avLst>
              <a:gd name="adj1" fmla="val 29362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9A703125-EA96-FC40-BB5A-610CA591E9C9}"/>
              </a:ext>
            </a:extLst>
          </p:cNvPr>
          <p:cNvSpPr/>
          <p:nvPr/>
        </p:nvSpPr>
        <p:spPr>
          <a:xfrm>
            <a:off x="4085984" y="658303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989DAC-070B-CB48-B30D-7B8AB37E0D5E}"/>
              </a:ext>
            </a:extLst>
          </p:cNvPr>
          <p:cNvSpPr/>
          <p:nvPr/>
        </p:nvSpPr>
        <p:spPr>
          <a:xfrm>
            <a:off x="3527857" y="5594654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B5725F0-8F88-954A-89CD-FDE08B22D53D}"/>
              </a:ext>
            </a:extLst>
          </p:cNvPr>
          <p:cNvSpPr/>
          <p:nvPr/>
        </p:nvSpPr>
        <p:spPr>
          <a:xfrm>
            <a:off x="7940566" y="4894382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A36FDD-627E-9A47-B4CF-DCA13E163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260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>
            <a:extLst>
              <a:ext uri="{FF2B5EF4-FFF2-40B4-BE49-F238E27FC236}">
                <a16:creationId xmlns:a16="http://schemas.microsoft.com/office/drawing/2014/main" id="{774BD273-B495-544F-B2A1-E9F32742B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0062" y="3550480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>
            <a:extLst>
              <a:ext uri="{FF2B5EF4-FFF2-40B4-BE49-F238E27FC236}">
                <a16:creationId xmlns:a16="http://schemas.microsoft.com/office/drawing/2014/main" id="{DC1F0DC5-2385-6940-8684-69E437D89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6896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xplosion 2 49">
            <a:extLst>
              <a:ext uri="{FF2B5EF4-FFF2-40B4-BE49-F238E27FC236}">
                <a16:creationId xmlns:a16="http://schemas.microsoft.com/office/drawing/2014/main" id="{AFDB25C1-F9B7-D949-BF0F-FE1BF53F1A0D}"/>
              </a:ext>
            </a:extLst>
          </p:cNvPr>
          <p:cNvSpPr/>
          <p:nvPr/>
        </p:nvSpPr>
        <p:spPr>
          <a:xfrm>
            <a:off x="8154512" y="4333993"/>
            <a:ext cx="2532264" cy="1475884"/>
          </a:xfrm>
          <a:prstGeom prst="irregularSeal2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Denied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F1907E-A941-5B42-8D42-D740A73D2CCF}"/>
              </a:ext>
            </a:extLst>
          </p:cNvPr>
          <p:cNvSpPr/>
          <p:nvPr/>
        </p:nvSpPr>
        <p:spPr>
          <a:xfrm>
            <a:off x="10050857" y="6700316"/>
            <a:ext cx="1837684" cy="7937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Only User</a:t>
            </a:r>
          </a:p>
        </p:txBody>
      </p:sp>
    </p:spTree>
    <p:extLst>
      <p:ext uri="{BB962C8B-B14F-4D97-AF65-F5344CB8AC3E}">
        <p14:creationId xmlns:p14="http://schemas.microsoft.com/office/powerpoint/2010/main" val="13705003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Autoscaling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Nodes &amp; Pods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DEAE1F2-98FF-414A-B23C-7D798A37432B}"/>
              </a:ext>
            </a:extLst>
          </p:cNvPr>
          <p:cNvSpPr/>
          <p:nvPr/>
        </p:nvSpPr>
        <p:spPr>
          <a:xfrm>
            <a:off x="4650217" y="211724"/>
            <a:ext cx="2391714" cy="196618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Cluster Autoscaler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586C4EA-8624-9D4D-B997-3CE1E19E5FAF}"/>
              </a:ext>
            </a:extLst>
          </p:cNvPr>
          <p:cNvSpPr/>
          <p:nvPr/>
        </p:nvSpPr>
        <p:spPr>
          <a:xfrm>
            <a:off x="7482759" y="211724"/>
            <a:ext cx="2391714" cy="196618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Horizontal</a:t>
            </a:r>
          </a:p>
          <a:p>
            <a:pPr algn="ctr"/>
            <a:r>
              <a:rPr lang="en-US" sz="2600" dirty="0"/>
              <a:t>Pod</a:t>
            </a:r>
          </a:p>
          <a:p>
            <a:pPr algn="ctr"/>
            <a:r>
              <a:rPr lang="en-US" sz="2600" dirty="0"/>
              <a:t>Autoscaler</a:t>
            </a:r>
          </a:p>
        </p:txBody>
      </p:sp>
    </p:spTree>
    <p:extLst>
      <p:ext uri="{BB962C8B-B14F-4D97-AF65-F5344CB8AC3E}">
        <p14:creationId xmlns:p14="http://schemas.microsoft.com/office/powerpoint/2010/main" val="404563073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11C8A1-A870-384D-8B1C-BC54869A46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F47009-05C4-C04B-847C-DE01FD790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15093"/>
            <a:ext cx="12618720" cy="1188851"/>
          </a:xfrm>
        </p:spPr>
        <p:txBody>
          <a:bodyPr/>
          <a:lstStyle/>
          <a:p>
            <a:r>
              <a:rPr lang="en-US" dirty="0"/>
              <a:t>Azure AKS – Autoscaling Nodes &amp; Pods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28FA9C1-7297-9E4A-87BD-E2C4068CF2FB}"/>
              </a:ext>
            </a:extLst>
          </p:cNvPr>
          <p:cNvSpPr/>
          <p:nvPr/>
        </p:nvSpPr>
        <p:spPr>
          <a:xfrm>
            <a:off x="2593017" y="1503641"/>
            <a:ext cx="8421939" cy="5749159"/>
          </a:xfrm>
          <a:prstGeom prst="roundRect">
            <a:avLst>
              <a:gd name="adj" fmla="val 387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521FE7-5D8A-D942-94F7-BB59091C64FC}"/>
              </a:ext>
            </a:extLst>
          </p:cNvPr>
          <p:cNvSpPr/>
          <p:nvPr/>
        </p:nvSpPr>
        <p:spPr>
          <a:xfrm>
            <a:off x="2837908" y="2640884"/>
            <a:ext cx="7756636" cy="7520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Autoscaler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603B59-4207-094C-9646-1B45DC6EDB9F}"/>
              </a:ext>
            </a:extLst>
          </p:cNvPr>
          <p:cNvSpPr/>
          <p:nvPr/>
        </p:nvSpPr>
        <p:spPr>
          <a:xfrm>
            <a:off x="3191052" y="5009115"/>
            <a:ext cx="6877973" cy="6306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Horizontal Pod Autoscaler</a:t>
            </a:r>
          </a:p>
        </p:txBody>
      </p:sp>
      <p:pic>
        <p:nvPicPr>
          <p:cNvPr id="13" name="Google Shape;681;p35">
            <a:extLst>
              <a:ext uri="{FF2B5EF4-FFF2-40B4-BE49-F238E27FC236}">
                <a16:creationId xmlns:a16="http://schemas.microsoft.com/office/drawing/2014/main" id="{09899F49-5049-8640-A82E-023BBAE187F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1052" y="369820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681;p35">
            <a:extLst>
              <a:ext uri="{FF2B5EF4-FFF2-40B4-BE49-F238E27FC236}">
                <a16:creationId xmlns:a16="http://schemas.microsoft.com/office/drawing/2014/main" id="{210F4817-877E-724F-BB5D-0004E9AFBA0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15508" y="369155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81;p35">
            <a:extLst>
              <a:ext uri="{FF2B5EF4-FFF2-40B4-BE49-F238E27FC236}">
                <a16:creationId xmlns:a16="http://schemas.microsoft.com/office/drawing/2014/main" id="{FE5D3194-41EB-3141-AF1B-54F20FB1AF6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39964" y="371437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81;p35">
            <a:extLst>
              <a:ext uri="{FF2B5EF4-FFF2-40B4-BE49-F238E27FC236}">
                <a16:creationId xmlns:a16="http://schemas.microsoft.com/office/drawing/2014/main" id="{CFC805B4-1D55-EC4B-8A38-8D71E59884B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64420" y="374641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81;p35">
            <a:extLst>
              <a:ext uri="{FF2B5EF4-FFF2-40B4-BE49-F238E27FC236}">
                <a16:creationId xmlns:a16="http://schemas.microsoft.com/office/drawing/2014/main" id="{B29605F3-145E-704D-8C49-5B4EC324A1B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8876" y="373975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81;p35">
            <a:extLst>
              <a:ext uri="{FF2B5EF4-FFF2-40B4-BE49-F238E27FC236}">
                <a16:creationId xmlns:a16="http://schemas.microsoft.com/office/drawing/2014/main" id="{7D92730F-1FEE-A248-AA10-BC6077A122E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13332" y="3762573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637;p35">
            <a:extLst>
              <a:ext uri="{FF2B5EF4-FFF2-40B4-BE49-F238E27FC236}">
                <a16:creationId xmlns:a16="http://schemas.microsoft.com/office/drawing/2014/main" id="{A850EEA6-60DA-DE46-A08A-9E970BB40D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1004" y="607188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674;p35">
            <a:extLst>
              <a:ext uri="{FF2B5EF4-FFF2-40B4-BE49-F238E27FC236}">
                <a16:creationId xmlns:a16="http://schemas.microsoft.com/office/drawing/2014/main" id="{0EFEECDB-801B-EE41-BFF1-72F4375EB7C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0689" y="484479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03E23CD-42CA-ED42-87C7-8D23F8136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744" y="1529473"/>
            <a:ext cx="956160" cy="93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1745086-2846-9841-83A1-DD32F57E4289}"/>
              </a:ext>
            </a:extLst>
          </p:cNvPr>
          <p:cNvSpPr txBox="1"/>
          <p:nvPr/>
        </p:nvSpPr>
        <p:spPr>
          <a:xfrm>
            <a:off x="3934131" y="1654933"/>
            <a:ext cx="6660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Azure Kubernetes Service (AKS) Cluster</a:t>
            </a:r>
          </a:p>
        </p:txBody>
      </p:sp>
      <p:pic>
        <p:nvPicPr>
          <p:cNvPr id="26" name="Google Shape;637;p35">
            <a:extLst>
              <a:ext uri="{FF2B5EF4-FFF2-40B4-BE49-F238E27FC236}">
                <a16:creationId xmlns:a16="http://schemas.microsoft.com/office/drawing/2014/main" id="{DFDB6A3F-C0D3-B74E-8CF1-D08F54A3617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380" y="609469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637;p35">
            <a:extLst>
              <a:ext uri="{FF2B5EF4-FFF2-40B4-BE49-F238E27FC236}">
                <a16:creationId xmlns:a16="http://schemas.microsoft.com/office/drawing/2014/main" id="{5850AF40-4219-A844-A010-B25F647E130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9964" y="60873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637;p35">
            <a:extLst>
              <a:ext uri="{FF2B5EF4-FFF2-40B4-BE49-F238E27FC236}">
                <a16:creationId xmlns:a16="http://schemas.microsoft.com/office/drawing/2014/main" id="{08CFE112-1511-7749-BEA4-3A34F1F479D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2237" y="611018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637;p35">
            <a:extLst>
              <a:ext uri="{FF2B5EF4-FFF2-40B4-BE49-F238E27FC236}">
                <a16:creationId xmlns:a16="http://schemas.microsoft.com/office/drawing/2014/main" id="{CF8C1FB5-0AA7-D045-8456-2B7E6168E1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053" y="608557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637;p35">
            <a:extLst>
              <a:ext uri="{FF2B5EF4-FFF2-40B4-BE49-F238E27FC236}">
                <a16:creationId xmlns:a16="http://schemas.microsoft.com/office/drawing/2014/main" id="{25D6528F-4A21-684F-A6A5-EF91D06F15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7869" y="610792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5C54454-9526-AC4C-B69E-F78679A3D589}"/>
              </a:ext>
            </a:extLst>
          </p:cNvPr>
          <p:cNvCxnSpPr>
            <a:endCxn id="15" idx="0"/>
          </p:cNvCxnSpPr>
          <p:nvPr/>
        </p:nvCxnSpPr>
        <p:spPr>
          <a:xfrm>
            <a:off x="6118044" y="3392944"/>
            <a:ext cx="0" cy="321426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974162B-2026-9C41-B847-7126045635DE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7342500" y="3392944"/>
            <a:ext cx="0" cy="353466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633DF84-9EDC-3A49-9430-53F9DF3DD610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8566956" y="3408937"/>
            <a:ext cx="0" cy="330822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CDFD7D0-73C0-794B-93F0-C459BCA09459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9791412" y="3392944"/>
            <a:ext cx="0" cy="369629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D993F52-AD76-954A-A582-D0038D55DAD7}"/>
              </a:ext>
            </a:extLst>
          </p:cNvPr>
          <p:cNvSpPr txBox="1"/>
          <p:nvPr/>
        </p:nvSpPr>
        <p:spPr>
          <a:xfrm>
            <a:off x="7457693" y="3463784"/>
            <a:ext cx="942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Scale out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4D64280-B105-624C-B31A-7FFC536B9D2A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6118044" y="5624855"/>
            <a:ext cx="1763" cy="462517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15E85FC-31CB-1547-942A-AED8D5B2C067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7342080" y="5624855"/>
            <a:ext cx="420" cy="485331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43C3FD8-3126-0C49-BB8D-E272C2F20372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8566956" y="5640848"/>
            <a:ext cx="12940" cy="444727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C832BC2-76A6-884A-9BAD-82907112182D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9791412" y="5624855"/>
            <a:ext cx="26300" cy="483066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CBACC14-C6BD-C04A-9049-7705DF46C174}"/>
              </a:ext>
            </a:extLst>
          </p:cNvPr>
          <p:cNvSpPr txBox="1"/>
          <p:nvPr/>
        </p:nvSpPr>
        <p:spPr>
          <a:xfrm>
            <a:off x="7457693" y="5695695"/>
            <a:ext cx="942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Scale out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EDC448C9-9768-414D-958E-7842D2300728}"/>
              </a:ext>
            </a:extLst>
          </p:cNvPr>
          <p:cNvSpPr/>
          <p:nvPr/>
        </p:nvSpPr>
        <p:spPr>
          <a:xfrm>
            <a:off x="12032673" y="2460184"/>
            <a:ext cx="2213263" cy="771389"/>
          </a:xfrm>
          <a:prstGeom prst="wedgeRoundRectCallout">
            <a:avLst>
              <a:gd name="adj1" fmla="val -140551"/>
              <a:gd name="adj2" fmla="val 123117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Automatically auto-scale nodes</a:t>
            </a:r>
          </a:p>
        </p:txBody>
      </p:sp>
      <p:sp>
        <p:nvSpPr>
          <p:cNvPr id="34" name="Rounded Rectangular Callout 33">
            <a:extLst>
              <a:ext uri="{FF2B5EF4-FFF2-40B4-BE49-F238E27FC236}">
                <a16:creationId xmlns:a16="http://schemas.microsoft.com/office/drawing/2014/main" id="{6A225995-58AA-F743-9D21-0266E92CC215}"/>
              </a:ext>
            </a:extLst>
          </p:cNvPr>
          <p:cNvSpPr/>
          <p:nvPr/>
        </p:nvSpPr>
        <p:spPr>
          <a:xfrm>
            <a:off x="11891516" y="4647716"/>
            <a:ext cx="2213263" cy="771389"/>
          </a:xfrm>
          <a:prstGeom prst="wedgeRoundRectCallout">
            <a:avLst>
              <a:gd name="adj1" fmla="val -140551"/>
              <a:gd name="adj2" fmla="val 123117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Automatically auto-scale pods</a:t>
            </a:r>
          </a:p>
        </p:txBody>
      </p:sp>
    </p:spTree>
    <p:extLst>
      <p:ext uri="{BB962C8B-B14F-4D97-AF65-F5344CB8AC3E}">
        <p14:creationId xmlns:p14="http://schemas.microsoft.com/office/powerpoint/2010/main" val="390472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  <p:bldP spid="24" grpId="0"/>
      <p:bldP spid="39" grpId="0"/>
      <p:bldP spid="45" grpId="0"/>
      <p:bldP spid="3" grpId="0" animBg="1"/>
      <p:bldP spid="34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Autoscaling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Cluster Autoscaler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6272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E72368-8D26-E244-B91E-E6C7A0AF07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95D5B-B266-0144-8BA0-83B72613E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Cluster Autoscaler </a:t>
            </a:r>
            <a:r>
              <a:rPr lang="en-IN" dirty="0"/>
              <a:t>is a tool that </a:t>
            </a:r>
            <a:r>
              <a:rPr lang="en-IN" dirty="0">
                <a:solidFill>
                  <a:srgbClr val="0070C0"/>
                </a:solidFill>
              </a:rPr>
              <a:t>automatically adjusts</a:t>
            </a:r>
            <a:r>
              <a:rPr lang="en-IN" dirty="0"/>
              <a:t> the size of a Kubernetes cluster when one of the following conditions is true:</a:t>
            </a:r>
          </a:p>
          <a:p>
            <a:r>
              <a:rPr lang="en-IN" dirty="0"/>
              <a:t>There are pods that </a:t>
            </a:r>
            <a:r>
              <a:rPr lang="en-IN" dirty="0">
                <a:solidFill>
                  <a:srgbClr val="C00000"/>
                </a:solidFill>
              </a:rPr>
              <a:t>failed to run </a:t>
            </a:r>
            <a:r>
              <a:rPr lang="en-IN" dirty="0"/>
              <a:t>in the cluster due to </a:t>
            </a:r>
            <a:r>
              <a:rPr lang="en-IN" dirty="0">
                <a:solidFill>
                  <a:srgbClr val="C00000"/>
                </a:solidFill>
              </a:rPr>
              <a:t>insufficient resources</a:t>
            </a:r>
            <a:r>
              <a:rPr lang="en-IN" dirty="0"/>
              <a:t>.</a:t>
            </a:r>
          </a:p>
          <a:p>
            <a:r>
              <a:rPr lang="en-IN" dirty="0"/>
              <a:t>There are nodes in the cluster that have been </a:t>
            </a:r>
            <a:r>
              <a:rPr lang="en-IN" dirty="0">
                <a:solidFill>
                  <a:srgbClr val="00B050"/>
                </a:solidFill>
              </a:rPr>
              <a:t>underutilized </a:t>
            </a:r>
            <a:r>
              <a:rPr lang="en-IN" dirty="0"/>
              <a:t>for an extended period of time and their pods can be placed on other existing nodes.</a:t>
            </a:r>
          </a:p>
          <a:p>
            <a:r>
              <a:rPr lang="en-IN" dirty="0"/>
              <a:t>The Cluster Autoscaler </a:t>
            </a:r>
            <a:r>
              <a:rPr lang="en-IN" dirty="0">
                <a:solidFill>
                  <a:srgbClr val="0070C0"/>
                </a:solidFill>
              </a:rPr>
              <a:t>modifies</a:t>
            </a:r>
            <a:r>
              <a:rPr lang="en-IN" dirty="0"/>
              <a:t> our </a:t>
            </a:r>
            <a:r>
              <a:rPr lang="en-IN" dirty="0" err="1"/>
              <a:t>nodepools</a:t>
            </a:r>
            <a:r>
              <a:rPr lang="en-IN" dirty="0"/>
              <a:t> so that they </a:t>
            </a:r>
            <a:r>
              <a:rPr lang="en-IN" dirty="0">
                <a:solidFill>
                  <a:srgbClr val="0070C0"/>
                </a:solidFill>
              </a:rPr>
              <a:t>scale out </a:t>
            </a:r>
            <a:r>
              <a:rPr lang="en-IN" dirty="0"/>
              <a:t>when we need more resources and </a:t>
            </a:r>
            <a:r>
              <a:rPr lang="en-IN" dirty="0">
                <a:solidFill>
                  <a:srgbClr val="0070C0"/>
                </a:solidFill>
              </a:rPr>
              <a:t>scale in </a:t>
            </a:r>
            <a:r>
              <a:rPr lang="en-IN" dirty="0"/>
              <a:t>when we have underutilized resources.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F56D6C-095E-3740-9F8E-02100CE93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Autoscaler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116804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" y="-63522"/>
            <a:ext cx="11147088" cy="1188851"/>
          </a:xfrm>
        </p:spPr>
        <p:txBody>
          <a:bodyPr>
            <a:noAutofit/>
          </a:bodyPr>
          <a:lstStyle/>
          <a:p>
            <a:r>
              <a:rPr lang="en-US" sz="4000" dirty="0"/>
              <a:t>Azure AKS - </a:t>
            </a:r>
            <a:r>
              <a:rPr lang="en-US" sz="4000" dirty="0">
                <a:solidFill>
                  <a:srgbClr val="00B050"/>
                </a:solidFill>
              </a:rPr>
              <a:t>Virtual Nodes Mixed Mode Deployments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146988" y="979065"/>
            <a:ext cx="14196556" cy="655212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161354" y="954351"/>
            <a:ext cx="1821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407773" y="1379838"/>
            <a:ext cx="13526436" cy="5851282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452" y="1411170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1101809" y="1466337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2929121" y="3165914"/>
            <a:ext cx="4197928" cy="33295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4315626" y="6086321"/>
            <a:ext cx="1371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Pool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79789F8F-274B-B546-8308-9B8BE58E5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0037" y="5529720"/>
            <a:ext cx="1009232" cy="111320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B609973-4BF3-E440-9EAE-6A09E4540590}"/>
              </a:ext>
            </a:extLst>
          </p:cNvPr>
          <p:cNvSpPr txBox="1"/>
          <p:nvPr/>
        </p:nvSpPr>
        <p:spPr>
          <a:xfrm>
            <a:off x="7226949" y="6584789"/>
            <a:ext cx="1617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AKS Cluster </a:t>
            </a:r>
          </a:p>
          <a:p>
            <a:pPr algn="ctr"/>
            <a:r>
              <a:rPr lang="en-US" sz="1800" dirty="0"/>
              <a:t>Control Plane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08E9E0D-00C3-2D43-9C9B-1461111B2EC4}"/>
              </a:ext>
            </a:extLst>
          </p:cNvPr>
          <p:cNvSpPr/>
          <p:nvPr/>
        </p:nvSpPr>
        <p:spPr>
          <a:xfrm>
            <a:off x="9303658" y="3316885"/>
            <a:ext cx="3544414" cy="25918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7CEA9A-7C69-934C-A1EC-6E3C97FC1094}"/>
              </a:ext>
            </a:extLst>
          </p:cNvPr>
          <p:cNvSpPr txBox="1"/>
          <p:nvPr/>
        </p:nvSpPr>
        <p:spPr>
          <a:xfrm>
            <a:off x="10390036" y="5485309"/>
            <a:ext cx="16321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BB0DA6-1B2A-2C49-82B5-CD1470D7F424}"/>
              </a:ext>
            </a:extLst>
          </p:cNvPr>
          <p:cNvSpPr/>
          <p:nvPr/>
        </p:nvSpPr>
        <p:spPr>
          <a:xfrm>
            <a:off x="9154154" y="3165914"/>
            <a:ext cx="3926093" cy="3275161"/>
          </a:xfrm>
          <a:prstGeom prst="rect">
            <a:avLst/>
          </a:prstGeom>
          <a:noFill/>
          <a:ln w="508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851197-1151-D040-A7D3-41C5E1300009}"/>
              </a:ext>
            </a:extLst>
          </p:cNvPr>
          <p:cNvSpPr txBox="1"/>
          <p:nvPr/>
        </p:nvSpPr>
        <p:spPr>
          <a:xfrm>
            <a:off x="9375624" y="5974847"/>
            <a:ext cx="36465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Container Instance - ACI</a:t>
            </a: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ABBE6D07-E4AE-2642-B42C-7336EC357D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722663" y="913869"/>
            <a:ext cx="942737" cy="94273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52E7E98-C9D3-584C-9BCA-65D9C06E3F56}"/>
              </a:ext>
            </a:extLst>
          </p:cNvPr>
          <p:cNvSpPr txBox="1"/>
          <p:nvPr/>
        </p:nvSpPr>
        <p:spPr>
          <a:xfrm>
            <a:off x="12728271" y="1600507"/>
            <a:ext cx="9460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VNET1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EF65113-2DE6-F54D-A928-BFDAAD5CD027}"/>
              </a:ext>
            </a:extLst>
          </p:cNvPr>
          <p:cNvSpPr/>
          <p:nvPr/>
        </p:nvSpPr>
        <p:spPr>
          <a:xfrm>
            <a:off x="8848422" y="2959393"/>
            <a:ext cx="4561568" cy="400548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18143D-FB7D-C541-8708-A318BC465AB2}"/>
              </a:ext>
            </a:extLst>
          </p:cNvPr>
          <p:cNvSpPr txBox="1"/>
          <p:nvPr/>
        </p:nvSpPr>
        <p:spPr>
          <a:xfrm>
            <a:off x="9892732" y="6556456"/>
            <a:ext cx="29354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virtual-node-</a:t>
            </a:r>
            <a:r>
              <a:rPr lang="en-US" dirty="0" err="1"/>
              <a:t>aci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DF0481-1FB7-0D4E-BB10-999625074148}"/>
              </a:ext>
            </a:extLst>
          </p:cNvPr>
          <p:cNvSpPr/>
          <p:nvPr/>
        </p:nvSpPr>
        <p:spPr>
          <a:xfrm>
            <a:off x="2708307" y="2920890"/>
            <a:ext cx="4561568" cy="400548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7B89AC-4B98-794A-A3AD-A3961B647CE7}"/>
              </a:ext>
            </a:extLst>
          </p:cNvPr>
          <p:cNvSpPr txBox="1"/>
          <p:nvPr/>
        </p:nvSpPr>
        <p:spPr>
          <a:xfrm>
            <a:off x="3898076" y="6503676"/>
            <a:ext cx="19384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default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C8C3A4-4DDB-344C-9DAC-6E0EAC83020F}"/>
              </a:ext>
            </a:extLst>
          </p:cNvPr>
          <p:cNvSpPr/>
          <p:nvPr/>
        </p:nvSpPr>
        <p:spPr>
          <a:xfrm>
            <a:off x="3178503" y="3443245"/>
            <a:ext cx="3686075" cy="26348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20CC054-6C94-B749-A629-3A389896008C}"/>
              </a:ext>
            </a:extLst>
          </p:cNvPr>
          <p:cNvSpPr txBox="1"/>
          <p:nvPr/>
        </p:nvSpPr>
        <p:spPr>
          <a:xfrm>
            <a:off x="3969953" y="5698732"/>
            <a:ext cx="22146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Worker Node</a:t>
            </a:r>
          </a:p>
        </p:txBody>
      </p:sp>
      <p:pic>
        <p:nvPicPr>
          <p:cNvPr id="67" name="Google Shape;637;p35">
            <a:extLst>
              <a:ext uri="{FF2B5EF4-FFF2-40B4-BE49-F238E27FC236}">
                <a16:creationId xmlns:a16="http://schemas.microsoft.com/office/drawing/2014/main" id="{BB040DF6-2823-D043-BCE3-AB84E14062A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01259" y="369883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B1730EA0-0C86-8846-8098-C98F4A3CFE73}"/>
              </a:ext>
            </a:extLst>
          </p:cNvPr>
          <p:cNvSpPr/>
          <p:nvPr/>
        </p:nvSpPr>
        <p:spPr>
          <a:xfrm>
            <a:off x="4238768" y="3647191"/>
            <a:ext cx="1525373" cy="1370509"/>
          </a:xfrm>
          <a:prstGeom prst="rect">
            <a:avLst/>
          </a:prstGeom>
          <a:noFill/>
          <a:ln w="412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AA4B7B4-4069-9C41-98C2-5FF1D5F60F1B}"/>
              </a:ext>
            </a:extLst>
          </p:cNvPr>
          <p:cNvSpPr txBox="1"/>
          <p:nvPr/>
        </p:nvSpPr>
        <p:spPr>
          <a:xfrm>
            <a:off x="4389761" y="4680226"/>
            <a:ext cx="1255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MySQL Pod</a:t>
            </a:r>
          </a:p>
        </p:txBody>
      </p:sp>
      <p:pic>
        <p:nvPicPr>
          <p:cNvPr id="72" name="Google Shape;637;p35">
            <a:extLst>
              <a:ext uri="{FF2B5EF4-FFF2-40B4-BE49-F238E27FC236}">
                <a16:creationId xmlns:a16="http://schemas.microsoft.com/office/drawing/2014/main" id="{36EB15A9-0CCA-1047-BF93-D1F82067AFD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90742" y="376313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EC18ADF2-BC65-AF4E-8B8A-9FC179020837}"/>
              </a:ext>
            </a:extLst>
          </p:cNvPr>
          <p:cNvSpPr/>
          <p:nvPr/>
        </p:nvSpPr>
        <p:spPr>
          <a:xfrm>
            <a:off x="10328251" y="3711491"/>
            <a:ext cx="1525373" cy="1370509"/>
          </a:xfrm>
          <a:prstGeom prst="rect">
            <a:avLst/>
          </a:prstGeom>
          <a:noFill/>
          <a:ln w="412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8016352-CFB9-874D-AEF2-CBE35857DE23}"/>
              </a:ext>
            </a:extLst>
          </p:cNvPr>
          <p:cNvSpPr txBox="1"/>
          <p:nvPr/>
        </p:nvSpPr>
        <p:spPr>
          <a:xfrm>
            <a:off x="10274207" y="4731834"/>
            <a:ext cx="1633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Usermgmt</a:t>
            </a:r>
            <a:r>
              <a:rPr lang="en-US" sz="1800" dirty="0"/>
              <a:t>  Pod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0348FAC-DF35-B94E-BF4C-9235517B739F}"/>
              </a:ext>
            </a:extLst>
          </p:cNvPr>
          <p:cNvSpPr/>
          <p:nvPr/>
        </p:nvSpPr>
        <p:spPr>
          <a:xfrm>
            <a:off x="2753632" y="2007381"/>
            <a:ext cx="4561568" cy="7020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MySQL  Cluster IP Service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9C756A74-19A7-C042-BC36-003BF6CA3EF8}"/>
              </a:ext>
            </a:extLst>
          </p:cNvPr>
          <p:cNvSpPr/>
          <p:nvPr/>
        </p:nvSpPr>
        <p:spPr>
          <a:xfrm>
            <a:off x="8795081" y="1997690"/>
            <a:ext cx="4561568" cy="7020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err="1"/>
              <a:t>UserMgmt</a:t>
            </a:r>
            <a:r>
              <a:rPr lang="en-US" dirty="0"/>
              <a:t> </a:t>
            </a:r>
            <a:r>
              <a:rPr lang="en-US" dirty="0" err="1"/>
              <a:t>LoadBalancer</a:t>
            </a:r>
            <a:r>
              <a:rPr lang="en-US" dirty="0"/>
              <a:t> Service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F56F78-F6D9-3B46-9EB1-6363E9936309}"/>
              </a:ext>
            </a:extLst>
          </p:cNvPr>
          <p:cNvCxnSpPr>
            <a:cxnSpLocks/>
            <a:stCxn id="76" idx="2"/>
            <a:endCxn id="72" idx="0"/>
          </p:cNvCxnSpPr>
          <p:nvPr/>
        </p:nvCxnSpPr>
        <p:spPr>
          <a:xfrm flipH="1">
            <a:off x="11070585" y="2699728"/>
            <a:ext cx="5280" cy="106340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958D2F15-B303-AA46-9934-0BFD0060DB23}"/>
              </a:ext>
            </a:extLst>
          </p:cNvPr>
          <p:cNvCxnSpPr>
            <a:cxnSpLocks/>
            <a:stCxn id="72" idx="1"/>
            <a:endCxn id="12" idx="3"/>
          </p:cNvCxnSpPr>
          <p:nvPr/>
        </p:nvCxnSpPr>
        <p:spPr>
          <a:xfrm rot="10800000">
            <a:off x="7315200" y="2358400"/>
            <a:ext cx="3275542" cy="1884570"/>
          </a:xfrm>
          <a:prstGeom prst="bentConnector3">
            <a:avLst>
              <a:gd name="adj1" fmla="val 6094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033B025-E1A9-8D4D-9C3E-38077224D363}"/>
              </a:ext>
            </a:extLst>
          </p:cNvPr>
          <p:cNvCxnSpPr>
            <a:cxnSpLocks/>
            <a:stCxn id="12" idx="2"/>
            <a:endCxn id="67" idx="0"/>
          </p:cNvCxnSpPr>
          <p:nvPr/>
        </p:nvCxnSpPr>
        <p:spPr>
          <a:xfrm flipH="1">
            <a:off x="4981102" y="2709419"/>
            <a:ext cx="53314" cy="98941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59DB8E73-9FEF-D54C-9155-4A8B8FC9CFCE}"/>
              </a:ext>
            </a:extLst>
          </p:cNvPr>
          <p:cNvCxnSpPr>
            <a:cxnSpLocks/>
          </p:cNvCxnSpPr>
          <p:nvPr/>
        </p:nvCxnSpPr>
        <p:spPr>
          <a:xfrm rot="10800000">
            <a:off x="7269875" y="4960706"/>
            <a:ext cx="757134" cy="655514"/>
          </a:xfrm>
          <a:prstGeom prst="bentConnector3">
            <a:avLst>
              <a:gd name="adj1" fmla="val 267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465BC299-E49F-0143-A517-160816CC3BD6}"/>
              </a:ext>
            </a:extLst>
          </p:cNvPr>
          <p:cNvCxnSpPr>
            <a:stCxn id="43" idx="0"/>
            <a:endCxn id="39" idx="1"/>
          </p:cNvCxnSpPr>
          <p:nvPr/>
        </p:nvCxnSpPr>
        <p:spPr>
          <a:xfrm rot="5400000" flipH="1" flipV="1">
            <a:off x="8147746" y="4829045"/>
            <a:ext cx="567582" cy="833769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User">
            <a:extLst>
              <a:ext uri="{FF2B5EF4-FFF2-40B4-BE49-F238E27FC236}">
                <a16:creationId xmlns:a16="http://schemas.microsoft.com/office/drawing/2014/main" id="{393093C4-8F86-8246-B0D9-5949CD0D34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63778" y="-37169"/>
            <a:ext cx="914400" cy="914400"/>
          </a:xfrm>
          <a:prstGeom prst="rect">
            <a:avLst/>
          </a:prstGeom>
        </p:spPr>
      </p:pic>
      <p:pic>
        <p:nvPicPr>
          <p:cNvPr id="79" name="Graphic 78" descr="User">
            <a:extLst>
              <a:ext uri="{FF2B5EF4-FFF2-40B4-BE49-F238E27FC236}">
                <a16:creationId xmlns:a16="http://schemas.microsoft.com/office/drawing/2014/main" id="{05A48BDF-13E3-254A-BC6D-0FE5281CCD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654333" y="-19498"/>
            <a:ext cx="914400" cy="914400"/>
          </a:xfrm>
          <a:prstGeom prst="rect">
            <a:avLst/>
          </a:prstGeom>
        </p:spPr>
      </p:pic>
      <p:pic>
        <p:nvPicPr>
          <p:cNvPr id="80" name="Graphic 79" descr="User">
            <a:extLst>
              <a:ext uri="{FF2B5EF4-FFF2-40B4-BE49-F238E27FC236}">
                <a16:creationId xmlns:a16="http://schemas.microsoft.com/office/drawing/2014/main" id="{21706E0C-36DF-CD4C-8B70-A6B2F5FD0E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542023" y="-15773"/>
            <a:ext cx="914400" cy="9144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69A512A6-CB48-914E-8EDF-90F339108933}"/>
              </a:ext>
            </a:extLst>
          </p:cNvPr>
          <p:cNvSpPr txBox="1"/>
          <p:nvPr/>
        </p:nvSpPr>
        <p:spPr>
          <a:xfrm>
            <a:off x="576340" y="675651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C278244F-25CF-DC4A-9EAB-FD72C8C3ED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7990" y="5562591"/>
            <a:ext cx="1402291" cy="1402291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15A403E0-1915-3F4D-8C40-0D57ACB4802F}"/>
              </a:ext>
            </a:extLst>
          </p:cNvPr>
          <p:cNvCxnSpPr>
            <a:endCxn id="82" idx="0"/>
          </p:cNvCxnSpPr>
          <p:nvPr/>
        </p:nvCxnSpPr>
        <p:spPr>
          <a:xfrm rot="10800000" flipV="1">
            <a:off x="1279137" y="4353921"/>
            <a:ext cx="3147265" cy="1208670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CD18AC7C-6394-314F-835A-5A1582983158}"/>
              </a:ext>
            </a:extLst>
          </p:cNvPr>
          <p:cNvCxnSpPr>
            <a:cxnSpLocks/>
            <a:stCxn id="31" idx="1"/>
            <a:endCxn id="76" idx="0"/>
          </p:cNvCxnSpPr>
          <p:nvPr/>
        </p:nvCxnSpPr>
        <p:spPr>
          <a:xfrm rot="10800000" flipV="1">
            <a:off x="11075866" y="420030"/>
            <a:ext cx="687913" cy="157765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Google Shape;107;p16">
            <a:extLst>
              <a:ext uri="{FF2B5EF4-FFF2-40B4-BE49-F238E27FC236}">
                <a16:creationId xmlns:a16="http://schemas.microsoft.com/office/drawing/2014/main" id="{1846BEA2-575D-4B4C-ABD4-E14869A7538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39610" y="5102275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108;p16">
            <a:extLst>
              <a:ext uri="{FF2B5EF4-FFF2-40B4-BE49-F238E27FC236}">
                <a16:creationId xmlns:a16="http://schemas.microsoft.com/office/drawing/2014/main" id="{77F2EA11-0BD4-9B49-8DEE-5F532FCD28AC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010320" y="5124801"/>
            <a:ext cx="599800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109;p16">
            <a:extLst>
              <a:ext uri="{FF2B5EF4-FFF2-40B4-BE49-F238E27FC236}">
                <a16:creationId xmlns:a16="http://schemas.microsoft.com/office/drawing/2014/main" id="{E97A3F31-FC70-6D43-858B-A72CB264271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306040" y="5129342"/>
            <a:ext cx="599800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89;p15">
            <a:extLst>
              <a:ext uri="{FF2B5EF4-FFF2-40B4-BE49-F238E27FC236}">
                <a16:creationId xmlns:a16="http://schemas.microsoft.com/office/drawing/2014/main" id="{1FE4C00D-5406-884D-ADA9-523EDCD95F4A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110616" y="3533568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89;p15">
            <a:extLst>
              <a:ext uri="{FF2B5EF4-FFF2-40B4-BE49-F238E27FC236}">
                <a16:creationId xmlns:a16="http://schemas.microsoft.com/office/drawing/2014/main" id="{AC4FD452-92A0-4041-A3D7-FD336C5E0FA4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2133338" y="3386264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126;p17">
            <a:extLst>
              <a:ext uri="{FF2B5EF4-FFF2-40B4-BE49-F238E27FC236}">
                <a16:creationId xmlns:a16="http://schemas.microsoft.com/office/drawing/2014/main" id="{BF90ECE7-6958-7942-A956-7F2013D1C1F5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879587" y="2043547"/>
            <a:ext cx="597831" cy="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126;p17">
            <a:extLst>
              <a:ext uri="{FF2B5EF4-FFF2-40B4-BE49-F238E27FC236}">
                <a16:creationId xmlns:a16="http://schemas.microsoft.com/office/drawing/2014/main" id="{AA2D1983-5440-C34F-9B6C-0BE59BB58CE6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862148" y="2049966"/>
            <a:ext cx="597831" cy="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70;p19">
            <a:extLst>
              <a:ext uri="{FF2B5EF4-FFF2-40B4-BE49-F238E27FC236}">
                <a16:creationId xmlns:a16="http://schemas.microsoft.com/office/drawing/2014/main" id="{2FE33462-7F7C-A144-9D8C-C1C5918D6C33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450638" y="5095191"/>
            <a:ext cx="597600" cy="5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71;p19">
            <a:extLst>
              <a:ext uri="{FF2B5EF4-FFF2-40B4-BE49-F238E27FC236}">
                <a16:creationId xmlns:a16="http://schemas.microsoft.com/office/drawing/2014/main" id="{E41B7024-8DED-FA42-848D-E322CB4DFDDB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153204" y="5112967"/>
            <a:ext cx="597600" cy="59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399249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Autoscaling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Horizontal Pod Autoscaling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42526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16992C-342D-6D4A-A396-26D3F67F2A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196F1-1CE1-FB4F-A786-5A300F8A9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558636"/>
            <a:ext cx="12618720" cy="5853719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rgbClr val="16191F"/>
                </a:solidFill>
                <a:latin typeface="Amazon Ember"/>
              </a:rPr>
              <a:t>In a very simple note Horizontal Scaling means 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increasing and decreasing </a:t>
            </a:r>
            <a:r>
              <a:rPr lang="en-IN" dirty="0">
                <a:solidFill>
                  <a:srgbClr val="16191F"/>
                </a:solidFill>
                <a:latin typeface="Amazon Ember"/>
              </a:rPr>
              <a:t>the number of 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Replicas (Pods)</a:t>
            </a:r>
          </a:p>
          <a:p>
            <a:r>
              <a:rPr lang="en-IN" dirty="0">
                <a:solidFill>
                  <a:srgbClr val="16191F"/>
                </a:solidFill>
                <a:latin typeface="Amazon Ember"/>
              </a:rPr>
              <a:t>HPA 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automatically scales </a:t>
            </a:r>
            <a:r>
              <a:rPr lang="en-IN" dirty="0">
                <a:solidFill>
                  <a:srgbClr val="16191F"/>
                </a:solidFill>
                <a:latin typeface="Amazon Ember"/>
              </a:rPr>
              <a:t>the number of pods in a deployment, replication controller, or replica set, stateful set based on that resource's 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CPU utilization</a:t>
            </a:r>
            <a:r>
              <a:rPr lang="en-IN" dirty="0">
                <a:solidFill>
                  <a:srgbClr val="16191F"/>
                </a:solidFill>
                <a:latin typeface="Amazon Ember"/>
              </a:rPr>
              <a:t>. </a:t>
            </a:r>
          </a:p>
          <a:p>
            <a:r>
              <a:rPr lang="en-IN" dirty="0"/>
              <a:t>This can help our applications </a:t>
            </a:r>
            <a:r>
              <a:rPr lang="en-IN" dirty="0">
                <a:solidFill>
                  <a:srgbClr val="0070C0"/>
                </a:solidFill>
              </a:rPr>
              <a:t>scale out to meet increased demand </a:t>
            </a:r>
            <a:r>
              <a:rPr lang="en-IN" dirty="0"/>
              <a:t>or </a:t>
            </a:r>
            <a:r>
              <a:rPr lang="en-IN" dirty="0">
                <a:solidFill>
                  <a:srgbClr val="0070C0"/>
                </a:solidFill>
              </a:rPr>
              <a:t>scale in when resources are not needed</a:t>
            </a:r>
            <a:r>
              <a:rPr lang="en-IN" dirty="0"/>
              <a:t>, thus freeing up your worker nodes for other applications. </a:t>
            </a:r>
          </a:p>
          <a:p>
            <a:r>
              <a:rPr lang="en-IN" dirty="0"/>
              <a:t>When we set a </a:t>
            </a:r>
            <a:r>
              <a:rPr lang="en-IN" dirty="0">
                <a:solidFill>
                  <a:srgbClr val="0070C0"/>
                </a:solidFill>
              </a:rPr>
              <a:t>target CPU utilization percentage</a:t>
            </a:r>
            <a:r>
              <a:rPr lang="en-IN" dirty="0"/>
              <a:t>, the HPA scales our application in or out to try to meet that </a:t>
            </a:r>
            <a:r>
              <a:rPr lang="en-IN" dirty="0">
                <a:solidFill>
                  <a:srgbClr val="0070C0"/>
                </a:solidFill>
              </a:rPr>
              <a:t>target</a:t>
            </a:r>
            <a:r>
              <a:rPr lang="en-IN" dirty="0"/>
              <a:t>.</a:t>
            </a:r>
          </a:p>
          <a:p>
            <a:r>
              <a:rPr lang="en-IN" dirty="0"/>
              <a:t>HPA needs </a:t>
            </a:r>
            <a:r>
              <a:rPr lang="en-IN" dirty="0">
                <a:solidFill>
                  <a:srgbClr val="0070C0"/>
                </a:solidFill>
              </a:rPr>
              <a:t>Kubernetes metrics server </a:t>
            </a:r>
            <a:r>
              <a:rPr lang="en-IN" dirty="0"/>
              <a:t>to verify CPU metrics of a pod. </a:t>
            </a:r>
          </a:p>
          <a:p>
            <a:r>
              <a:rPr lang="en-IN" dirty="0"/>
              <a:t>We </a:t>
            </a:r>
            <a:r>
              <a:rPr lang="en-IN" dirty="0">
                <a:solidFill>
                  <a:srgbClr val="0070C0"/>
                </a:solidFill>
              </a:rPr>
              <a:t>do not need </a:t>
            </a:r>
            <a:r>
              <a:rPr lang="en-IN" dirty="0"/>
              <a:t>to </a:t>
            </a:r>
            <a:r>
              <a:rPr lang="en-IN" dirty="0">
                <a:solidFill>
                  <a:srgbClr val="0070C0"/>
                </a:solidFill>
              </a:rPr>
              <a:t>deploy or install the HPA </a:t>
            </a:r>
            <a:r>
              <a:rPr lang="en-IN" dirty="0"/>
              <a:t>on our cluster to begin scaling our applications, its out of the box available as a </a:t>
            </a:r>
            <a:r>
              <a:rPr lang="en-IN" dirty="0">
                <a:solidFill>
                  <a:srgbClr val="0070C0"/>
                </a:solidFill>
              </a:rPr>
              <a:t>default</a:t>
            </a:r>
            <a:r>
              <a:rPr lang="en-IN" dirty="0"/>
              <a:t> Kubernetes API resource.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68DC96-0EA8-814E-9370-84F47ACFC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</p:spPr>
        <p:txBody>
          <a:bodyPr/>
          <a:lstStyle/>
          <a:p>
            <a:r>
              <a:rPr lang="en-US" dirty="0"/>
              <a:t>Horizontal Pod Autoscaler – HPA - </a:t>
            </a:r>
            <a:r>
              <a:rPr lang="en-US" dirty="0" err="1"/>
              <a:t>Intoduction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66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6AC395-7658-C145-B325-7DD1F33589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1449C-36C3-4846-944F-C216451A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462" y="154446"/>
            <a:ext cx="12618720" cy="1188851"/>
          </a:xfrm>
        </p:spPr>
        <p:txBody>
          <a:bodyPr/>
          <a:lstStyle/>
          <a:p>
            <a:r>
              <a:rPr lang="en-US" dirty="0"/>
              <a:t>How HPA works?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29EB9F-7E04-F043-AAD9-E09CA10FA733}"/>
              </a:ext>
            </a:extLst>
          </p:cNvPr>
          <p:cNvSpPr/>
          <p:nvPr/>
        </p:nvSpPr>
        <p:spPr>
          <a:xfrm>
            <a:off x="592282" y="2535386"/>
            <a:ext cx="5403273" cy="46447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C3BDE9-1887-AA42-801F-BBE1D0315263}"/>
              </a:ext>
            </a:extLst>
          </p:cNvPr>
          <p:cNvSpPr/>
          <p:nvPr/>
        </p:nvSpPr>
        <p:spPr>
          <a:xfrm>
            <a:off x="893618" y="5101935"/>
            <a:ext cx="4748646" cy="1610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437634-BBC7-B641-A2C8-157074057099}"/>
              </a:ext>
            </a:extLst>
          </p:cNvPr>
          <p:cNvSpPr/>
          <p:nvPr/>
        </p:nvSpPr>
        <p:spPr>
          <a:xfrm>
            <a:off x="1005840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236CE3-00BE-D84D-8BCA-FAA5003F9A2C}"/>
              </a:ext>
            </a:extLst>
          </p:cNvPr>
          <p:cNvSpPr/>
          <p:nvPr/>
        </p:nvSpPr>
        <p:spPr>
          <a:xfrm>
            <a:off x="2398222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E09AB3-E2BA-0C44-8684-42819FF01CCD}"/>
              </a:ext>
            </a:extLst>
          </p:cNvPr>
          <p:cNvSpPr/>
          <p:nvPr/>
        </p:nvSpPr>
        <p:spPr>
          <a:xfrm>
            <a:off x="4468090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606606-F40B-154D-8D23-B6FCED3F2EA2}"/>
              </a:ext>
            </a:extLst>
          </p:cNvPr>
          <p:cNvSpPr/>
          <p:nvPr/>
        </p:nvSpPr>
        <p:spPr>
          <a:xfrm>
            <a:off x="4010891" y="5756563"/>
            <a:ext cx="1070263" cy="35848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Scale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3D22F8-FECF-9147-AF62-24F8E955B672}"/>
              </a:ext>
            </a:extLst>
          </p:cNvPr>
          <p:cNvSpPr/>
          <p:nvPr/>
        </p:nvSpPr>
        <p:spPr>
          <a:xfrm>
            <a:off x="1132609" y="5237018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Deployment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C7F8E-B68C-3D4B-9AC6-866B81A54B86}"/>
              </a:ext>
            </a:extLst>
          </p:cNvPr>
          <p:cNvSpPr/>
          <p:nvPr/>
        </p:nvSpPr>
        <p:spPr>
          <a:xfrm>
            <a:off x="1132609" y="5595504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ReplicaSet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4A872A-5D41-F640-AFF3-50551624D937}"/>
              </a:ext>
            </a:extLst>
          </p:cNvPr>
          <p:cNvSpPr/>
          <p:nvPr/>
        </p:nvSpPr>
        <p:spPr>
          <a:xfrm>
            <a:off x="1132609" y="5982565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Replication Controller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9A08C-19EB-2843-BE38-1DEEFEC18C13}"/>
              </a:ext>
            </a:extLst>
          </p:cNvPr>
          <p:cNvSpPr/>
          <p:nvPr/>
        </p:nvSpPr>
        <p:spPr>
          <a:xfrm>
            <a:off x="1132609" y="6343649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StatefulSet</a:t>
            </a:r>
            <a:endParaRPr 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5B5C2F-C2F2-8342-BB3F-EF5C9A47596C}"/>
              </a:ext>
            </a:extLst>
          </p:cNvPr>
          <p:cNvSpPr txBox="1"/>
          <p:nvPr/>
        </p:nvSpPr>
        <p:spPr>
          <a:xfrm>
            <a:off x="2398222" y="6749210"/>
            <a:ext cx="14748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2BE145-8BA8-284B-B579-32FBF39C0008}"/>
              </a:ext>
            </a:extLst>
          </p:cNvPr>
          <p:cNvSpPr/>
          <p:nvPr/>
        </p:nvSpPr>
        <p:spPr>
          <a:xfrm>
            <a:off x="9550284" y="4023528"/>
            <a:ext cx="3171306" cy="14131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Horizontal Pod Autoscaler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B37ADF-5055-944B-A7AA-DA289DC45854}"/>
              </a:ext>
            </a:extLst>
          </p:cNvPr>
          <p:cNvSpPr txBox="1"/>
          <p:nvPr/>
        </p:nvSpPr>
        <p:spPr>
          <a:xfrm>
            <a:off x="3530479" y="2965300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C73799-A0EE-C442-B8E6-6202182ADA90}"/>
              </a:ext>
            </a:extLst>
          </p:cNvPr>
          <p:cNvSpPr txBox="1"/>
          <p:nvPr/>
        </p:nvSpPr>
        <p:spPr>
          <a:xfrm>
            <a:off x="3743140" y="2974471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77F72C-979B-BB47-8458-12FD71349E81}"/>
              </a:ext>
            </a:extLst>
          </p:cNvPr>
          <p:cNvSpPr txBox="1"/>
          <p:nvPr/>
        </p:nvSpPr>
        <p:spPr>
          <a:xfrm>
            <a:off x="4000490" y="2977142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C235291-6D74-9D43-A430-9DBD4475ACBF}"/>
              </a:ext>
            </a:extLst>
          </p:cNvPr>
          <p:cNvCxnSpPr>
            <a:stCxn id="6" idx="0"/>
            <a:endCxn id="7" idx="2"/>
          </p:cNvCxnSpPr>
          <p:nvPr/>
        </p:nvCxnSpPr>
        <p:spPr>
          <a:xfrm flipH="1" flipV="1">
            <a:off x="1531620" y="3657600"/>
            <a:ext cx="1736321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1EEE7C-46C9-9342-A0CF-5BF22F9EE4E0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H="1" flipV="1">
            <a:off x="2924002" y="3657600"/>
            <a:ext cx="343939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2C283F-B1AC-864B-8C53-416EBE00F8FF}"/>
              </a:ext>
            </a:extLst>
          </p:cNvPr>
          <p:cNvCxnSpPr>
            <a:stCxn id="6" idx="0"/>
            <a:endCxn id="9" idx="2"/>
          </p:cNvCxnSpPr>
          <p:nvPr/>
        </p:nvCxnSpPr>
        <p:spPr>
          <a:xfrm flipV="1">
            <a:off x="3267941" y="3657600"/>
            <a:ext cx="1725929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4615CBA-3EED-1248-87BE-D4D2163B7B90}"/>
              </a:ext>
            </a:extLst>
          </p:cNvPr>
          <p:cNvSpPr txBox="1"/>
          <p:nvPr/>
        </p:nvSpPr>
        <p:spPr>
          <a:xfrm>
            <a:off x="6560940" y="4303115"/>
            <a:ext cx="24885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Query for Metrics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D132159-8AC8-2F47-B8DB-CD20AD4E6726}"/>
              </a:ext>
            </a:extLst>
          </p:cNvPr>
          <p:cNvCxnSpPr>
            <a:cxnSpLocks/>
          </p:cNvCxnSpPr>
          <p:nvPr/>
        </p:nvCxnSpPr>
        <p:spPr>
          <a:xfrm flipV="1">
            <a:off x="9923318" y="3190010"/>
            <a:ext cx="0" cy="862444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1CC2322-7657-1D4E-BDDE-4C475A0EFF1E}"/>
              </a:ext>
            </a:extLst>
          </p:cNvPr>
          <p:cNvCxnSpPr>
            <a:cxnSpLocks/>
          </p:cNvCxnSpPr>
          <p:nvPr/>
        </p:nvCxnSpPr>
        <p:spPr>
          <a:xfrm>
            <a:off x="9912927" y="3190009"/>
            <a:ext cx="2317173" cy="0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EAADBE-1D6D-484D-9BC5-C469B0EB12C5}"/>
              </a:ext>
            </a:extLst>
          </p:cNvPr>
          <p:cNvCxnSpPr>
            <a:cxnSpLocks/>
          </p:cNvCxnSpPr>
          <p:nvPr/>
        </p:nvCxnSpPr>
        <p:spPr>
          <a:xfrm>
            <a:off x="12230100" y="3190009"/>
            <a:ext cx="31173" cy="862445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CA1335A-532E-4C4B-82B7-4D57F326F646}"/>
              </a:ext>
            </a:extLst>
          </p:cNvPr>
          <p:cNvSpPr txBox="1"/>
          <p:nvPr/>
        </p:nvSpPr>
        <p:spPr>
          <a:xfrm>
            <a:off x="9855670" y="2644304"/>
            <a:ext cx="29981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Calculate the Replica’s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981B2DD8-4798-1246-A1AB-EC07077E2F28}"/>
              </a:ext>
            </a:extLst>
          </p:cNvPr>
          <p:cNvCxnSpPr>
            <a:stCxn id="16" idx="2"/>
            <a:endCxn id="10" idx="3"/>
          </p:cNvCxnSpPr>
          <p:nvPr/>
        </p:nvCxnSpPr>
        <p:spPr>
          <a:xfrm rot="5400000">
            <a:off x="7858989" y="2658858"/>
            <a:ext cx="499114" cy="6054783"/>
          </a:xfrm>
          <a:prstGeom prst="bentConnector2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B0A2B4-8C37-9A4C-BB83-342505A827DC}"/>
              </a:ext>
            </a:extLst>
          </p:cNvPr>
          <p:cNvSpPr txBox="1"/>
          <p:nvPr/>
        </p:nvSpPr>
        <p:spPr>
          <a:xfrm>
            <a:off x="6296891" y="5541119"/>
            <a:ext cx="4140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Scale the app to desired replicas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1D8D17-A4BD-C941-AED9-A1A416D3E175}"/>
              </a:ext>
            </a:extLst>
          </p:cNvPr>
          <p:cNvSpPr/>
          <p:nvPr/>
        </p:nvSpPr>
        <p:spPr>
          <a:xfrm>
            <a:off x="592282" y="1620982"/>
            <a:ext cx="5403273" cy="46759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Server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D90865-0E87-AD41-94A6-FA9DE4C2BD4B}"/>
              </a:ext>
            </a:extLst>
          </p:cNvPr>
          <p:cNvSpPr/>
          <p:nvPr/>
        </p:nvSpPr>
        <p:spPr>
          <a:xfrm>
            <a:off x="363682" y="1352468"/>
            <a:ext cx="12847320" cy="6071821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C489E4-7AE7-B54A-BC45-028BCF468D6E}"/>
              </a:ext>
            </a:extLst>
          </p:cNvPr>
          <p:cNvSpPr txBox="1"/>
          <p:nvPr/>
        </p:nvSpPr>
        <p:spPr>
          <a:xfrm>
            <a:off x="10757289" y="6941879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Cluster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3A9D09-2650-E543-96F8-5EC7D970046C}"/>
              </a:ext>
            </a:extLst>
          </p:cNvPr>
          <p:cNvCxnSpPr>
            <a:endCxn id="7" idx="0"/>
          </p:cNvCxnSpPr>
          <p:nvPr/>
        </p:nvCxnSpPr>
        <p:spPr>
          <a:xfrm>
            <a:off x="1531620" y="2107189"/>
            <a:ext cx="0" cy="615229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59B54D-E932-524A-ADD0-ADA474CB8E23}"/>
              </a:ext>
            </a:extLst>
          </p:cNvPr>
          <p:cNvCxnSpPr>
            <a:stCxn id="8" idx="0"/>
          </p:cNvCxnSpPr>
          <p:nvPr/>
        </p:nvCxnSpPr>
        <p:spPr>
          <a:xfrm flipV="1">
            <a:off x="2924002" y="2088573"/>
            <a:ext cx="0" cy="633845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7997553-B0D7-5F48-9A06-95BC6934A59A}"/>
              </a:ext>
            </a:extLst>
          </p:cNvPr>
          <p:cNvCxnSpPr>
            <a:stCxn id="9" idx="0"/>
          </p:cNvCxnSpPr>
          <p:nvPr/>
        </p:nvCxnSpPr>
        <p:spPr>
          <a:xfrm flipV="1">
            <a:off x="4993870" y="2088573"/>
            <a:ext cx="0" cy="633845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E520E074-42EA-2C47-A91D-82D52F2741BD}"/>
              </a:ext>
            </a:extLst>
          </p:cNvPr>
          <p:cNvCxnSpPr>
            <a:stCxn id="16" idx="1"/>
            <a:endCxn id="21" idx="3"/>
          </p:cNvCxnSpPr>
          <p:nvPr/>
        </p:nvCxnSpPr>
        <p:spPr>
          <a:xfrm rot="10800000">
            <a:off x="5995556" y="1854778"/>
            <a:ext cx="3554729" cy="2875332"/>
          </a:xfrm>
          <a:prstGeom prst="bentConnector3">
            <a:avLst>
              <a:gd name="adj1" fmla="val 85662"/>
            </a:avLst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80308722-0AC1-5A43-98B6-C59E05687C65}"/>
              </a:ext>
            </a:extLst>
          </p:cNvPr>
          <p:cNvSpPr/>
          <p:nvPr/>
        </p:nvSpPr>
        <p:spPr>
          <a:xfrm>
            <a:off x="7013863" y="3541493"/>
            <a:ext cx="1506681" cy="68856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 secs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A04DEBB-BBB5-ED4C-8253-EF327CD1C240}"/>
              </a:ext>
            </a:extLst>
          </p:cNvPr>
          <p:cNvSpPr txBox="1"/>
          <p:nvPr/>
        </p:nvSpPr>
        <p:spPr>
          <a:xfrm>
            <a:off x="6618191" y="3219396"/>
            <a:ext cx="54675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control loop is executed every 15 seconds</a:t>
            </a:r>
          </a:p>
        </p:txBody>
      </p:sp>
    </p:spTree>
    <p:extLst>
      <p:ext uri="{BB962C8B-B14F-4D97-AF65-F5344CB8AC3E}">
        <p14:creationId xmlns:p14="http://schemas.microsoft.com/office/powerpoint/2010/main" val="310255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 animBg="1"/>
      <p:bldP spid="18" grpId="0"/>
      <p:bldP spid="19" grpId="0"/>
      <p:bldP spid="20" grpId="0"/>
      <p:bldP spid="29" grpId="0"/>
      <p:bldP spid="46" grpId="0"/>
      <p:bldP spid="49" grpId="0"/>
      <p:bldP spid="21" grpId="0" animBg="1"/>
      <p:bldP spid="23" grpId="0" animBg="1"/>
      <p:bldP spid="24" grpId="0"/>
      <p:bldP spid="55" grpId="0" animBg="1"/>
      <p:bldP spid="56" grpId="0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6AC395-7658-C145-B325-7DD1F33589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1449C-36C3-4846-944F-C216451A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045" y="256901"/>
            <a:ext cx="12618720" cy="1188851"/>
          </a:xfrm>
        </p:spPr>
        <p:txBody>
          <a:bodyPr/>
          <a:lstStyle/>
          <a:p>
            <a:r>
              <a:rPr lang="en-US" dirty="0"/>
              <a:t>How is HPA configured?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84A14DE-7323-6444-939F-78D4847DCF95}"/>
              </a:ext>
            </a:extLst>
          </p:cNvPr>
          <p:cNvSpPr/>
          <p:nvPr/>
        </p:nvSpPr>
        <p:spPr>
          <a:xfrm>
            <a:off x="8480637" y="2228921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Scaling Metric: CPU Utilization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173E962-5C84-A840-8D77-42D82FAE12CE}"/>
              </a:ext>
            </a:extLst>
          </p:cNvPr>
          <p:cNvSpPr/>
          <p:nvPr/>
        </p:nvSpPr>
        <p:spPr>
          <a:xfrm>
            <a:off x="8480637" y="3391009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 Value -  CPU = 50%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7A98E00-50B2-C74E-9C2F-B7142D35786C}"/>
              </a:ext>
            </a:extLst>
          </p:cNvPr>
          <p:cNvSpPr/>
          <p:nvPr/>
        </p:nvSpPr>
        <p:spPr>
          <a:xfrm>
            <a:off x="8480637" y="4480324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Min Replicas = 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DDD4322-9A7F-414D-8FE0-09C723D81B55}"/>
              </a:ext>
            </a:extLst>
          </p:cNvPr>
          <p:cNvSpPr/>
          <p:nvPr/>
        </p:nvSpPr>
        <p:spPr>
          <a:xfrm>
            <a:off x="8480637" y="5562084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Max Replicas = 10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C98B8F-506F-B445-BC98-4C12807EEC4E}"/>
              </a:ext>
            </a:extLst>
          </p:cNvPr>
          <p:cNvSpPr/>
          <p:nvPr/>
        </p:nvSpPr>
        <p:spPr>
          <a:xfrm>
            <a:off x="1570683" y="6580377"/>
            <a:ext cx="11937499" cy="68286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kubectl</a:t>
            </a:r>
            <a:r>
              <a:rPr lang="en-IN" sz="2400" dirty="0"/>
              <a:t> </a:t>
            </a:r>
            <a:r>
              <a:rPr lang="en-IN" sz="2400" dirty="0" err="1"/>
              <a:t>autoscale</a:t>
            </a:r>
            <a:r>
              <a:rPr lang="en-IN" sz="2400" dirty="0"/>
              <a:t> deployment demo-deployment  --</a:t>
            </a:r>
            <a:r>
              <a:rPr lang="en-IN" sz="2400" dirty="0" err="1"/>
              <a:t>cpu</a:t>
            </a:r>
            <a:r>
              <a:rPr lang="en-IN" sz="2400" dirty="0"/>
              <a:t>-percent=50 --min=1 --max=10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FF2B2F6-AF8C-CB4A-8D14-2ACD6BF2FDA7}"/>
              </a:ext>
            </a:extLst>
          </p:cNvPr>
          <p:cNvSpPr/>
          <p:nvPr/>
        </p:nvSpPr>
        <p:spPr>
          <a:xfrm>
            <a:off x="1570683" y="3950878"/>
            <a:ext cx="3146790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HPA requires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420A775-F0A5-214D-A628-ECC0DBA7C55F}"/>
              </a:ext>
            </a:extLst>
          </p:cNvPr>
          <p:cNvCxnSpPr>
            <a:stCxn id="55" idx="3"/>
            <a:endCxn id="50" idx="1"/>
          </p:cNvCxnSpPr>
          <p:nvPr/>
        </p:nvCxnSpPr>
        <p:spPr>
          <a:xfrm flipV="1">
            <a:off x="4717473" y="2508856"/>
            <a:ext cx="3763164" cy="172195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667FC87-8986-554F-93D6-261A1960CBE3}"/>
              </a:ext>
            </a:extLst>
          </p:cNvPr>
          <p:cNvCxnSpPr>
            <a:stCxn id="55" idx="3"/>
            <a:endCxn id="51" idx="1"/>
          </p:cNvCxnSpPr>
          <p:nvPr/>
        </p:nvCxnSpPr>
        <p:spPr>
          <a:xfrm flipV="1">
            <a:off x="4717473" y="3670944"/>
            <a:ext cx="3763164" cy="55986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5596556-D71A-3847-B7D1-46F41C13AFF4}"/>
              </a:ext>
            </a:extLst>
          </p:cNvPr>
          <p:cNvCxnSpPr>
            <a:stCxn id="55" idx="3"/>
            <a:endCxn id="52" idx="1"/>
          </p:cNvCxnSpPr>
          <p:nvPr/>
        </p:nvCxnSpPr>
        <p:spPr>
          <a:xfrm>
            <a:off x="4717473" y="4230813"/>
            <a:ext cx="3763164" cy="52944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FC3603E-D422-1D45-AD16-1DC148A4A67B}"/>
              </a:ext>
            </a:extLst>
          </p:cNvPr>
          <p:cNvCxnSpPr>
            <a:stCxn id="55" idx="3"/>
            <a:endCxn id="53" idx="1"/>
          </p:cNvCxnSpPr>
          <p:nvPr/>
        </p:nvCxnSpPr>
        <p:spPr>
          <a:xfrm>
            <a:off x="4717473" y="4230813"/>
            <a:ext cx="3763164" cy="161120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09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Design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Production Grade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AKS Cluster</a:t>
            </a:r>
          </a:p>
          <a:p>
            <a:pPr marL="0" indent="0" algn="ctr">
              <a:buNone/>
            </a:pPr>
            <a:r>
              <a:rPr lang="en-US" sz="6500" b="1" dirty="0" err="1">
                <a:solidFill>
                  <a:srgbClr val="00B050"/>
                </a:solidFill>
              </a:rPr>
              <a:t>az</a:t>
            </a:r>
            <a:r>
              <a:rPr lang="en-US" sz="6500" b="1" dirty="0">
                <a:solidFill>
                  <a:srgbClr val="00B050"/>
                </a:solidFill>
              </a:rPr>
              <a:t> </a:t>
            </a:r>
            <a:r>
              <a:rPr lang="en-US" sz="6500" b="1" dirty="0" err="1">
                <a:solidFill>
                  <a:srgbClr val="00B050"/>
                </a:solidFill>
              </a:rPr>
              <a:t>aks</a:t>
            </a:r>
            <a:r>
              <a:rPr lang="en-US" sz="6500" b="1" dirty="0">
                <a:solidFill>
                  <a:srgbClr val="00B050"/>
                </a:solidFill>
              </a:rPr>
              <a:t> cli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E850B17-C961-744B-A5EE-887FA21E2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3200" y="245970"/>
            <a:ext cx="1253135" cy="125313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4218F47-05C4-5841-9F67-5E1E66427F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25417" y="245970"/>
            <a:ext cx="1253134" cy="125313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5D836B5-67E1-354A-BDA1-741DA4695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0494" y="245970"/>
            <a:ext cx="1253135" cy="12531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B20B03-2404-6D41-8E69-6C234F4FD7AE}"/>
              </a:ext>
            </a:extLst>
          </p:cNvPr>
          <p:cNvSpPr txBox="1"/>
          <p:nvPr/>
        </p:nvSpPr>
        <p:spPr>
          <a:xfrm>
            <a:off x="3255746" y="1698590"/>
            <a:ext cx="25826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AKS Linux </a:t>
            </a:r>
            <a:r>
              <a:rPr lang="en-US" dirty="0" err="1">
                <a:solidFill>
                  <a:srgbClr val="00B050"/>
                </a:solidFill>
              </a:rPr>
              <a:t>NodePools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BB8F7A-F2B1-1E4A-8BF6-7185B4CB62B4}"/>
              </a:ext>
            </a:extLst>
          </p:cNvPr>
          <p:cNvSpPr txBox="1"/>
          <p:nvPr/>
        </p:nvSpPr>
        <p:spPr>
          <a:xfrm>
            <a:off x="6518452" y="1698590"/>
            <a:ext cx="3051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AKS Windows </a:t>
            </a:r>
            <a:r>
              <a:rPr lang="en-US" dirty="0" err="1">
                <a:solidFill>
                  <a:srgbClr val="0070C0"/>
                </a:solidFill>
              </a:rPr>
              <a:t>NodePools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01F115-E43F-A647-AC2A-FA963AD17357}"/>
              </a:ext>
            </a:extLst>
          </p:cNvPr>
          <p:cNvSpPr txBox="1"/>
          <p:nvPr/>
        </p:nvSpPr>
        <p:spPr>
          <a:xfrm>
            <a:off x="9770433" y="1698590"/>
            <a:ext cx="2243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AKS Virtual Nodes</a:t>
            </a:r>
          </a:p>
        </p:txBody>
      </p:sp>
    </p:spTree>
    <p:extLst>
      <p:ext uri="{BB962C8B-B14F-4D97-AF65-F5344CB8AC3E}">
        <p14:creationId xmlns:p14="http://schemas.microsoft.com/office/powerpoint/2010/main" val="73461337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9ED9A6-D762-244E-87C3-E3ECDFB75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z="1600"/>
              <a:t>© Kalyan Reddy Daida</a:t>
            </a:r>
            <a:endParaRPr lang="en-GB" sz="16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DD5278-E98B-6C42-9EE2-DB4480375CDB}"/>
              </a:ext>
            </a:extLst>
          </p:cNvPr>
          <p:cNvSpPr/>
          <p:nvPr/>
        </p:nvSpPr>
        <p:spPr>
          <a:xfrm>
            <a:off x="6148405" y="3080789"/>
            <a:ext cx="1647651" cy="1270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Azure AKS</a:t>
            </a:r>
          </a:p>
          <a:p>
            <a:pPr algn="ctr"/>
            <a:r>
              <a:rPr lang="en-US" sz="2400" dirty="0"/>
              <a:t>Cluster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4D3C71-BB32-E74A-B0ED-90B9E58E2515}"/>
              </a:ext>
            </a:extLst>
          </p:cNvPr>
          <p:cNvSpPr/>
          <p:nvPr/>
        </p:nvSpPr>
        <p:spPr>
          <a:xfrm>
            <a:off x="4269297" y="6207638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Region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42D019-E6D0-2040-91CC-35586E6C69C3}"/>
              </a:ext>
            </a:extLst>
          </p:cNvPr>
          <p:cNvSpPr/>
          <p:nvPr/>
        </p:nvSpPr>
        <p:spPr>
          <a:xfrm>
            <a:off x="1459498" y="180735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System Node Pools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9F1D88-401E-904E-8771-C54D92D832B8}"/>
              </a:ext>
            </a:extLst>
          </p:cNvPr>
          <p:cNvSpPr/>
          <p:nvPr/>
        </p:nvSpPr>
        <p:spPr>
          <a:xfrm>
            <a:off x="3290108" y="205415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User Node Pools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C455167-5C24-7C41-878D-8ADBB8E6273B}"/>
              </a:ext>
            </a:extLst>
          </p:cNvPr>
          <p:cNvSpPr/>
          <p:nvPr/>
        </p:nvSpPr>
        <p:spPr>
          <a:xfrm>
            <a:off x="4898642" y="1776462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Node Pools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D0DC12-05AF-0548-9A06-B0BFD1512A8A}"/>
              </a:ext>
            </a:extLst>
          </p:cNvPr>
          <p:cNvSpPr/>
          <p:nvPr/>
        </p:nvSpPr>
        <p:spPr>
          <a:xfrm>
            <a:off x="5244096" y="205415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Virtual Nodes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7105904-68E2-DF41-81D4-0CE9E6487D6D}"/>
              </a:ext>
            </a:extLst>
          </p:cNvPr>
          <p:cNvSpPr/>
          <p:nvPr/>
        </p:nvSpPr>
        <p:spPr>
          <a:xfrm>
            <a:off x="6067922" y="4723568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Basics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B4E146-8367-4849-869A-70F84FEEF494}"/>
              </a:ext>
            </a:extLst>
          </p:cNvPr>
          <p:cNvSpPr/>
          <p:nvPr/>
        </p:nvSpPr>
        <p:spPr>
          <a:xfrm>
            <a:off x="6148404" y="6189268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Kubernetes </a:t>
            </a:r>
          </a:p>
          <a:p>
            <a:pPr algn="ctr"/>
            <a:r>
              <a:rPr lang="en-US" sz="1500" dirty="0"/>
              <a:t>Version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49E539-58B1-6C48-9876-766BC3AE0BE1}"/>
              </a:ext>
            </a:extLst>
          </p:cNvPr>
          <p:cNvSpPr/>
          <p:nvPr/>
        </p:nvSpPr>
        <p:spPr>
          <a:xfrm>
            <a:off x="9267260" y="18599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Kubernetes RBAC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43576DF-6484-A14D-9260-76AAD6C264B3}"/>
              </a:ext>
            </a:extLst>
          </p:cNvPr>
          <p:cNvSpPr/>
          <p:nvPr/>
        </p:nvSpPr>
        <p:spPr>
          <a:xfrm>
            <a:off x="7796056" y="1873223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Authentication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12F1D4-A3B0-5848-AA9A-E1C2936E94A1}"/>
              </a:ext>
            </a:extLst>
          </p:cNvPr>
          <p:cNvSpPr/>
          <p:nvPr/>
        </p:nvSpPr>
        <p:spPr>
          <a:xfrm>
            <a:off x="11047027" y="18599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AKS Managed Azure AD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83ABF1-1838-4D46-9165-B74A7001FDFD}"/>
              </a:ext>
            </a:extLst>
          </p:cNvPr>
          <p:cNvSpPr/>
          <p:nvPr/>
        </p:nvSpPr>
        <p:spPr>
          <a:xfrm>
            <a:off x="7464611" y="18599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System Assigned Managed Identity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3E9A6C-11DC-4B42-9449-73745EA09BB3}"/>
              </a:ext>
            </a:extLst>
          </p:cNvPr>
          <p:cNvSpPr/>
          <p:nvPr/>
        </p:nvSpPr>
        <p:spPr>
          <a:xfrm>
            <a:off x="1376909" y="2159302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Container Registry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3F7192-F8B6-004D-8255-5B470A3E4B4D}"/>
              </a:ext>
            </a:extLst>
          </p:cNvPr>
          <p:cNvSpPr/>
          <p:nvPr/>
        </p:nvSpPr>
        <p:spPr>
          <a:xfrm>
            <a:off x="1376909" y="3586502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Monitor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4573D25-F739-4E42-B1C1-E64507CD558D}"/>
              </a:ext>
            </a:extLst>
          </p:cNvPr>
          <p:cNvSpPr/>
          <p:nvPr/>
        </p:nvSpPr>
        <p:spPr>
          <a:xfrm>
            <a:off x="1376908" y="5040800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Policy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9BAF710-D9ED-7341-920E-DE07C70D95E4}"/>
              </a:ext>
            </a:extLst>
          </p:cNvPr>
          <p:cNvSpPr/>
          <p:nvPr/>
        </p:nvSpPr>
        <p:spPr>
          <a:xfrm>
            <a:off x="3850696" y="3513765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Integrations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17D553A-E2AE-DF43-AAF7-A92876CCF5D5}"/>
              </a:ext>
            </a:extLst>
          </p:cNvPr>
          <p:cNvSpPr/>
          <p:nvPr/>
        </p:nvSpPr>
        <p:spPr>
          <a:xfrm>
            <a:off x="8208407" y="3697766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Networking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CA6E37-EB6C-8449-80A3-B738E3CF1FDC}"/>
              </a:ext>
            </a:extLst>
          </p:cNvPr>
          <p:cNvSpPr/>
          <p:nvPr/>
        </p:nvSpPr>
        <p:spPr>
          <a:xfrm>
            <a:off x="11098824" y="2129768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CNI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DA9043A-1F3C-1841-9C11-28355508BCD0}"/>
              </a:ext>
            </a:extLst>
          </p:cNvPr>
          <p:cNvSpPr/>
          <p:nvPr/>
        </p:nvSpPr>
        <p:spPr>
          <a:xfrm>
            <a:off x="11098822" y="3624760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Load Balancer Standard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20596E-D53C-1E48-AA48-D539BBA74832}"/>
              </a:ext>
            </a:extLst>
          </p:cNvPr>
          <p:cNvSpPr/>
          <p:nvPr/>
        </p:nvSpPr>
        <p:spPr>
          <a:xfrm>
            <a:off x="11162292" y="5160449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Public Cluster</a:t>
            </a:r>
          </a:p>
          <a:p>
            <a:pPr algn="ctr"/>
            <a:r>
              <a:rPr lang="en-US" sz="1500" dirty="0"/>
              <a:t>(Restrict Access) / Private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7F76454-A2CD-2447-B34D-15F8E8D0622F}"/>
              </a:ext>
            </a:extLst>
          </p:cNvPr>
          <p:cNvSpPr/>
          <p:nvPr/>
        </p:nvSpPr>
        <p:spPr>
          <a:xfrm>
            <a:off x="1183696" y="111896"/>
            <a:ext cx="5860473" cy="1446740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7DC973-8820-C740-9788-BB6DCD134775}"/>
              </a:ext>
            </a:extLst>
          </p:cNvPr>
          <p:cNvSpPr/>
          <p:nvPr/>
        </p:nvSpPr>
        <p:spPr>
          <a:xfrm>
            <a:off x="7184884" y="111896"/>
            <a:ext cx="5860473" cy="1446740"/>
          </a:xfrm>
          <a:prstGeom prst="rect">
            <a:avLst/>
          </a:pr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78CEB1-E25F-6548-B0E4-8D865157F776}"/>
              </a:ext>
            </a:extLst>
          </p:cNvPr>
          <p:cNvSpPr/>
          <p:nvPr/>
        </p:nvSpPr>
        <p:spPr>
          <a:xfrm>
            <a:off x="10930392" y="1984195"/>
            <a:ext cx="1984509" cy="4613932"/>
          </a:xfrm>
          <a:prstGeom prst="rect">
            <a:avLst/>
          </a:pr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1F6358-3796-AA42-B62A-8B7D69EAFAC1}"/>
              </a:ext>
            </a:extLst>
          </p:cNvPr>
          <p:cNvSpPr/>
          <p:nvPr/>
        </p:nvSpPr>
        <p:spPr>
          <a:xfrm>
            <a:off x="1208478" y="1984195"/>
            <a:ext cx="1984509" cy="4613932"/>
          </a:xfrm>
          <a:prstGeom prst="rect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1F1D7EA-809F-D74D-8075-2A745B109632}"/>
              </a:ext>
            </a:extLst>
          </p:cNvPr>
          <p:cNvSpPr/>
          <p:nvPr/>
        </p:nvSpPr>
        <p:spPr>
          <a:xfrm>
            <a:off x="4098893" y="6076554"/>
            <a:ext cx="5757165" cy="1499958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18FFDB3-5C08-804F-8D51-DCA785F9B5AF}"/>
              </a:ext>
            </a:extLst>
          </p:cNvPr>
          <p:cNvSpPr/>
          <p:nvPr/>
        </p:nvSpPr>
        <p:spPr>
          <a:xfrm>
            <a:off x="7983200" y="6189267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Zones</a:t>
            </a:r>
          </a:p>
        </p:txBody>
      </p:sp>
    </p:spTree>
    <p:extLst>
      <p:ext uri="{BB962C8B-B14F-4D97-AF65-F5344CB8AC3E}">
        <p14:creationId xmlns:p14="http://schemas.microsoft.com/office/powerpoint/2010/main" val="307001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8" grpId="0" animBg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9ED9A6-D762-244E-87C3-E3ECDFB75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z="1600"/>
              <a:t>© Kalyan Reddy Daida</a:t>
            </a:r>
            <a:endParaRPr lang="en-GB" sz="16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4D3C71-BB32-E74A-B0ED-90B9E58E2515}"/>
              </a:ext>
            </a:extLst>
          </p:cNvPr>
          <p:cNvSpPr/>
          <p:nvPr/>
        </p:nvSpPr>
        <p:spPr>
          <a:xfrm>
            <a:off x="531572" y="3081423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Regions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42D019-E6D0-2040-91CC-35586E6C69C3}"/>
              </a:ext>
            </a:extLst>
          </p:cNvPr>
          <p:cNvSpPr/>
          <p:nvPr/>
        </p:nvSpPr>
        <p:spPr>
          <a:xfrm>
            <a:off x="2847027" y="3201821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System Node Pools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9F1D88-401E-904E-8771-C54D92D832B8}"/>
              </a:ext>
            </a:extLst>
          </p:cNvPr>
          <p:cNvSpPr/>
          <p:nvPr/>
        </p:nvSpPr>
        <p:spPr>
          <a:xfrm>
            <a:off x="2847027" y="4301155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User Node Pools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D0DC12-05AF-0548-9A06-B0BFD1512A8A}"/>
              </a:ext>
            </a:extLst>
          </p:cNvPr>
          <p:cNvSpPr/>
          <p:nvPr/>
        </p:nvSpPr>
        <p:spPr>
          <a:xfrm>
            <a:off x="2822311" y="5374804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Nodes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B4E146-8367-4849-869A-70F84FEEF494}"/>
              </a:ext>
            </a:extLst>
          </p:cNvPr>
          <p:cNvSpPr/>
          <p:nvPr/>
        </p:nvSpPr>
        <p:spPr>
          <a:xfrm>
            <a:off x="494166" y="4582629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Kubernetes 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Version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(Default)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49E539-58B1-6C48-9876-766BC3AE0BE1}"/>
              </a:ext>
            </a:extLst>
          </p:cNvPr>
          <p:cNvSpPr/>
          <p:nvPr/>
        </p:nvSpPr>
        <p:spPr>
          <a:xfrm>
            <a:off x="5108610" y="4582629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Kubernetes RBAC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(default enabled)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12F1D4-A3B0-5848-AA9A-E1C2936E94A1}"/>
              </a:ext>
            </a:extLst>
          </p:cNvPr>
          <p:cNvSpPr/>
          <p:nvPr/>
        </p:nvSpPr>
        <p:spPr>
          <a:xfrm>
            <a:off x="5108610" y="6048354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AKS Managed Azure AD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83ABF1-1838-4D46-9165-B74A7001FDFD}"/>
              </a:ext>
            </a:extLst>
          </p:cNvPr>
          <p:cNvSpPr/>
          <p:nvPr/>
        </p:nvSpPr>
        <p:spPr>
          <a:xfrm>
            <a:off x="5108610" y="3116905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System Assigned Managed Identity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3E9A6C-11DC-4B42-9449-73745EA09BB3}"/>
              </a:ext>
            </a:extLst>
          </p:cNvPr>
          <p:cNvSpPr/>
          <p:nvPr/>
        </p:nvSpPr>
        <p:spPr>
          <a:xfrm>
            <a:off x="9860719" y="31459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Container Registry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3F7192-F8B6-004D-8255-5B470A3E4B4D}"/>
              </a:ext>
            </a:extLst>
          </p:cNvPr>
          <p:cNvSpPr/>
          <p:nvPr/>
        </p:nvSpPr>
        <p:spPr>
          <a:xfrm>
            <a:off x="9860719" y="45731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Monitor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4573D25-F739-4E42-B1C1-E64507CD558D}"/>
              </a:ext>
            </a:extLst>
          </p:cNvPr>
          <p:cNvSpPr/>
          <p:nvPr/>
        </p:nvSpPr>
        <p:spPr>
          <a:xfrm>
            <a:off x="9860718" y="6027469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Policy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CA6E37-EB6C-8449-80A3-B738E3CF1FDC}"/>
              </a:ext>
            </a:extLst>
          </p:cNvPr>
          <p:cNvSpPr/>
          <p:nvPr/>
        </p:nvSpPr>
        <p:spPr>
          <a:xfrm>
            <a:off x="7472396" y="3116906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CNI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DA9043A-1F3C-1841-9C11-28355508BCD0}"/>
              </a:ext>
            </a:extLst>
          </p:cNvPr>
          <p:cNvSpPr/>
          <p:nvPr/>
        </p:nvSpPr>
        <p:spPr>
          <a:xfrm>
            <a:off x="7472394" y="4611898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Load Balancer Standard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20596E-D53C-1E48-AA48-D539BBA74832}"/>
              </a:ext>
            </a:extLst>
          </p:cNvPr>
          <p:cNvSpPr/>
          <p:nvPr/>
        </p:nvSpPr>
        <p:spPr>
          <a:xfrm>
            <a:off x="7535864" y="6147587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Public Cluster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(Restrict Access) / Private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78CEB1-E25F-6548-B0E4-8D865157F776}"/>
              </a:ext>
            </a:extLst>
          </p:cNvPr>
          <p:cNvSpPr/>
          <p:nvPr/>
        </p:nvSpPr>
        <p:spPr>
          <a:xfrm>
            <a:off x="7303964" y="2971333"/>
            <a:ext cx="1984509" cy="4613932"/>
          </a:xfrm>
          <a:prstGeom prst="rect">
            <a:avLst/>
          </a:pr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1F6358-3796-AA42-B62A-8B7D69EAFAC1}"/>
              </a:ext>
            </a:extLst>
          </p:cNvPr>
          <p:cNvSpPr/>
          <p:nvPr/>
        </p:nvSpPr>
        <p:spPr>
          <a:xfrm>
            <a:off x="9692288" y="2970864"/>
            <a:ext cx="1984509" cy="4613932"/>
          </a:xfrm>
          <a:prstGeom prst="rect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1A7D9E7-D40D-6441-9CCF-D58CDFB33119}"/>
              </a:ext>
            </a:extLst>
          </p:cNvPr>
          <p:cNvSpPr/>
          <p:nvPr/>
        </p:nvSpPr>
        <p:spPr>
          <a:xfrm>
            <a:off x="2723948" y="2971333"/>
            <a:ext cx="1984509" cy="4613932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901D1F-98E6-B54C-B3A6-3B45E4DDD22D}"/>
              </a:ext>
            </a:extLst>
          </p:cNvPr>
          <p:cNvSpPr/>
          <p:nvPr/>
        </p:nvSpPr>
        <p:spPr>
          <a:xfrm>
            <a:off x="4915640" y="2971333"/>
            <a:ext cx="1984509" cy="4613932"/>
          </a:xfrm>
          <a:prstGeom prst="rect">
            <a:avLst/>
          </a:pr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2DBDB8A-C588-4B4C-B394-12F1867FB88F}"/>
              </a:ext>
            </a:extLst>
          </p:cNvPr>
          <p:cNvSpPr/>
          <p:nvPr/>
        </p:nvSpPr>
        <p:spPr>
          <a:xfrm>
            <a:off x="491665" y="5994071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Zones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4E2525-5386-224A-ADAA-08F4F7C57F95}"/>
              </a:ext>
            </a:extLst>
          </p:cNvPr>
          <p:cNvSpPr/>
          <p:nvPr/>
        </p:nvSpPr>
        <p:spPr>
          <a:xfrm>
            <a:off x="335624" y="2970864"/>
            <a:ext cx="1984509" cy="4613932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AF7C53C-A9DF-5E47-B5E9-B8B7A20CA928}"/>
              </a:ext>
            </a:extLst>
          </p:cNvPr>
          <p:cNvSpPr/>
          <p:nvPr/>
        </p:nvSpPr>
        <p:spPr>
          <a:xfrm>
            <a:off x="6334737" y="44111"/>
            <a:ext cx="1647651" cy="1270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Azure AKS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Cluster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1C9C353-409F-6945-82A2-B6709E5EE448}"/>
              </a:ext>
            </a:extLst>
          </p:cNvPr>
          <p:cNvSpPr/>
          <p:nvPr/>
        </p:nvSpPr>
        <p:spPr>
          <a:xfrm>
            <a:off x="2880633" y="1598634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Node Pools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D863D8D-5B7F-F944-AC4C-906ECFDFD85B}"/>
              </a:ext>
            </a:extLst>
          </p:cNvPr>
          <p:cNvSpPr/>
          <p:nvPr/>
        </p:nvSpPr>
        <p:spPr>
          <a:xfrm>
            <a:off x="576156" y="1592820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Basics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F9FAF7D-055B-124D-AA58-B8471FA95B00}"/>
              </a:ext>
            </a:extLst>
          </p:cNvPr>
          <p:cNvSpPr/>
          <p:nvPr/>
        </p:nvSpPr>
        <p:spPr>
          <a:xfrm>
            <a:off x="5108610" y="160954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Authentication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3204FDE-8A63-3542-8EE9-22CC09EB85FB}"/>
              </a:ext>
            </a:extLst>
          </p:cNvPr>
          <p:cNvSpPr/>
          <p:nvPr/>
        </p:nvSpPr>
        <p:spPr>
          <a:xfrm>
            <a:off x="9860716" y="1609540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Integrations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F102BAB-5E12-B845-9FBC-9643331EA40A}"/>
              </a:ext>
            </a:extLst>
          </p:cNvPr>
          <p:cNvSpPr/>
          <p:nvPr/>
        </p:nvSpPr>
        <p:spPr>
          <a:xfrm>
            <a:off x="7472392" y="1598635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Networking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C878C2E-D19B-9B46-B614-3AA1E04EBBE8}"/>
              </a:ext>
            </a:extLst>
          </p:cNvPr>
          <p:cNvSpPr/>
          <p:nvPr/>
        </p:nvSpPr>
        <p:spPr>
          <a:xfrm>
            <a:off x="12249040" y="3172450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Network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47357A-1D2A-014C-B7F4-1083B69BA0D4}"/>
              </a:ext>
            </a:extLst>
          </p:cNvPr>
          <p:cNvSpPr/>
          <p:nvPr/>
        </p:nvSpPr>
        <p:spPr>
          <a:xfrm>
            <a:off x="12249040" y="4241161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Default Subnet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448EBD1-A0D1-264B-A2E4-5048795AB230}"/>
              </a:ext>
            </a:extLst>
          </p:cNvPr>
          <p:cNvSpPr/>
          <p:nvPr/>
        </p:nvSpPr>
        <p:spPr>
          <a:xfrm>
            <a:off x="12249040" y="5309872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Nodes Subnet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A72E440-3D38-3F4B-BE09-47F15FD3873B}"/>
              </a:ext>
            </a:extLst>
          </p:cNvPr>
          <p:cNvSpPr/>
          <p:nvPr/>
        </p:nvSpPr>
        <p:spPr>
          <a:xfrm>
            <a:off x="2806781" y="6467507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Windows Node Pools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71669FE-770D-A043-A3B6-F2B66BD5DD5A}"/>
              </a:ext>
            </a:extLst>
          </p:cNvPr>
          <p:cNvSpPr/>
          <p:nvPr/>
        </p:nvSpPr>
        <p:spPr>
          <a:xfrm>
            <a:off x="12294650" y="6378583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SSH Public Key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BD74930-A747-0B4F-BCEA-CE2CE82C9E1B}"/>
              </a:ext>
            </a:extLst>
          </p:cNvPr>
          <p:cNvSpPr/>
          <p:nvPr/>
        </p:nvSpPr>
        <p:spPr>
          <a:xfrm>
            <a:off x="12114319" y="2970864"/>
            <a:ext cx="1984509" cy="4613932"/>
          </a:xfrm>
          <a:prstGeom prst="rect">
            <a:avLst/>
          </a:prstGeom>
          <a:noFill/>
          <a:ln w="47625">
            <a:solidFill>
              <a:srgbClr val="224C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3196EBE-6B82-A143-BC2D-EB2AA4E1D6FC}"/>
              </a:ext>
            </a:extLst>
          </p:cNvPr>
          <p:cNvSpPr/>
          <p:nvPr/>
        </p:nvSpPr>
        <p:spPr>
          <a:xfrm>
            <a:off x="12294651" y="1584533"/>
            <a:ext cx="1647651" cy="12702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Additional</a:t>
            </a:r>
          </a:p>
        </p:txBody>
      </p:sp>
    </p:spTree>
    <p:extLst>
      <p:ext uri="{BB962C8B-B14F-4D97-AF65-F5344CB8AC3E}">
        <p14:creationId xmlns:p14="http://schemas.microsoft.com/office/powerpoint/2010/main" val="402780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2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9" grpId="0" animBg="1"/>
      <p:bldP spid="30" grpId="0" animBg="1"/>
      <p:bldP spid="31" grpId="0" animBg="1"/>
      <p:bldP spid="35" grpId="0" animBg="1"/>
      <p:bldP spid="36" grpId="0" animBg="1"/>
      <p:bldP spid="28" grpId="0" animBg="1"/>
      <p:bldP spid="32" grpId="0" animBg="1"/>
      <p:bldP spid="38" grpId="0" animBg="1"/>
      <p:bldP spid="39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33" grpId="0" animBg="1"/>
      <p:bldP spid="34" grpId="0" animBg="1"/>
      <p:bldP spid="46" grpId="0" animBg="1"/>
      <p:bldP spid="47" grpId="0" animBg="1"/>
      <p:bldP spid="48" grpId="0" animBg="1"/>
      <p:bldP spid="37" grpId="0" animBg="1"/>
      <p:bldP spid="50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681B15-1548-9649-9AFF-889B4E6721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7366915-3C07-DF43-9A0C-F57A0A004AE5}"/>
              </a:ext>
            </a:extLst>
          </p:cNvPr>
          <p:cNvSpPr/>
          <p:nvPr/>
        </p:nvSpPr>
        <p:spPr>
          <a:xfrm>
            <a:off x="260812" y="50243"/>
            <a:ext cx="4416136" cy="409401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Section-1</a:t>
            </a:r>
          </a:p>
          <a:p>
            <a:pPr algn="ctr"/>
            <a:r>
              <a:rPr lang="en-US" sz="3500" dirty="0"/>
              <a:t>Create AKS Cluster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B6694B-2FAD-4C44-8217-666252D60C29}"/>
              </a:ext>
            </a:extLst>
          </p:cNvPr>
          <p:cNvSpPr/>
          <p:nvPr/>
        </p:nvSpPr>
        <p:spPr>
          <a:xfrm>
            <a:off x="5107132" y="2057400"/>
            <a:ext cx="4416136" cy="40940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Section-2</a:t>
            </a:r>
          </a:p>
          <a:p>
            <a:pPr algn="ctr"/>
            <a:r>
              <a:rPr lang="en-US" sz="3500" dirty="0"/>
              <a:t>Create Windows, Linux User Node Pools and Virtual Nodes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289E938-FFD4-894D-A96F-74898660A45E}"/>
              </a:ext>
            </a:extLst>
          </p:cNvPr>
          <p:cNvSpPr/>
          <p:nvPr/>
        </p:nvSpPr>
        <p:spPr>
          <a:xfrm>
            <a:off x="9953452" y="3512127"/>
            <a:ext cx="4416136" cy="4094018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Section-3</a:t>
            </a:r>
          </a:p>
          <a:p>
            <a:pPr algn="ctr"/>
            <a:r>
              <a:rPr lang="en-US" sz="3500" dirty="0"/>
              <a:t>Deploy Apps to all 4 node pools using Kubernetes Node Selector concept</a:t>
            </a:r>
          </a:p>
        </p:txBody>
      </p:sp>
    </p:spTree>
    <p:extLst>
      <p:ext uri="{BB962C8B-B14F-4D97-AF65-F5344CB8AC3E}">
        <p14:creationId xmlns:p14="http://schemas.microsoft.com/office/powerpoint/2010/main" val="8877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6169541" y="4522209"/>
            <a:ext cx="4868262" cy="260595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5880" y="4129375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7107999" y="4517116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5879"/>
            <a:ext cx="12618720" cy="93916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Create AKS Cluster using CLI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39489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32154" y="3940742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32153" y="546669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6169541" y="4522209"/>
            <a:ext cx="4868262" cy="260595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5880" y="4129375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7107999" y="4517116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A7023-0716-4041-A781-F812A06B0351}"/>
              </a:ext>
            </a:extLst>
          </p:cNvPr>
          <p:cNvSpPr/>
          <p:nvPr/>
        </p:nvSpPr>
        <p:spPr>
          <a:xfrm>
            <a:off x="6321941" y="5002622"/>
            <a:ext cx="4547710" cy="1959287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AD08-6CBD-7140-97B2-4BDA19984067}"/>
              </a:ext>
            </a:extLst>
          </p:cNvPr>
          <p:cNvSpPr txBox="1"/>
          <p:nvPr/>
        </p:nvSpPr>
        <p:spPr>
          <a:xfrm>
            <a:off x="6940035" y="4989606"/>
            <a:ext cx="329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Container Instances - ACI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898E125-DDE0-BE46-B226-B6CCD2A96629}"/>
              </a:ext>
            </a:extLst>
          </p:cNvPr>
          <p:cNvSpPr/>
          <p:nvPr/>
        </p:nvSpPr>
        <p:spPr>
          <a:xfrm>
            <a:off x="7595534" y="5461274"/>
            <a:ext cx="1728896" cy="1371086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2583FD-A530-9246-8464-349518294977}"/>
              </a:ext>
            </a:extLst>
          </p:cNvPr>
          <p:cNvSpPr txBox="1"/>
          <p:nvPr/>
        </p:nvSpPr>
        <p:spPr>
          <a:xfrm>
            <a:off x="7817654" y="5510047"/>
            <a:ext cx="1463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Virtual Node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2458" y="3956152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2805" y="5490660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43675" y="391338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801131" y="5448330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681;p35">
            <a:extLst>
              <a:ext uri="{FF2B5EF4-FFF2-40B4-BE49-F238E27FC236}">
                <a16:creationId xmlns:a16="http://schemas.microsoft.com/office/drawing/2014/main" id="{32FA03EF-1F0B-4940-BB2F-01F5DD9BF77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10204" y="422137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30ADB805-B03B-D74B-9844-798591B32F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69935" y="42315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0F8ABDEF-5A4E-5646-925F-0290B5E7647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26206" y="421811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384BD65E-9879-CB43-ACBF-227B5937732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97093" y="574770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681;p35">
            <a:extLst>
              <a:ext uri="{FF2B5EF4-FFF2-40B4-BE49-F238E27FC236}">
                <a16:creationId xmlns:a16="http://schemas.microsoft.com/office/drawing/2014/main" id="{DF6DD13C-06DB-2948-99F9-E78044E45FD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56824" y="5757894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81;p35">
            <a:extLst>
              <a:ext uri="{FF2B5EF4-FFF2-40B4-BE49-F238E27FC236}">
                <a16:creationId xmlns:a16="http://schemas.microsoft.com/office/drawing/2014/main" id="{2B2B72D8-AF28-B440-895D-8C3651F8E5E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13095" y="574444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3E5F0751-2CD3-D14F-8A85-25A9CCE894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44369" y="5051513"/>
            <a:ext cx="595666" cy="595666"/>
          </a:xfrm>
          <a:prstGeom prst="rect">
            <a:avLst/>
          </a:prstGeom>
        </p:spPr>
      </p:pic>
      <p:pic>
        <p:nvPicPr>
          <p:cNvPr id="56" name="Google Shape;681;p35">
            <a:extLst>
              <a:ext uri="{FF2B5EF4-FFF2-40B4-BE49-F238E27FC236}">
                <a16:creationId xmlns:a16="http://schemas.microsoft.com/office/drawing/2014/main" id="{CCA64823-71ED-354B-B938-ECDD23B3162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65013" y="577244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127" y="-5879"/>
            <a:ext cx="14817435" cy="93916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Node Pools (Linux, Windows, Virtual)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2DECFF5-49E0-D54B-BADA-E2CCA27FA369}"/>
              </a:ext>
            </a:extLst>
          </p:cNvPr>
          <p:cNvCxnSpPr>
            <a:stCxn id="19" idx="1"/>
            <a:endCxn id="23" idx="3"/>
          </p:cNvCxnSpPr>
          <p:nvPr/>
        </p:nvCxnSpPr>
        <p:spPr>
          <a:xfrm flipH="1">
            <a:off x="5366977" y="2702898"/>
            <a:ext cx="1555983" cy="19063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8C81162-B957-0D4D-83DB-A09C79106EFB}"/>
              </a:ext>
            </a:extLst>
          </p:cNvPr>
          <p:cNvCxnSpPr>
            <a:stCxn id="19" idx="1"/>
            <a:endCxn id="24" idx="3"/>
          </p:cNvCxnSpPr>
          <p:nvPr/>
        </p:nvCxnSpPr>
        <p:spPr>
          <a:xfrm flipH="1">
            <a:off x="5366976" y="2702898"/>
            <a:ext cx="1555984" cy="34323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733846F-1D86-EF44-BD09-20F489AC653A}"/>
              </a:ext>
            </a:extLst>
          </p:cNvPr>
          <p:cNvCxnSpPr>
            <a:cxnSpLocks/>
            <a:stCxn id="19" idx="1"/>
            <a:endCxn id="30" idx="0"/>
          </p:cNvCxnSpPr>
          <p:nvPr/>
        </p:nvCxnSpPr>
        <p:spPr>
          <a:xfrm>
            <a:off x="6922960" y="2702898"/>
            <a:ext cx="1537022" cy="2758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522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873121"/>
            <a:ext cx="3333865" cy="366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8400241" y="502875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400241" y="539486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640721" y="538304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868654" y="534488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9335306" y="601844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0545208" y="601844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9407148" y="637041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54912" y="2422623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0742029" y="2528192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AB7CEA1-6C38-E94E-B453-E5329DB7FF98}"/>
              </a:ext>
            </a:extLst>
          </p:cNvPr>
          <p:cNvCxnSpPr>
            <a:stCxn id="21" idx="3"/>
            <a:endCxn id="86" idx="1"/>
          </p:cNvCxnSpPr>
          <p:nvPr/>
        </p:nvCxnSpPr>
        <p:spPr>
          <a:xfrm flipV="1">
            <a:off x="4040047" y="2984592"/>
            <a:ext cx="5414865" cy="11513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5723447" y="4064590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CAC3C30-DB2F-4946-BB4F-A37DF6FE9A5B}"/>
              </a:ext>
            </a:extLst>
          </p:cNvPr>
          <p:cNvSpPr txBox="1"/>
          <p:nvPr/>
        </p:nvSpPr>
        <p:spPr>
          <a:xfrm>
            <a:off x="5953673" y="2625229"/>
            <a:ext cx="27470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Integrate ACR and AKS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D89F1BDB-7544-FC4E-B08A-0802528DED0D}"/>
              </a:ext>
            </a:extLst>
          </p:cNvPr>
          <p:cNvCxnSpPr>
            <a:stCxn id="21" idx="2"/>
            <a:endCxn id="61" idx="0"/>
          </p:cNvCxnSpPr>
          <p:nvPr/>
        </p:nvCxnSpPr>
        <p:spPr>
          <a:xfrm rot="16200000" flipH="1">
            <a:off x="5886836" y="1149316"/>
            <a:ext cx="1855334" cy="6612122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187117" y="-11574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Azure ACR and AKS - </a:t>
            </a:r>
            <a:r>
              <a:rPr lang="en-US" dirty="0">
                <a:solidFill>
                  <a:srgbClr val="00B050"/>
                </a:solidFill>
              </a:rPr>
              <a:t>Integration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</p:spTree>
    <p:extLst>
      <p:ext uri="{BB962C8B-B14F-4D97-AF65-F5344CB8AC3E}">
        <p14:creationId xmlns:p14="http://schemas.microsoft.com/office/powerpoint/2010/main" val="540267443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50243"/>
            <a:ext cx="12572596" cy="7490624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11512383" y="25279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419575"/>
            <a:ext cx="8655025" cy="6906015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246" y="-102938"/>
            <a:ext cx="913823" cy="10682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142458" y="390180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748146"/>
            <a:ext cx="5166939" cy="4691213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3079" y="355312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458514" y="715206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39001" y="905897"/>
            <a:ext cx="624344" cy="5493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39614" y="839397"/>
            <a:ext cx="2132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AKS </a:t>
            </a:r>
          </a:p>
          <a:p>
            <a:pPr algn="ctr"/>
            <a:r>
              <a:rPr lang="en-US" sz="14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901291" y="746776"/>
            <a:ext cx="2722780" cy="785669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03829" y="1089327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03829" y="252417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03828" y="394622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703923" y="5512596"/>
            <a:ext cx="5166939" cy="168880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2291" y="5137367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1443504" y="5483585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A7023-0716-4041-A781-F812A06B0351}"/>
              </a:ext>
            </a:extLst>
          </p:cNvPr>
          <p:cNvSpPr/>
          <p:nvPr/>
        </p:nvSpPr>
        <p:spPr>
          <a:xfrm>
            <a:off x="1103828" y="5817049"/>
            <a:ext cx="4234823" cy="1290833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AD08-6CBD-7140-97B2-4BDA19984067}"/>
              </a:ext>
            </a:extLst>
          </p:cNvPr>
          <p:cNvSpPr txBox="1"/>
          <p:nvPr/>
        </p:nvSpPr>
        <p:spPr>
          <a:xfrm>
            <a:off x="1668115" y="5847046"/>
            <a:ext cx="203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ACI Virtual Nodes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6774" y="1108111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4133" y="2539588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4480" y="3970186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63395" y="1047214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15350" y="2496822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772806" y="392785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3E5F0751-2CD3-D14F-8A85-25A9CCE894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8852" y="5877881"/>
            <a:ext cx="595666" cy="595666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086594" y="839397"/>
            <a:ext cx="2249553" cy="615841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35173" y="3373245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05970" y="4238481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663663" y="650910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427653" y="650911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394086" y="275111"/>
            <a:ext cx="12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Admin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2365507" y="132732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9280688" y="41166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pic>
        <p:nvPicPr>
          <p:cNvPr id="66" name="Google Shape;637;p35">
            <a:extLst>
              <a:ext uri="{FF2B5EF4-FFF2-40B4-BE49-F238E27FC236}">
                <a16:creationId xmlns:a16="http://schemas.microsoft.com/office/drawing/2014/main" id="{E7BEFBFD-7739-0843-BCE5-1AED84BEAD04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702983" y="138288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38;p35">
            <a:extLst>
              <a:ext uri="{FF2B5EF4-FFF2-40B4-BE49-F238E27FC236}">
                <a16:creationId xmlns:a16="http://schemas.microsoft.com/office/drawing/2014/main" id="{8C25E79B-AC8B-DF4B-BF4C-E0B91F3769AE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713227" y="138016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641;p35">
            <a:extLst>
              <a:ext uri="{FF2B5EF4-FFF2-40B4-BE49-F238E27FC236}">
                <a16:creationId xmlns:a16="http://schemas.microsoft.com/office/drawing/2014/main" id="{F1D0BC71-2D9B-E140-AA14-E66922FBB6AB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79103" y="1388991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637;p35">
            <a:extLst>
              <a:ext uri="{FF2B5EF4-FFF2-40B4-BE49-F238E27FC236}">
                <a16:creationId xmlns:a16="http://schemas.microsoft.com/office/drawing/2014/main" id="{0241A420-BAA1-2A49-A449-D377D2601A5F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57871" y="279252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638;p35">
            <a:extLst>
              <a:ext uri="{FF2B5EF4-FFF2-40B4-BE49-F238E27FC236}">
                <a16:creationId xmlns:a16="http://schemas.microsoft.com/office/drawing/2014/main" id="{153FA58D-8190-1940-A83B-179FAC14D846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68115" y="27898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641;p35">
            <a:extLst>
              <a:ext uri="{FF2B5EF4-FFF2-40B4-BE49-F238E27FC236}">
                <a16:creationId xmlns:a16="http://schemas.microsoft.com/office/drawing/2014/main" id="{8C94C5FB-1537-0940-B033-0EB398986ED8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33991" y="2798632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637;p35">
            <a:extLst>
              <a:ext uri="{FF2B5EF4-FFF2-40B4-BE49-F238E27FC236}">
                <a16:creationId xmlns:a16="http://schemas.microsoft.com/office/drawing/2014/main" id="{50220BB3-56D7-5C44-877A-3AE5E3ADD454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64309" y="42323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638;p35">
            <a:extLst>
              <a:ext uri="{FF2B5EF4-FFF2-40B4-BE49-F238E27FC236}">
                <a16:creationId xmlns:a16="http://schemas.microsoft.com/office/drawing/2014/main" id="{E60D66B1-193A-A744-91DD-C8A268CE9F42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74553" y="422965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641;p35">
            <a:extLst>
              <a:ext uri="{FF2B5EF4-FFF2-40B4-BE49-F238E27FC236}">
                <a16:creationId xmlns:a16="http://schemas.microsoft.com/office/drawing/2014/main" id="{1B7E0939-D976-5C4A-A8AB-3ADE2C2D50BD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40429" y="4238481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637;p35">
            <a:extLst>
              <a:ext uri="{FF2B5EF4-FFF2-40B4-BE49-F238E27FC236}">
                <a16:creationId xmlns:a16="http://schemas.microsoft.com/office/drawing/2014/main" id="{BA5EFC27-5517-1C4F-A920-B3A61925B867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69146" y="609964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638;p35">
            <a:extLst>
              <a:ext uri="{FF2B5EF4-FFF2-40B4-BE49-F238E27FC236}">
                <a16:creationId xmlns:a16="http://schemas.microsoft.com/office/drawing/2014/main" id="{31118EAC-6C3F-8645-B0B4-92FF56C820AC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79390" y="60969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641;p35">
            <a:extLst>
              <a:ext uri="{FF2B5EF4-FFF2-40B4-BE49-F238E27FC236}">
                <a16:creationId xmlns:a16="http://schemas.microsoft.com/office/drawing/2014/main" id="{647157BC-1631-CD4B-926D-30F3B9FF34D8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45266" y="6105757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23D02EEA-A52C-3B45-9875-390EB78E6402}"/>
              </a:ext>
            </a:extLst>
          </p:cNvPr>
          <p:cNvSpPr/>
          <p:nvPr/>
        </p:nvSpPr>
        <p:spPr>
          <a:xfrm>
            <a:off x="6065393" y="1644613"/>
            <a:ext cx="2633594" cy="5554255"/>
          </a:xfrm>
          <a:prstGeom prst="rect">
            <a:avLst/>
          </a:prstGeom>
          <a:noFill/>
          <a:ln w="508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660;p35">
            <a:extLst>
              <a:ext uri="{FF2B5EF4-FFF2-40B4-BE49-F238E27FC236}">
                <a16:creationId xmlns:a16="http://schemas.microsoft.com/office/drawing/2014/main" id="{123C5C47-B9D3-7E4B-B5A0-DBEE086E3958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44819" y="173194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660;p35">
            <a:extLst>
              <a:ext uri="{FF2B5EF4-FFF2-40B4-BE49-F238E27FC236}">
                <a16:creationId xmlns:a16="http://schemas.microsoft.com/office/drawing/2014/main" id="{7D1C616C-051E-7B4F-AE90-8AA4912B7FAA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63345" y="286214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660;p35">
            <a:extLst>
              <a:ext uri="{FF2B5EF4-FFF2-40B4-BE49-F238E27FC236}">
                <a16:creationId xmlns:a16="http://schemas.microsoft.com/office/drawing/2014/main" id="{590F7113-F502-1C43-9DC1-B40DAB84DBA2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86131" y="423123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660;p35">
            <a:extLst>
              <a:ext uri="{FF2B5EF4-FFF2-40B4-BE49-F238E27FC236}">
                <a16:creationId xmlns:a16="http://schemas.microsoft.com/office/drawing/2014/main" id="{A63B5C5B-6365-1D43-8E3D-6A2AD7AFBB44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91876" y="570936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4D7F7220-DD13-6346-966C-EE845C835010}"/>
              </a:ext>
            </a:extLst>
          </p:cNvPr>
          <p:cNvSpPr txBox="1"/>
          <p:nvPr/>
        </p:nvSpPr>
        <p:spPr>
          <a:xfrm>
            <a:off x="6050910" y="6807925"/>
            <a:ext cx="2722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K8S Service CIDR: 10.0.0.0/16</a:t>
            </a: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id="{7FBC935B-64EA-4643-873C-1CF6422FE00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62056" y="1841996"/>
            <a:ext cx="700653" cy="700653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56344D16-A635-0947-B6BE-B99D8D8A2C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05969" y="2864818"/>
            <a:ext cx="700653" cy="700653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09E28AD3-EB9F-4446-A574-FB6D40670B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62055" y="757784"/>
            <a:ext cx="700653" cy="700653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35E5AC1F-DDCF-6D4A-83E7-2F15BBBDD949}"/>
              </a:ext>
            </a:extLst>
          </p:cNvPr>
          <p:cNvSpPr txBox="1"/>
          <p:nvPr/>
        </p:nvSpPr>
        <p:spPr>
          <a:xfrm>
            <a:off x="10200510" y="505758"/>
            <a:ext cx="2477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K8s API Server Public IP</a:t>
            </a:r>
          </a:p>
        </p:txBody>
      </p:sp>
      <p:pic>
        <p:nvPicPr>
          <p:cNvPr id="106" name="Graphic 105">
            <a:extLst>
              <a:ext uri="{FF2B5EF4-FFF2-40B4-BE49-F238E27FC236}">
                <a16:creationId xmlns:a16="http://schemas.microsoft.com/office/drawing/2014/main" id="{EE3F963A-30C7-8D4B-AB32-1064420F84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84481" y="5681385"/>
            <a:ext cx="700653" cy="700653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782B49B-71CB-5449-AD26-22F1CAF60704}"/>
              </a:ext>
            </a:extLst>
          </p:cNvPr>
          <p:cNvCxnSpPr>
            <a:stCxn id="69" idx="1"/>
            <a:endCxn id="104" idx="3"/>
          </p:cNvCxnSpPr>
          <p:nvPr/>
        </p:nvCxnSpPr>
        <p:spPr>
          <a:xfrm flipH="1">
            <a:off x="11862708" y="1108111"/>
            <a:ext cx="56494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057CF4B-8AD3-7B47-8F1B-C7DD16AB7AF5}"/>
              </a:ext>
            </a:extLst>
          </p:cNvPr>
          <p:cNvCxnSpPr>
            <a:stCxn id="104" idx="1"/>
            <a:endCxn id="63" idx="3"/>
          </p:cNvCxnSpPr>
          <p:nvPr/>
        </p:nvCxnSpPr>
        <p:spPr>
          <a:xfrm flipH="1">
            <a:off x="10325870" y="1108111"/>
            <a:ext cx="836185" cy="266048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B83FE05-A7DD-FE46-A774-9C6A20C27F36}"/>
              </a:ext>
            </a:extLst>
          </p:cNvPr>
          <p:cNvCxnSpPr>
            <a:stCxn id="63" idx="1"/>
            <a:endCxn id="61" idx="3"/>
          </p:cNvCxnSpPr>
          <p:nvPr/>
        </p:nvCxnSpPr>
        <p:spPr>
          <a:xfrm flipH="1" flipV="1">
            <a:off x="8336147" y="1147318"/>
            <a:ext cx="1199026" cy="262127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55FE98C-5413-644F-8E61-72507D7A448B}"/>
              </a:ext>
            </a:extLst>
          </p:cNvPr>
          <p:cNvCxnSpPr>
            <a:stCxn id="63" idx="1"/>
            <a:endCxn id="94" idx="3"/>
          </p:cNvCxnSpPr>
          <p:nvPr/>
        </p:nvCxnSpPr>
        <p:spPr>
          <a:xfrm flipH="1" flipV="1">
            <a:off x="7701349" y="2210209"/>
            <a:ext cx="1833824" cy="155838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9AA71AE-E442-8546-882E-42DD986FF5B6}"/>
              </a:ext>
            </a:extLst>
          </p:cNvPr>
          <p:cNvCxnSpPr>
            <a:stCxn id="63" idx="1"/>
            <a:endCxn id="95" idx="3"/>
          </p:cNvCxnSpPr>
          <p:nvPr/>
        </p:nvCxnSpPr>
        <p:spPr>
          <a:xfrm flipH="1" flipV="1">
            <a:off x="7719875" y="3340400"/>
            <a:ext cx="1815298" cy="428194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6501172-EED5-1641-A566-421B72481E8B}"/>
              </a:ext>
            </a:extLst>
          </p:cNvPr>
          <p:cNvCxnSpPr>
            <a:stCxn id="63" idx="1"/>
            <a:endCxn id="96" idx="3"/>
          </p:cNvCxnSpPr>
          <p:nvPr/>
        </p:nvCxnSpPr>
        <p:spPr>
          <a:xfrm flipH="1">
            <a:off x="7742661" y="3768594"/>
            <a:ext cx="1792512" cy="94090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8A4F3AF-3CAA-8740-AB58-08AF372D4AE8}"/>
              </a:ext>
            </a:extLst>
          </p:cNvPr>
          <p:cNvCxnSpPr>
            <a:stCxn id="63" idx="1"/>
            <a:endCxn id="97" idx="3"/>
          </p:cNvCxnSpPr>
          <p:nvPr/>
        </p:nvCxnSpPr>
        <p:spPr>
          <a:xfrm flipH="1">
            <a:off x="7748406" y="3768594"/>
            <a:ext cx="1786767" cy="2419035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0D1CE8C-B8E0-964C-8613-E331D367FF11}"/>
              </a:ext>
            </a:extLst>
          </p:cNvPr>
          <p:cNvCxnSpPr>
            <a:stCxn id="100" idx="1"/>
            <a:endCxn id="63" idx="3"/>
          </p:cNvCxnSpPr>
          <p:nvPr/>
        </p:nvCxnSpPr>
        <p:spPr>
          <a:xfrm flipH="1">
            <a:off x="10325870" y="2192323"/>
            <a:ext cx="836186" cy="157627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70D4EB6-09A1-0B45-89C3-1013C8147638}"/>
              </a:ext>
            </a:extLst>
          </p:cNvPr>
          <p:cNvCxnSpPr>
            <a:stCxn id="102" idx="1"/>
            <a:endCxn id="63" idx="3"/>
          </p:cNvCxnSpPr>
          <p:nvPr/>
        </p:nvCxnSpPr>
        <p:spPr>
          <a:xfrm flipH="1">
            <a:off x="10325870" y="3215145"/>
            <a:ext cx="880099" cy="553449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251D0D59-6A0A-494D-895E-4266CC9A2206}"/>
              </a:ext>
            </a:extLst>
          </p:cNvPr>
          <p:cNvCxnSpPr>
            <a:stCxn id="65" idx="1"/>
            <a:endCxn id="63" idx="3"/>
          </p:cNvCxnSpPr>
          <p:nvPr/>
        </p:nvCxnSpPr>
        <p:spPr>
          <a:xfrm flipH="1" flipV="1">
            <a:off x="10325870" y="3768594"/>
            <a:ext cx="880100" cy="82021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B6491FA9-7526-C347-BB4D-B2FC94DD2996}"/>
              </a:ext>
            </a:extLst>
          </p:cNvPr>
          <p:cNvCxnSpPr>
            <a:stCxn id="106" idx="1"/>
            <a:endCxn id="63" idx="3"/>
          </p:cNvCxnSpPr>
          <p:nvPr/>
        </p:nvCxnSpPr>
        <p:spPr>
          <a:xfrm flipH="1" flipV="1">
            <a:off x="10325870" y="3768594"/>
            <a:ext cx="958611" cy="226311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2FF5B4E-24CE-9542-8ECF-D9DC6911EE29}"/>
              </a:ext>
            </a:extLst>
          </p:cNvPr>
          <p:cNvCxnSpPr>
            <a:cxnSpLocks/>
            <a:stCxn id="67" idx="1"/>
            <a:endCxn id="69" idx="3"/>
          </p:cNvCxnSpPr>
          <p:nvPr/>
        </p:nvCxnSpPr>
        <p:spPr>
          <a:xfrm flipH="1">
            <a:off x="13342053" y="1108110"/>
            <a:ext cx="321610" cy="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9ED6A5FB-142A-0D48-BF84-6E1448AFAD3C}"/>
              </a:ext>
            </a:extLst>
          </p:cNvPr>
          <p:cNvSpPr txBox="1"/>
          <p:nvPr/>
        </p:nvSpPr>
        <p:spPr>
          <a:xfrm>
            <a:off x="4678166" y="1123370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App1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BB69F12-EC45-C247-9E9E-3A39F9B56012}"/>
              </a:ext>
            </a:extLst>
          </p:cNvPr>
          <p:cNvSpPr txBox="1"/>
          <p:nvPr/>
        </p:nvSpPr>
        <p:spPr>
          <a:xfrm>
            <a:off x="4693934" y="2534797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App2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29E9DD5-7830-B94E-B923-F753D9A9BF4B}"/>
              </a:ext>
            </a:extLst>
          </p:cNvPr>
          <p:cNvSpPr txBox="1"/>
          <p:nvPr/>
        </p:nvSpPr>
        <p:spPr>
          <a:xfrm>
            <a:off x="4678166" y="3983092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App3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0C4611D-AF44-0142-BDC0-0CAA746420A3}"/>
              </a:ext>
            </a:extLst>
          </p:cNvPr>
          <p:cNvSpPr txBox="1"/>
          <p:nvPr/>
        </p:nvSpPr>
        <p:spPr>
          <a:xfrm>
            <a:off x="4653584" y="5837283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App4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700B644-6E54-1E40-98F2-43E58D2A561A}"/>
              </a:ext>
            </a:extLst>
          </p:cNvPr>
          <p:cNvSpPr txBox="1"/>
          <p:nvPr/>
        </p:nvSpPr>
        <p:spPr>
          <a:xfrm>
            <a:off x="10697287" y="1596456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App1 Public IP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3783AA8-22F5-644C-B1A7-8378219970D4}"/>
              </a:ext>
            </a:extLst>
          </p:cNvPr>
          <p:cNvSpPr txBox="1"/>
          <p:nvPr/>
        </p:nvSpPr>
        <p:spPr>
          <a:xfrm>
            <a:off x="10736199" y="2631940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App2 Public IP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D81C9D-D469-6141-A98E-6370FE89BF41}"/>
              </a:ext>
            </a:extLst>
          </p:cNvPr>
          <p:cNvSpPr txBox="1"/>
          <p:nvPr/>
        </p:nvSpPr>
        <p:spPr>
          <a:xfrm>
            <a:off x="10754479" y="3978676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App3 Public IP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FCB8CA0-1EBC-F844-8F71-972B0842ABFC}"/>
              </a:ext>
            </a:extLst>
          </p:cNvPr>
          <p:cNvSpPr txBox="1"/>
          <p:nvPr/>
        </p:nvSpPr>
        <p:spPr>
          <a:xfrm>
            <a:off x="10934536" y="5390439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App4 Public IP</a:t>
            </a:r>
          </a:p>
        </p:txBody>
      </p:sp>
      <p:pic>
        <p:nvPicPr>
          <p:cNvPr id="135" name="Graphic 134" descr="User">
            <a:extLst>
              <a:ext uri="{FF2B5EF4-FFF2-40B4-BE49-F238E27FC236}">
                <a16:creationId xmlns:a16="http://schemas.microsoft.com/office/drawing/2014/main" id="{3BAB8CE3-239E-F04E-9941-13358B6E6E8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668090" y="1738287"/>
            <a:ext cx="914400" cy="914400"/>
          </a:xfrm>
          <a:prstGeom prst="rect">
            <a:avLst/>
          </a:prstGeom>
        </p:spPr>
      </p:pic>
      <p:pic>
        <p:nvPicPr>
          <p:cNvPr id="136" name="Graphic 135" descr="User">
            <a:extLst>
              <a:ext uri="{FF2B5EF4-FFF2-40B4-BE49-F238E27FC236}">
                <a16:creationId xmlns:a16="http://schemas.microsoft.com/office/drawing/2014/main" id="{D097409E-85E6-3D4D-940A-2B3B4458704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3672823" y="2733334"/>
            <a:ext cx="914400" cy="914400"/>
          </a:xfrm>
          <a:prstGeom prst="rect">
            <a:avLst/>
          </a:prstGeom>
        </p:spPr>
      </p:pic>
      <p:pic>
        <p:nvPicPr>
          <p:cNvPr id="137" name="Graphic 136" descr="User">
            <a:extLst>
              <a:ext uri="{FF2B5EF4-FFF2-40B4-BE49-F238E27FC236}">
                <a16:creationId xmlns:a16="http://schemas.microsoft.com/office/drawing/2014/main" id="{4FE69A5C-7F96-4649-850A-63107CB167F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3672823" y="4120405"/>
            <a:ext cx="914400" cy="914400"/>
          </a:xfrm>
          <a:prstGeom prst="rect">
            <a:avLst/>
          </a:prstGeom>
        </p:spPr>
      </p:pic>
      <p:pic>
        <p:nvPicPr>
          <p:cNvPr id="138" name="Graphic 137" descr="User">
            <a:extLst>
              <a:ext uri="{FF2B5EF4-FFF2-40B4-BE49-F238E27FC236}">
                <a16:creationId xmlns:a16="http://schemas.microsoft.com/office/drawing/2014/main" id="{2B0363C7-1724-174E-8D4C-5127A247747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3672823" y="5598463"/>
            <a:ext cx="914400" cy="914400"/>
          </a:xfrm>
          <a:prstGeom prst="rect">
            <a:avLst/>
          </a:prstGeom>
        </p:spPr>
      </p:pic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E16A58D5-E2AD-304C-9E73-95FB1E92A79F}"/>
              </a:ext>
            </a:extLst>
          </p:cNvPr>
          <p:cNvCxnSpPr>
            <a:stCxn id="135" idx="1"/>
            <a:endCxn id="100" idx="3"/>
          </p:cNvCxnSpPr>
          <p:nvPr/>
        </p:nvCxnSpPr>
        <p:spPr>
          <a:xfrm flipH="1" flipV="1">
            <a:off x="11862709" y="2192323"/>
            <a:ext cx="1805381" cy="31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969196F-275C-E041-8A32-598C83B28AAE}"/>
              </a:ext>
            </a:extLst>
          </p:cNvPr>
          <p:cNvCxnSpPr>
            <a:stCxn id="136" idx="1"/>
            <a:endCxn id="102" idx="3"/>
          </p:cNvCxnSpPr>
          <p:nvPr/>
        </p:nvCxnSpPr>
        <p:spPr>
          <a:xfrm flipH="1">
            <a:off x="11906622" y="3190534"/>
            <a:ext cx="1766201" cy="24611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FB7CC4C9-81F6-6B4C-8FC9-AA824C55905A}"/>
              </a:ext>
            </a:extLst>
          </p:cNvPr>
          <p:cNvCxnSpPr>
            <a:stCxn id="137" idx="1"/>
            <a:endCxn id="65" idx="3"/>
          </p:cNvCxnSpPr>
          <p:nvPr/>
        </p:nvCxnSpPr>
        <p:spPr>
          <a:xfrm flipH="1">
            <a:off x="11906623" y="4577605"/>
            <a:ext cx="1766200" cy="1120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C4380D51-25B7-6E4D-8FA2-FCDEAD7959C5}"/>
              </a:ext>
            </a:extLst>
          </p:cNvPr>
          <p:cNvCxnSpPr>
            <a:stCxn id="138" idx="1"/>
            <a:endCxn id="106" idx="3"/>
          </p:cNvCxnSpPr>
          <p:nvPr/>
        </p:nvCxnSpPr>
        <p:spPr>
          <a:xfrm flipH="1" flipV="1">
            <a:off x="11985134" y="6031712"/>
            <a:ext cx="1687689" cy="23951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C0FBC06C-ADF0-2345-83F6-6B15216965F8}"/>
              </a:ext>
            </a:extLst>
          </p:cNvPr>
          <p:cNvCxnSpPr>
            <a:stCxn id="94" idx="1"/>
            <a:endCxn id="66" idx="3"/>
          </p:cNvCxnSpPr>
          <p:nvPr/>
        </p:nvCxnSpPr>
        <p:spPr>
          <a:xfrm flipH="1" flipV="1">
            <a:off x="4662668" y="1862722"/>
            <a:ext cx="2082151" cy="347487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7E0EF692-0AFD-A542-8C1A-90E6C17749B2}"/>
              </a:ext>
            </a:extLst>
          </p:cNvPr>
          <p:cNvCxnSpPr>
            <a:stCxn id="95" idx="1"/>
            <a:endCxn id="76" idx="3"/>
          </p:cNvCxnSpPr>
          <p:nvPr/>
        </p:nvCxnSpPr>
        <p:spPr>
          <a:xfrm flipH="1" flipV="1">
            <a:off x="4617556" y="3272363"/>
            <a:ext cx="2145789" cy="6803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C37FD3D2-AED2-FB4D-987C-26D133AAAA3C}"/>
              </a:ext>
            </a:extLst>
          </p:cNvPr>
          <p:cNvCxnSpPr>
            <a:stCxn id="96" idx="1"/>
            <a:endCxn id="83" idx="3"/>
          </p:cNvCxnSpPr>
          <p:nvPr/>
        </p:nvCxnSpPr>
        <p:spPr>
          <a:xfrm flipH="1">
            <a:off x="4623994" y="4709499"/>
            <a:ext cx="2162137" cy="271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2085668F-3CF7-0743-AC71-2C6D0A009371}"/>
              </a:ext>
            </a:extLst>
          </p:cNvPr>
          <p:cNvCxnSpPr>
            <a:stCxn id="97" idx="1"/>
            <a:endCxn id="89" idx="3"/>
          </p:cNvCxnSpPr>
          <p:nvPr/>
        </p:nvCxnSpPr>
        <p:spPr>
          <a:xfrm flipH="1">
            <a:off x="4628831" y="6187629"/>
            <a:ext cx="2163045" cy="391859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Graphic 98">
            <a:extLst>
              <a:ext uri="{FF2B5EF4-FFF2-40B4-BE49-F238E27FC236}">
                <a16:creationId xmlns:a16="http://schemas.microsoft.com/office/drawing/2014/main" id="{5AAFAC43-6A17-B04A-B6EB-F92F7075F12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229694" y="318371"/>
            <a:ext cx="1017961" cy="1017961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9A7C29DC-C765-1C47-9E6E-0E11972913C7}"/>
              </a:ext>
            </a:extLst>
          </p:cNvPr>
          <p:cNvSpPr txBox="1"/>
          <p:nvPr/>
        </p:nvSpPr>
        <p:spPr>
          <a:xfrm>
            <a:off x="9206922" y="1244409"/>
            <a:ext cx="1270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</a:t>
            </a:r>
          </a:p>
          <a:p>
            <a:r>
              <a:rPr lang="en-US" sz="1600" dirty="0"/>
              <a:t>Directory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E0BD74-23D2-1A43-BEF6-8824662668AA}"/>
              </a:ext>
            </a:extLst>
          </p:cNvPr>
          <p:cNvSpPr txBox="1"/>
          <p:nvPr/>
        </p:nvSpPr>
        <p:spPr>
          <a:xfrm>
            <a:off x="9101812" y="6603000"/>
            <a:ext cx="5766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50" b="1" dirty="0">
                <a:solidFill>
                  <a:srgbClr val="00B050"/>
                </a:solidFill>
              </a:rPr>
              <a:t>Deploy Apps to different </a:t>
            </a:r>
            <a:r>
              <a:rPr lang="en-US" sz="2150" b="1" dirty="0" err="1">
                <a:solidFill>
                  <a:srgbClr val="00B050"/>
                </a:solidFill>
              </a:rPr>
              <a:t>NodePools</a:t>
            </a:r>
            <a:r>
              <a:rPr lang="en-US" sz="2150" b="1" dirty="0">
                <a:solidFill>
                  <a:srgbClr val="00B050"/>
                </a:solidFill>
              </a:rPr>
              <a:t> using </a:t>
            </a:r>
          </a:p>
          <a:p>
            <a:r>
              <a:rPr lang="en-US" sz="2150" b="1" dirty="0">
                <a:solidFill>
                  <a:srgbClr val="00B050"/>
                </a:solidFill>
              </a:rPr>
              <a:t>Kubernetes Node Selector Concept on Azure AKS</a:t>
            </a:r>
          </a:p>
        </p:txBody>
      </p:sp>
    </p:spTree>
    <p:extLst>
      <p:ext uri="{BB962C8B-B14F-4D97-AF65-F5344CB8AC3E}">
        <p14:creationId xmlns:p14="http://schemas.microsoft.com/office/powerpoint/2010/main" val="4082670160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Create AKS Cluster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using</a:t>
            </a:r>
          </a:p>
          <a:p>
            <a:pPr marL="0" indent="0" algn="ctr">
              <a:buNone/>
            </a:pPr>
            <a:r>
              <a:rPr lang="en-US" sz="6500" b="1" dirty="0" err="1">
                <a:solidFill>
                  <a:srgbClr val="00B050"/>
                </a:solidFill>
              </a:rPr>
              <a:t>az</a:t>
            </a:r>
            <a:r>
              <a:rPr lang="en-US" sz="6500" b="1" dirty="0">
                <a:solidFill>
                  <a:srgbClr val="00B050"/>
                </a:solidFill>
              </a:rPr>
              <a:t> </a:t>
            </a:r>
            <a:r>
              <a:rPr lang="en-US" sz="6500" b="1" dirty="0" err="1">
                <a:solidFill>
                  <a:srgbClr val="00B050"/>
                </a:solidFill>
              </a:rPr>
              <a:t>aks</a:t>
            </a:r>
            <a:r>
              <a:rPr lang="en-US" sz="6500" b="1" dirty="0">
                <a:solidFill>
                  <a:srgbClr val="00B050"/>
                </a:solidFill>
              </a:rPr>
              <a:t> cli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E850B17-C961-744B-A5EE-887FA21E2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3200" y="245970"/>
            <a:ext cx="1253135" cy="125313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4218F47-05C4-5841-9F67-5E1E66427F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25417" y="245970"/>
            <a:ext cx="1253134" cy="125313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5D836B5-67E1-354A-BDA1-741DA4695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0494" y="245970"/>
            <a:ext cx="1253135" cy="12531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B20B03-2404-6D41-8E69-6C234F4FD7AE}"/>
              </a:ext>
            </a:extLst>
          </p:cNvPr>
          <p:cNvSpPr txBox="1"/>
          <p:nvPr/>
        </p:nvSpPr>
        <p:spPr>
          <a:xfrm>
            <a:off x="3255746" y="1698590"/>
            <a:ext cx="25826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AKS Linux </a:t>
            </a:r>
            <a:r>
              <a:rPr lang="en-US" dirty="0" err="1">
                <a:solidFill>
                  <a:srgbClr val="00B050"/>
                </a:solidFill>
              </a:rPr>
              <a:t>NodePools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BB8F7A-F2B1-1E4A-8BF6-7185B4CB62B4}"/>
              </a:ext>
            </a:extLst>
          </p:cNvPr>
          <p:cNvSpPr txBox="1"/>
          <p:nvPr/>
        </p:nvSpPr>
        <p:spPr>
          <a:xfrm>
            <a:off x="6518452" y="1698590"/>
            <a:ext cx="3051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AKS Windows </a:t>
            </a:r>
            <a:r>
              <a:rPr lang="en-US" dirty="0" err="1">
                <a:solidFill>
                  <a:srgbClr val="0070C0"/>
                </a:solidFill>
              </a:rPr>
              <a:t>NodePools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01F115-E43F-A647-AC2A-FA963AD17357}"/>
              </a:ext>
            </a:extLst>
          </p:cNvPr>
          <p:cNvSpPr txBox="1"/>
          <p:nvPr/>
        </p:nvSpPr>
        <p:spPr>
          <a:xfrm>
            <a:off x="9770433" y="1698590"/>
            <a:ext cx="2243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AKS Virtual Nodes</a:t>
            </a:r>
          </a:p>
        </p:txBody>
      </p:sp>
    </p:spTree>
    <p:extLst>
      <p:ext uri="{BB962C8B-B14F-4D97-AF65-F5344CB8AC3E}">
        <p14:creationId xmlns:p14="http://schemas.microsoft.com/office/powerpoint/2010/main" val="2998323848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9ED9A6-D762-244E-87C3-E3ECDFB75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z="1600"/>
              <a:t>© Kalyan Reddy Daida</a:t>
            </a:r>
            <a:endParaRPr lang="en-GB" sz="16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4D3C71-BB32-E74A-B0ED-90B9E58E2515}"/>
              </a:ext>
            </a:extLst>
          </p:cNvPr>
          <p:cNvSpPr/>
          <p:nvPr/>
        </p:nvSpPr>
        <p:spPr>
          <a:xfrm>
            <a:off x="531572" y="3081423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Regions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42D019-E6D0-2040-91CC-35586E6C69C3}"/>
              </a:ext>
            </a:extLst>
          </p:cNvPr>
          <p:cNvSpPr/>
          <p:nvPr/>
        </p:nvSpPr>
        <p:spPr>
          <a:xfrm>
            <a:off x="2847027" y="3201821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System Node Pools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B4E146-8367-4849-869A-70F84FEEF494}"/>
              </a:ext>
            </a:extLst>
          </p:cNvPr>
          <p:cNvSpPr/>
          <p:nvPr/>
        </p:nvSpPr>
        <p:spPr>
          <a:xfrm>
            <a:off x="494166" y="4582629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Kubernetes 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Version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(Default)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49E539-58B1-6C48-9876-766BC3AE0BE1}"/>
              </a:ext>
            </a:extLst>
          </p:cNvPr>
          <p:cNvSpPr/>
          <p:nvPr/>
        </p:nvSpPr>
        <p:spPr>
          <a:xfrm>
            <a:off x="5108610" y="4582629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Kubernetes RBAC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(default enabled)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12F1D4-A3B0-5848-AA9A-E1C2936E94A1}"/>
              </a:ext>
            </a:extLst>
          </p:cNvPr>
          <p:cNvSpPr/>
          <p:nvPr/>
        </p:nvSpPr>
        <p:spPr>
          <a:xfrm>
            <a:off x="5108610" y="6048354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AKS Managed Azure AD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83ABF1-1838-4D46-9165-B74A7001FDFD}"/>
              </a:ext>
            </a:extLst>
          </p:cNvPr>
          <p:cNvSpPr/>
          <p:nvPr/>
        </p:nvSpPr>
        <p:spPr>
          <a:xfrm>
            <a:off x="5108610" y="3116905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System Assigned Managed Identity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3E9A6C-11DC-4B42-9449-73745EA09BB3}"/>
              </a:ext>
            </a:extLst>
          </p:cNvPr>
          <p:cNvSpPr/>
          <p:nvPr/>
        </p:nvSpPr>
        <p:spPr>
          <a:xfrm>
            <a:off x="9860719" y="31459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Container Registry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(Optional)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3F7192-F8B6-004D-8255-5B470A3E4B4D}"/>
              </a:ext>
            </a:extLst>
          </p:cNvPr>
          <p:cNvSpPr/>
          <p:nvPr/>
        </p:nvSpPr>
        <p:spPr>
          <a:xfrm>
            <a:off x="9860719" y="45731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Monitor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CA6E37-EB6C-8449-80A3-B738E3CF1FDC}"/>
              </a:ext>
            </a:extLst>
          </p:cNvPr>
          <p:cNvSpPr/>
          <p:nvPr/>
        </p:nvSpPr>
        <p:spPr>
          <a:xfrm>
            <a:off x="7472396" y="3116906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CNI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DA9043A-1F3C-1841-9C11-28355508BCD0}"/>
              </a:ext>
            </a:extLst>
          </p:cNvPr>
          <p:cNvSpPr/>
          <p:nvPr/>
        </p:nvSpPr>
        <p:spPr>
          <a:xfrm>
            <a:off x="7472394" y="4611898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Load Balancer Standard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20596E-D53C-1E48-AA48-D539BBA74832}"/>
              </a:ext>
            </a:extLst>
          </p:cNvPr>
          <p:cNvSpPr/>
          <p:nvPr/>
        </p:nvSpPr>
        <p:spPr>
          <a:xfrm>
            <a:off x="7535864" y="6147587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Public Cluster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(Restrict Access) / Private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78CEB1-E25F-6548-B0E4-8D865157F776}"/>
              </a:ext>
            </a:extLst>
          </p:cNvPr>
          <p:cNvSpPr/>
          <p:nvPr/>
        </p:nvSpPr>
        <p:spPr>
          <a:xfrm>
            <a:off x="7303964" y="2971333"/>
            <a:ext cx="1984509" cy="4613932"/>
          </a:xfrm>
          <a:prstGeom prst="rect">
            <a:avLst/>
          </a:pr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1F6358-3796-AA42-B62A-8B7D69EAFAC1}"/>
              </a:ext>
            </a:extLst>
          </p:cNvPr>
          <p:cNvSpPr/>
          <p:nvPr/>
        </p:nvSpPr>
        <p:spPr>
          <a:xfrm>
            <a:off x="9692288" y="2970864"/>
            <a:ext cx="1984509" cy="4613932"/>
          </a:xfrm>
          <a:prstGeom prst="rect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1A7D9E7-D40D-6441-9CCF-D58CDFB33119}"/>
              </a:ext>
            </a:extLst>
          </p:cNvPr>
          <p:cNvSpPr/>
          <p:nvPr/>
        </p:nvSpPr>
        <p:spPr>
          <a:xfrm>
            <a:off x="2723948" y="2971333"/>
            <a:ext cx="1984509" cy="1413785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901D1F-98E6-B54C-B3A6-3B45E4DDD22D}"/>
              </a:ext>
            </a:extLst>
          </p:cNvPr>
          <p:cNvSpPr/>
          <p:nvPr/>
        </p:nvSpPr>
        <p:spPr>
          <a:xfrm>
            <a:off x="4915640" y="2971333"/>
            <a:ext cx="1984509" cy="4613932"/>
          </a:xfrm>
          <a:prstGeom prst="rect">
            <a:avLst/>
          </a:pr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2DBDB8A-C588-4B4C-B394-12F1867FB88F}"/>
              </a:ext>
            </a:extLst>
          </p:cNvPr>
          <p:cNvSpPr/>
          <p:nvPr/>
        </p:nvSpPr>
        <p:spPr>
          <a:xfrm>
            <a:off x="491665" y="5994071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Zones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4E2525-5386-224A-ADAA-08F4F7C57F95}"/>
              </a:ext>
            </a:extLst>
          </p:cNvPr>
          <p:cNvSpPr/>
          <p:nvPr/>
        </p:nvSpPr>
        <p:spPr>
          <a:xfrm>
            <a:off x="335624" y="2970864"/>
            <a:ext cx="1984509" cy="4613932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AF7C53C-A9DF-5E47-B5E9-B8B7A20CA928}"/>
              </a:ext>
            </a:extLst>
          </p:cNvPr>
          <p:cNvSpPr/>
          <p:nvPr/>
        </p:nvSpPr>
        <p:spPr>
          <a:xfrm>
            <a:off x="6334737" y="44111"/>
            <a:ext cx="1647651" cy="1270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Azure AKS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Cluster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1C9C353-409F-6945-82A2-B6709E5EE448}"/>
              </a:ext>
            </a:extLst>
          </p:cNvPr>
          <p:cNvSpPr/>
          <p:nvPr/>
        </p:nvSpPr>
        <p:spPr>
          <a:xfrm>
            <a:off x="2880633" y="1598634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Node Pools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D863D8D-5B7F-F944-AC4C-906ECFDFD85B}"/>
              </a:ext>
            </a:extLst>
          </p:cNvPr>
          <p:cNvSpPr/>
          <p:nvPr/>
        </p:nvSpPr>
        <p:spPr>
          <a:xfrm>
            <a:off x="576156" y="1592820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Basics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F9FAF7D-055B-124D-AA58-B8471FA95B00}"/>
              </a:ext>
            </a:extLst>
          </p:cNvPr>
          <p:cNvSpPr/>
          <p:nvPr/>
        </p:nvSpPr>
        <p:spPr>
          <a:xfrm>
            <a:off x="5108610" y="160954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Authentication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3204FDE-8A63-3542-8EE9-22CC09EB85FB}"/>
              </a:ext>
            </a:extLst>
          </p:cNvPr>
          <p:cNvSpPr/>
          <p:nvPr/>
        </p:nvSpPr>
        <p:spPr>
          <a:xfrm>
            <a:off x="9860716" y="1609540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Integrations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F102BAB-5E12-B845-9FBC-9643331EA40A}"/>
              </a:ext>
            </a:extLst>
          </p:cNvPr>
          <p:cNvSpPr/>
          <p:nvPr/>
        </p:nvSpPr>
        <p:spPr>
          <a:xfrm>
            <a:off x="7472392" y="1598635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Networking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C878C2E-D19B-9B46-B614-3AA1E04EBBE8}"/>
              </a:ext>
            </a:extLst>
          </p:cNvPr>
          <p:cNvSpPr/>
          <p:nvPr/>
        </p:nvSpPr>
        <p:spPr>
          <a:xfrm>
            <a:off x="12294650" y="3050251"/>
            <a:ext cx="1647652" cy="80323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Network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47357A-1D2A-014C-B7F4-1083B69BA0D4}"/>
              </a:ext>
            </a:extLst>
          </p:cNvPr>
          <p:cNvSpPr/>
          <p:nvPr/>
        </p:nvSpPr>
        <p:spPr>
          <a:xfrm>
            <a:off x="12294650" y="3912150"/>
            <a:ext cx="1647652" cy="80323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Default Subnet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448EBD1-A0D1-264B-A2E4-5048795AB230}"/>
              </a:ext>
            </a:extLst>
          </p:cNvPr>
          <p:cNvSpPr/>
          <p:nvPr/>
        </p:nvSpPr>
        <p:spPr>
          <a:xfrm>
            <a:off x="12294650" y="4831420"/>
            <a:ext cx="1647652" cy="80323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Nodes Subnet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71669FE-770D-A043-A3B6-F2B66BD5DD5A}"/>
              </a:ext>
            </a:extLst>
          </p:cNvPr>
          <p:cNvSpPr/>
          <p:nvPr/>
        </p:nvSpPr>
        <p:spPr>
          <a:xfrm>
            <a:off x="12294650" y="5733537"/>
            <a:ext cx="1647652" cy="80323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SSH Public Key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BD74930-A747-0B4F-BCEA-CE2CE82C9E1B}"/>
              </a:ext>
            </a:extLst>
          </p:cNvPr>
          <p:cNvSpPr/>
          <p:nvPr/>
        </p:nvSpPr>
        <p:spPr>
          <a:xfrm>
            <a:off x="12114319" y="2970864"/>
            <a:ext cx="1984509" cy="4613932"/>
          </a:xfrm>
          <a:prstGeom prst="rect">
            <a:avLst/>
          </a:prstGeom>
          <a:noFill/>
          <a:ln w="47625">
            <a:solidFill>
              <a:srgbClr val="224C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3196EBE-6B82-A143-BC2D-EB2AA4E1D6FC}"/>
              </a:ext>
            </a:extLst>
          </p:cNvPr>
          <p:cNvSpPr/>
          <p:nvPr/>
        </p:nvSpPr>
        <p:spPr>
          <a:xfrm>
            <a:off x="12294651" y="1584533"/>
            <a:ext cx="1647651" cy="12702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Additional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F8DF5FE-14EC-4F4B-A667-C8EF906DEF87}"/>
              </a:ext>
            </a:extLst>
          </p:cNvPr>
          <p:cNvSpPr/>
          <p:nvPr/>
        </p:nvSpPr>
        <p:spPr>
          <a:xfrm>
            <a:off x="231390" y="186244"/>
            <a:ext cx="3815851" cy="60069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Module-1: Create AKS Cluster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30F9BD8-12DF-2B45-910F-FDAE1CC9CBF3}"/>
              </a:ext>
            </a:extLst>
          </p:cNvPr>
          <p:cNvSpPr/>
          <p:nvPr/>
        </p:nvSpPr>
        <p:spPr>
          <a:xfrm>
            <a:off x="9860715" y="5934495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Log Analytics Workspace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AC74FE1-04D1-344A-A484-37269AAA927A}"/>
              </a:ext>
            </a:extLst>
          </p:cNvPr>
          <p:cNvSpPr/>
          <p:nvPr/>
        </p:nvSpPr>
        <p:spPr>
          <a:xfrm>
            <a:off x="12294650" y="6609926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Windows Username, Password</a:t>
            </a:r>
          </a:p>
        </p:txBody>
      </p:sp>
    </p:spTree>
    <p:extLst>
      <p:ext uri="{BB962C8B-B14F-4D97-AF65-F5344CB8AC3E}">
        <p14:creationId xmlns:p14="http://schemas.microsoft.com/office/powerpoint/2010/main" val="413010171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6169541" y="4522209"/>
            <a:ext cx="4868262" cy="260595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5880" y="4129375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7107999" y="4517116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5879"/>
            <a:ext cx="12618720" cy="93916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Create AKS Cluster using CLI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94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14" grpId="0"/>
      <p:bldP spid="15" grpId="0" animBg="1"/>
      <p:bldP spid="18" grpId="0"/>
      <p:bldP spid="20" grpId="0"/>
      <p:bldP spid="21" grpId="0" animBg="1"/>
      <p:bldP spid="22" grpId="0" animBg="1"/>
      <p:bldP spid="25" grpId="0" animBg="1"/>
      <p:bldP spid="27" grpId="0"/>
      <p:bldP spid="39" grpId="0"/>
      <p:bldP spid="61" grpId="0" animBg="1"/>
      <p:bldP spid="70" grpId="0"/>
      <p:bldP spid="71" grpId="0"/>
      <p:bldP spid="72" grpId="0"/>
      <p:bldP spid="73" grpId="0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Create Node Pools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Windows, Linux and Virtual Nodes using</a:t>
            </a:r>
          </a:p>
          <a:p>
            <a:pPr marL="0" indent="0" algn="ctr">
              <a:buNone/>
            </a:pPr>
            <a:r>
              <a:rPr lang="en-US" sz="6500" b="1" dirty="0" err="1">
                <a:solidFill>
                  <a:srgbClr val="00B050"/>
                </a:solidFill>
              </a:rPr>
              <a:t>az</a:t>
            </a:r>
            <a:r>
              <a:rPr lang="en-US" sz="6500" b="1" dirty="0">
                <a:solidFill>
                  <a:srgbClr val="00B050"/>
                </a:solidFill>
              </a:rPr>
              <a:t> </a:t>
            </a:r>
            <a:r>
              <a:rPr lang="en-US" sz="6500" b="1" dirty="0" err="1">
                <a:solidFill>
                  <a:srgbClr val="00B050"/>
                </a:solidFill>
              </a:rPr>
              <a:t>aks</a:t>
            </a:r>
            <a:r>
              <a:rPr lang="en-US" sz="6500" b="1" dirty="0">
                <a:solidFill>
                  <a:srgbClr val="00B050"/>
                </a:solidFill>
              </a:rPr>
              <a:t> cli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E850B17-C961-744B-A5EE-887FA21E2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3200" y="245970"/>
            <a:ext cx="1253135" cy="125313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4218F47-05C4-5841-9F67-5E1E66427F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25417" y="245970"/>
            <a:ext cx="1253134" cy="125313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5D836B5-67E1-354A-BDA1-741DA4695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0494" y="245970"/>
            <a:ext cx="1253135" cy="12531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B20B03-2404-6D41-8E69-6C234F4FD7AE}"/>
              </a:ext>
            </a:extLst>
          </p:cNvPr>
          <p:cNvSpPr txBox="1"/>
          <p:nvPr/>
        </p:nvSpPr>
        <p:spPr>
          <a:xfrm>
            <a:off x="3255746" y="1698590"/>
            <a:ext cx="25826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AKS Linux </a:t>
            </a:r>
            <a:r>
              <a:rPr lang="en-US" dirty="0" err="1">
                <a:solidFill>
                  <a:srgbClr val="00B050"/>
                </a:solidFill>
              </a:rPr>
              <a:t>NodePools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BB8F7A-F2B1-1E4A-8BF6-7185B4CB62B4}"/>
              </a:ext>
            </a:extLst>
          </p:cNvPr>
          <p:cNvSpPr txBox="1"/>
          <p:nvPr/>
        </p:nvSpPr>
        <p:spPr>
          <a:xfrm>
            <a:off x="6518452" y="1698590"/>
            <a:ext cx="3051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AKS Windows </a:t>
            </a:r>
            <a:r>
              <a:rPr lang="en-US" dirty="0" err="1">
                <a:solidFill>
                  <a:srgbClr val="0070C0"/>
                </a:solidFill>
              </a:rPr>
              <a:t>NodePools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01F115-E43F-A647-AC2A-FA963AD17357}"/>
              </a:ext>
            </a:extLst>
          </p:cNvPr>
          <p:cNvSpPr txBox="1"/>
          <p:nvPr/>
        </p:nvSpPr>
        <p:spPr>
          <a:xfrm>
            <a:off x="9770433" y="1698590"/>
            <a:ext cx="2243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AKS Virtual Nodes</a:t>
            </a:r>
          </a:p>
        </p:txBody>
      </p:sp>
    </p:spTree>
    <p:extLst>
      <p:ext uri="{BB962C8B-B14F-4D97-AF65-F5344CB8AC3E}">
        <p14:creationId xmlns:p14="http://schemas.microsoft.com/office/powerpoint/2010/main" val="3160556338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32154" y="3940742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32153" y="546669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6169541" y="4522209"/>
            <a:ext cx="4868262" cy="260595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5880" y="4129375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7107999" y="4517116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A7023-0716-4041-A781-F812A06B0351}"/>
              </a:ext>
            </a:extLst>
          </p:cNvPr>
          <p:cNvSpPr/>
          <p:nvPr/>
        </p:nvSpPr>
        <p:spPr>
          <a:xfrm>
            <a:off x="6321941" y="5002622"/>
            <a:ext cx="4547710" cy="1959287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AD08-6CBD-7140-97B2-4BDA19984067}"/>
              </a:ext>
            </a:extLst>
          </p:cNvPr>
          <p:cNvSpPr txBox="1"/>
          <p:nvPr/>
        </p:nvSpPr>
        <p:spPr>
          <a:xfrm>
            <a:off x="6940035" y="4989606"/>
            <a:ext cx="329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Container Instances - ACI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898E125-DDE0-BE46-B226-B6CCD2A96629}"/>
              </a:ext>
            </a:extLst>
          </p:cNvPr>
          <p:cNvSpPr/>
          <p:nvPr/>
        </p:nvSpPr>
        <p:spPr>
          <a:xfrm>
            <a:off x="7595534" y="5461274"/>
            <a:ext cx="1728896" cy="1371086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2583FD-A530-9246-8464-349518294977}"/>
              </a:ext>
            </a:extLst>
          </p:cNvPr>
          <p:cNvSpPr txBox="1"/>
          <p:nvPr/>
        </p:nvSpPr>
        <p:spPr>
          <a:xfrm>
            <a:off x="7817654" y="5510047"/>
            <a:ext cx="1463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Virtual Node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2458" y="3956152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2805" y="5490660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43675" y="391338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801131" y="5448330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681;p35">
            <a:extLst>
              <a:ext uri="{FF2B5EF4-FFF2-40B4-BE49-F238E27FC236}">
                <a16:creationId xmlns:a16="http://schemas.microsoft.com/office/drawing/2014/main" id="{32FA03EF-1F0B-4940-BB2F-01F5DD9BF77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10204" y="422137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30ADB805-B03B-D74B-9844-798591B32F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69935" y="42315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0F8ABDEF-5A4E-5646-925F-0290B5E7647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26206" y="421811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384BD65E-9879-CB43-ACBF-227B5937732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97093" y="574770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681;p35">
            <a:extLst>
              <a:ext uri="{FF2B5EF4-FFF2-40B4-BE49-F238E27FC236}">
                <a16:creationId xmlns:a16="http://schemas.microsoft.com/office/drawing/2014/main" id="{DF6DD13C-06DB-2948-99F9-E78044E45FD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56824" y="5757894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81;p35">
            <a:extLst>
              <a:ext uri="{FF2B5EF4-FFF2-40B4-BE49-F238E27FC236}">
                <a16:creationId xmlns:a16="http://schemas.microsoft.com/office/drawing/2014/main" id="{2B2B72D8-AF28-B440-895D-8C3651F8E5E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13095" y="574444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3E5F0751-2CD3-D14F-8A85-25A9CCE894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44369" y="5051513"/>
            <a:ext cx="595666" cy="595666"/>
          </a:xfrm>
          <a:prstGeom prst="rect">
            <a:avLst/>
          </a:prstGeom>
        </p:spPr>
      </p:pic>
      <p:pic>
        <p:nvPicPr>
          <p:cNvPr id="56" name="Google Shape;681;p35">
            <a:extLst>
              <a:ext uri="{FF2B5EF4-FFF2-40B4-BE49-F238E27FC236}">
                <a16:creationId xmlns:a16="http://schemas.microsoft.com/office/drawing/2014/main" id="{CCA64823-71ED-354B-B938-ECDD23B3162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65013" y="577244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127" y="-5879"/>
            <a:ext cx="14817435" cy="93916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Node Pools (Linux, Windows, Virtual)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2DECFF5-49E0-D54B-BADA-E2CCA27FA369}"/>
              </a:ext>
            </a:extLst>
          </p:cNvPr>
          <p:cNvCxnSpPr>
            <a:stCxn id="19" idx="1"/>
            <a:endCxn id="23" idx="3"/>
          </p:cNvCxnSpPr>
          <p:nvPr/>
        </p:nvCxnSpPr>
        <p:spPr>
          <a:xfrm flipH="1">
            <a:off x="5366977" y="2702898"/>
            <a:ext cx="1555983" cy="19063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8C81162-B957-0D4D-83DB-A09C79106EFB}"/>
              </a:ext>
            </a:extLst>
          </p:cNvPr>
          <p:cNvCxnSpPr>
            <a:stCxn id="19" idx="1"/>
            <a:endCxn id="24" idx="3"/>
          </p:cNvCxnSpPr>
          <p:nvPr/>
        </p:nvCxnSpPr>
        <p:spPr>
          <a:xfrm flipH="1">
            <a:off x="5366976" y="2702898"/>
            <a:ext cx="1555984" cy="34323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733846F-1D86-EF44-BD09-20F489AC653A}"/>
              </a:ext>
            </a:extLst>
          </p:cNvPr>
          <p:cNvCxnSpPr>
            <a:cxnSpLocks/>
            <a:stCxn id="19" idx="1"/>
            <a:endCxn id="30" idx="0"/>
          </p:cNvCxnSpPr>
          <p:nvPr/>
        </p:nvCxnSpPr>
        <p:spPr>
          <a:xfrm>
            <a:off x="6922960" y="2702898"/>
            <a:ext cx="1537022" cy="2758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95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8" grpId="0" animBg="1"/>
      <p:bldP spid="29" grpId="0"/>
      <p:bldP spid="30" grpId="0" animBg="1"/>
      <p:bldP spid="31" grpId="0"/>
      <p:bldP spid="41" grpId="0"/>
      <p:bldP spid="42" grpId="0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Deploy Apps to different </a:t>
            </a:r>
            <a:r>
              <a:rPr lang="en-US" sz="6500" b="1" dirty="0" err="1">
                <a:solidFill>
                  <a:srgbClr val="0070C0"/>
                </a:solidFill>
              </a:rPr>
              <a:t>NodePools</a:t>
            </a:r>
            <a:r>
              <a:rPr lang="en-US" sz="6500" b="1" dirty="0">
                <a:solidFill>
                  <a:srgbClr val="0070C0"/>
                </a:solidFill>
              </a:rPr>
              <a:t> using Node Selectors</a:t>
            </a:r>
          </a:p>
          <a:p>
            <a:pPr marL="0" indent="0" algn="ctr">
              <a:buNone/>
            </a:pPr>
            <a:r>
              <a:rPr lang="en-US" sz="6500" b="1" dirty="0" err="1">
                <a:solidFill>
                  <a:srgbClr val="00B050"/>
                </a:solidFill>
              </a:rPr>
              <a:t>az</a:t>
            </a:r>
            <a:r>
              <a:rPr lang="en-US" sz="6500" b="1" dirty="0">
                <a:solidFill>
                  <a:srgbClr val="00B050"/>
                </a:solidFill>
              </a:rPr>
              <a:t> </a:t>
            </a:r>
            <a:r>
              <a:rPr lang="en-US" sz="6500" b="1" dirty="0" err="1">
                <a:solidFill>
                  <a:srgbClr val="00B050"/>
                </a:solidFill>
              </a:rPr>
              <a:t>aks</a:t>
            </a:r>
            <a:r>
              <a:rPr lang="en-US" sz="6500" b="1" dirty="0">
                <a:solidFill>
                  <a:srgbClr val="00B050"/>
                </a:solidFill>
              </a:rPr>
              <a:t> cli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E850B17-C961-744B-A5EE-887FA21E2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3200" y="245970"/>
            <a:ext cx="1253135" cy="125313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4218F47-05C4-5841-9F67-5E1E66427F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25417" y="245970"/>
            <a:ext cx="1253134" cy="125313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5D836B5-67E1-354A-BDA1-741DA4695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0494" y="245970"/>
            <a:ext cx="1253135" cy="12531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B20B03-2404-6D41-8E69-6C234F4FD7AE}"/>
              </a:ext>
            </a:extLst>
          </p:cNvPr>
          <p:cNvSpPr txBox="1"/>
          <p:nvPr/>
        </p:nvSpPr>
        <p:spPr>
          <a:xfrm>
            <a:off x="3255746" y="1698590"/>
            <a:ext cx="25826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AKS Linux </a:t>
            </a:r>
            <a:r>
              <a:rPr lang="en-US" dirty="0" err="1">
                <a:solidFill>
                  <a:srgbClr val="00B050"/>
                </a:solidFill>
              </a:rPr>
              <a:t>NodePools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BB8F7A-F2B1-1E4A-8BF6-7185B4CB62B4}"/>
              </a:ext>
            </a:extLst>
          </p:cNvPr>
          <p:cNvSpPr txBox="1"/>
          <p:nvPr/>
        </p:nvSpPr>
        <p:spPr>
          <a:xfrm>
            <a:off x="6518452" y="1698590"/>
            <a:ext cx="3051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AKS Windows </a:t>
            </a:r>
            <a:r>
              <a:rPr lang="en-US" dirty="0" err="1">
                <a:solidFill>
                  <a:srgbClr val="0070C0"/>
                </a:solidFill>
              </a:rPr>
              <a:t>NodePools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01F115-E43F-A647-AC2A-FA963AD17357}"/>
              </a:ext>
            </a:extLst>
          </p:cNvPr>
          <p:cNvSpPr txBox="1"/>
          <p:nvPr/>
        </p:nvSpPr>
        <p:spPr>
          <a:xfrm>
            <a:off x="9770433" y="1698590"/>
            <a:ext cx="2243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AKS Virtual Nodes</a:t>
            </a:r>
          </a:p>
        </p:txBody>
      </p:sp>
    </p:spTree>
    <p:extLst>
      <p:ext uri="{BB962C8B-B14F-4D97-AF65-F5344CB8AC3E}">
        <p14:creationId xmlns:p14="http://schemas.microsoft.com/office/powerpoint/2010/main" val="2015575334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50243"/>
            <a:ext cx="12572596" cy="7490624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11512383" y="25279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419575"/>
            <a:ext cx="8655025" cy="6906015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246" y="-102938"/>
            <a:ext cx="913823" cy="10682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142458" y="390180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748146"/>
            <a:ext cx="5166939" cy="4691213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3079" y="355312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458514" y="715206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39001" y="905897"/>
            <a:ext cx="624344" cy="5493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39614" y="839397"/>
            <a:ext cx="2132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AKS </a:t>
            </a:r>
          </a:p>
          <a:p>
            <a:pPr algn="ctr"/>
            <a:r>
              <a:rPr lang="en-US" sz="14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901291" y="746776"/>
            <a:ext cx="2722780" cy="785669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03829" y="1089327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03829" y="252417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03828" y="394622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703923" y="5512596"/>
            <a:ext cx="5166939" cy="168880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2291" y="5137367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1443504" y="5483585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A7023-0716-4041-A781-F812A06B0351}"/>
              </a:ext>
            </a:extLst>
          </p:cNvPr>
          <p:cNvSpPr/>
          <p:nvPr/>
        </p:nvSpPr>
        <p:spPr>
          <a:xfrm>
            <a:off x="1103828" y="5817049"/>
            <a:ext cx="4234823" cy="1290833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AD08-6CBD-7140-97B2-4BDA19984067}"/>
              </a:ext>
            </a:extLst>
          </p:cNvPr>
          <p:cNvSpPr txBox="1"/>
          <p:nvPr/>
        </p:nvSpPr>
        <p:spPr>
          <a:xfrm>
            <a:off x="1668115" y="5847046"/>
            <a:ext cx="203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ACI Virtual Nodes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6774" y="1108111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4133" y="2539588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4480" y="3970186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63395" y="1047214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15350" y="2496822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772806" y="392785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3E5F0751-2CD3-D14F-8A85-25A9CCE894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8852" y="5877881"/>
            <a:ext cx="595666" cy="595666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086594" y="839397"/>
            <a:ext cx="2249553" cy="615841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35173" y="3373245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05970" y="4238481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663663" y="650910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427653" y="650911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394086" y="275111"/>
            <a:ext cx="12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Admin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2365507" y="132732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9280688" y="41166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pic>
        <p:nvPicPr>
          <p:cNvPr id="66" name="Google Shape;637;p35">
            <a:extLst>
              <a:ext uri="{FF2B5EF4-FFF2-40B4-BE49-F238E27FC236}">
                <a16:creationId xmlns:a16="http://schemas.microsoft.com/office/drawing/2014/main" id="{E7BEFBFD-7739-0843-BCE5-1AED84BEAD04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702983" y="138288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38;p35">
            <a:extLst>
              <a:ext uri="{FF2B5EF4-FFF2-40B4-BE49-F238E27FC236}">
                <a16:creationId xmlns:a16="http://schemas.microsoft.com/office/drawing/2014/main" id="{8C25E79B-AC8B-DF4B-BF4C-E0B91F3769AE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713227" y="138016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641;p35">
            <a:extLst>
              <a:ext uri="{FF2B5EF4-FFF2-40B4-BE49-F238E27FC236}">
                <a16:creationId xmlns:a16="http://schemas.microsoft.com/office/drawing/2014/main" id="{F1D0BC71-2D9B-E140-AA14-E66922FBB6AB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79103" y="1388991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637;p35">
            <a:extLst>
              <a:ext uri="{FF2B5EF4-FFF2-40B4-BE49-F238E27FC236}">
                <a16:creationId xmlns:a16="http://schemas.microsoft.com/office/drawing/2014/main" id="{0241A420-BAA1-2A49-A449-D377D2601A5F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57871" y="279252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638;p35">
            <a:extLst>
              <a:ext uri="{FF2B5EF4-FFF2-40B4-BE49-F238E27FC236}">
                <a16:creationId xmlns:a16="http://schemas.microsoft.com/office/drawing/2014/main" id="{153FA58D-8190-1940-A83B-179FAC14D846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68115" y="27898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641;p35">
            <a:extLst>
              <a:ext uri="{FF2B5EF4-FFF2-40B4-BE49-F238E27FC236}">
                <a16:creationId xmlns:a16="http://schemas.microsoft.com/office/drawing/2014/main" id="{8C94C5FB-1537-0940-B033-0EB398986ED8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33991" y="2798632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637;p35">
            <a:extLst>
              <a:ext uri="{FF2B5EF4-FFF2-40B4-BE49-F238E27FC236}">
                <a16:creationId xmlns:a16="http://schemas.microsoft.com/office/drawing/2014/main" id="{50220BB3-56D7-5C44-877A-3AE5E3ADD454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64309" y="42323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638;p35">
            <a:extLst>
              <a:ext uri="{FF2B5EF4-FFF2-40B4-BE49-F238E27FC236}">
                <a16:creationId xmlns:a16="http://schemas.microsoft.com/office/drawing/2014/main" id="{E60D66B1-193A-A744-91DD-C8A268CE9F42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74553" y="422965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641;p35">
            <a:extLst>
              <a:ext uri="{FF2B5EF4-FFF2-40B4-BE49-F238E27FC236}">
                <a16:creationId xmlns:a16="http://schemas.microsoft.com/office/drawing/2014/main" id="{1B7E0939-D976-5C4A-A8AB-3ADE2C2D50BD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40429" y="4238481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637;p35">
            <a:extLst>
              <a:ext uri="{FF2B5EF4-FFF2-40B4-BE49-F238E27FC236}">
                <a16:creationId xmlns:a16="http://schemas.microsoft.com/office/drawing/2014/main" id="{BA5EFC27-5517-1C4F-A920-B3A61925B867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69146" y="609964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638;p35">
            <a:extLst>
              <a:ext uri="{FF2B5EF4-FFF2-40B4-BE49-F238E27FC236}">
                <a16:creationId xmlns:a16="http://schemas.microsoft.com/office/drawing/2014/main" id="{31118EAC-6C3F-8645-B0B4-92FF56C820AC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79390" y="60969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641;p35">
            <a:extLst>
              <a:ext uri="{FF2B5EF4-FFF2-40B4-BE49-F238E27FC236}">
                <a16:creationId xmlns:a16="http://schemas.microsoft.com/office/drawing/2014/main" id="{647157BC-1631-CD4B-926D-30F3B9FF34D8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45266" y="6105757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23D02EEA-A52C-3B45-9875-390EB78E6402}"/>
              </a:ext>
            </a:extLst>
          </p:cNvPr>
          <p:cNvSpPr/>
          <p:nvPr/>
        </p:nvSpPr>
        <p:spPr>
          <a:xfrm>
            <a:off x="6065393" y="1644613"/>
            <a:ext cx="2633594" cy="5554255"/>
          </a:xfrm>
          <a:prstGeom prst="rect">
            <a:avLst/>
          </a:prstGeom>
          <a:noFill/>
          <a:ln w="508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660;p35">
            <a:extLst>
              <a:ext uri="{FF2B5EF4-FFF2-40B4-BE49-F238E27FC236}">
                <a16:creationId xmlns:a16="http://schemas.microsoft.com/office/drawing/2014/main" id="{123C5C47-B9D3-7E4B-B5A0-DBEE086E3958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44819" y="173194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660;p35">
            <a:extLst>
              <a:ext uri="{FF2B5EF4-FFF2-40B4-BE49-F238E27FC236}">
                <a16:creationId xmlns:a16="http://schemas.microsoft.com/office/drawing/2014/main" id="{7D1C616C-051E-7B4F-AE90-8AA4912B7FAA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63345" y="286214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660;p35">
            <a:extLst>
              <a:ext uri="{FF2B5EF4-FFF2-40B4-BE49-F238E27FC236}">
                <a16:creationId xmlns:a16="http://schemas.microsoft.com/office/drawing/2014/main" id="{590F7113-F502-1C43-9DC1-B40DAB84DBA2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86131" y="423123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660;p35">
            <a:extLst>
              <a:ext uri="{FF2B5EF4-FFF2-40B4-BE49-F238E27FC236}">
                <a16:creationId xmlns:a16="http://schemas.microsoft.com/office/drawing/2014/main" id="{A63B5C5B-6365-1D43-8E3D-6A2AD7AFBB44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91876" y="570936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4D7F7220-DD13-6346-966C-EE845C835010}"/>
              </a:ext>
            </a:extLst>
          </p:cNvPr>
          <p:cNvSpPr txBox="1"/>
          <p:nvPr/>
        </p:nvSpPr>
        <p:spPr>
          <a:xfrm>
            <a:off x="6050910" y="6807925"/>
            <a:ext cx="2722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K8S Service CIDR: 10.0.0.0/16</a:t>
            </a: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id="{7FBC935B-64EA-4643-873C-1CF6422FE00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62056" y="1841996"/>
            <a:ext cx="700653" cy="700653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56344D16-A635-0947-B6BE-B99D8D8A2C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05969" y="2864818"/>
            <a:ext cx="700653" cy="700653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09E28AD3-EB9F-4446-A574-FB6D40670B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62055" y="757784"/>
            <a:ext cx="700653" cy="700653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35E5AC1F-DDCF-6D4A-83E7-2F15BBBDD949}"/>
              </a:ext>
            </a:extLst>
          </p:cNvPr>
          <p:cNvSpPr txBox="1"/>
          <p:nvPr/>
        </p:nvSpPr>
        <p:spPr>
          <a:xfrm>
            <a:off x="10200510" y="505758"/>
            <a:ext cx="2477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K8s API Server Public IP</a:t>
            </a:r>
          </a:p>
        </p:txBody>
      </p:sp>
      <p:pic>
        <p:nvPicPr>
          <p:cNvPr id="106" name="Graphic 105">
            <a:extLst>
              <a:ext uri="{FF2B5EF4-FFF2-40B4-BE49-F238E27FC236}">
                <a16:creationId xmlns:a16="http://schemas.microsoft.com/office/drawing/2014/main" id="{EE3F963A-30C7-8D4B-AB32-1064420F84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84481" y="5681385"/>
            <a:ext cx="700653" cy="700653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782B49B-71CB-5449-AD26-22F1CAF60704}"/>
              </a:ext>
            </a:extLst>
          </p:cNvPr>
          <p:cNvCxnSpPr>
            <a:stCxn id="69" idx="1"/>
            <a:endCxn id="104" idx="3"/>
          </p:cNvCxnSpPr>
          <p:nvPr/>
        </p:nvCxnSpPr>
        <p:spPr>
          <a:xfrm flipH="1">
            <a:off x="11862708" y="1108111"/>
            <a:ext cx="56494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057CF4B-8AD3-7B47-8F1B-C7DD16AB7AF5}"/>
              </a:ext>
            </a:extLst>
          </p:cNvPr>
          <p:cNvCxnSpPr>
            <a:stCxn id="104" idx="1"/>
            <a:endCxn id="63" idx="3"/>
          </p:cNvCxnSpPr>
          <p:nvPr/>
        </p:nvCxnSpPr>
        <p:spPr>
          <a:xfrm flipH="1">
            <a:off x="10325870" y="1108111"/>
            <a:ext cx="836185" cy="266048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B83FE05-A7DD-FE46-A774-9C6A20C27F36}"/>
              </a:ext>
            </a:extLst>
          </p:cNvPr>
          <p:cNvCxnSpPr>
            <a:stCxn id="63" idx="1"/>
            <a:endCxn id="61" idx="3"/>
          </p:cNvCxnSpPr>
          <p:nvPr/>
        </p:nvCxnSpPr>
        <p:spPr>
          <a:xfrm flipH="1" flipV="1">
            <a:off x="8336147" y="1147318"/>
            <a:ext cx="1199026" cy="262127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55FE98C-5413-644F-8E61-72507D7A448B}"/>
              </a:ext>
            </a:extLst>
          </p:cNvPr>
          <p:cNvCxnSpPr>
            <a:stCxn id="63" idx="1"/>
            <a:endCxn id="94" idx="3"/>
          </p:cNvCxnSpPr>
          <p:nvPr/>
        </p:nvCxnSpPr>
        <p:spPr>
          <a:xfrm flipH="1" flipV="1">
            <a:off x="7701349" y="2210209"/>
            <a:ext cx="1833824" cy="155838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9AA71AE-E442-8546-882E-42DD986FF5B6}"/>
              </a:ext>
            </a:extLst>
          </p:cNvPr>
          <p:cNvCxnSpPr>
            <a:stCxn id="63" idx="1"/>
            <a:endCxn id="95" idx="3"/>
          </p:cNvCxnSpPr>
          <p:nvPr/>
        </p:nvCxnSpPr>
        <p:spPr>
          <a:xfrm flipH="1" flipV="1">
            <a:off x="7719875" y="3340400"/>
            <a:ext cx="1815298" cy="428194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6501172-EED5-1641-A566-421B72481E8B}"/>
              </a:ext>
            </a:extLst>
          </p:cNvPr>
          <p:cNvCxnSpPr>
            <a:stCxn id="63" idx="1"/>
            <a:endCxn id="96" idx="3"/>
          </p:cNvCxnSpPr>
          <p:nvPr/>
        </p:nvCxnSpPr>
        <p:spPr>
          <a:xfrm flipH="1">
            <a:off x="7742661" y="3768594"/>
            <a:ext cx="1792512" cy="94090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8A4F3AF-3CAA-8740-AB58-08AF372D4AE8}"/>
              </a:ext>
            </a:extLst>
          </p:cNvPr>
          <p:cNvCxnSpPr>
            <a:stCxn id="63" idx="1"/>
            <a:endCxn id="97" idx="3"/>
          </p:cNvCxnSpPr>
          <p:nvPr/>
        </p:nvCxnSpPr>
        <p:spPr>
          <a:xfrm flipH="1">
            <a:off x="7748406" y="3768594"/>
            <a:ext cx="1786767" cy="2419035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0D1CE8C-B8E0-964C-8613-E331D367FF11}"/>
              </a:ext>
            </a:extLst>
          </p:cNvPr>
          <p:cNvCxnSpPr>
            <a:stCxn id="100" idx="1"/>
            <a:endCxn id="63" idx="3"/>
          </p:cNvCxnSpPr>
          <p:nvPr/>
        </p:nvCxnSpPr>
        <p:spPr>
          <a:xfrm flipH="1">
            <a:off x="10325870" y="2192323"/>
            <a:ext cx="836186" cy="157627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70D4EB6-09A1-0B45-89C3-1013C8147638}"/>
              </a:ext>
            </a:extLst>
          </p:cNvPr>
          <p:cNvCxnSpPr>
            <a:stCxn id="102" idx="1"/>
            <a:endCxn id="63" idx="3"/>
          </p:cNvCxnSpPr>
          <p:nvPr/>
        </p:nvCxnSpPr>
        <p:spPr>
          <a:xfrm flipH="1">
            <a:off x="10325870" y="3215145"/>
            <a:ext cx="880099" cy="553449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251D0D59-6A0A-494D-895E-4266CC9A2206}"/>
              </a:ext>
            </a:extLst>
          </p:cNvPr>
          <p:cNvCxnSpPr>
            <a:stCxn id="65" idx="1"/>
            <a:endCxn id="63" idx="3"/>
          </p:cNvCxnSpPr>
          <p:nvPr/>
        </p:nvCxnSpPr>
        <p:spPr>
          <a:xfrm flipH="1" flipV="1">
            <a:off x="10325870" y="3768594"/>
            <a:ext cx="880100" cy="82021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B6491FA9-7526-C347-BB4D-B2FC94DD2996}"/>
              </a:ext>
            </a:extLst>
          </p:cNvPr>
          <p:cNvCxnSpPr>
            <a:stCxn id="106" idx="1"/>
            <a:endCxn id="63" idx="3"/>
          </p:cNvCxnSpPr>
          <p:nvPr/>
        </p:nvCxnSpPr>
        <p:spPr>
          <a:xfrm flipH="1" flipV="1">
            <a:off x="10325870" y="3768594"/>
            <a:ext cx="958611" cy="226311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2FF5B4E-24CE-9542-8ECF-D9DC6911EE29}"/>
              </a:ext>
            </a:extLst>
          </p:cNvPr>
          <p:cNvCxnSpPr>
            <a:cxnSpLocks/>
            <a:stCxn id="67" idx="1"/>
            <a:endCxn id="69" idx="3"/>
          </p:cNvCxnSpPr>
          <p:nvPr/>
        </p:nvCxnSpPr>
        <p:spPr>
          <a:xfrm flipH="1">
            <a:off x="13342053" y="1108110"/>
            <a:ext cx="321610" cy="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9ED6A5FB-142A-0D48-BF84-6E1448AFAD3C}"/>
              </a:ext>
            </a:extLst>
          </p:cNvPr>
          <p:cNvSpPr txBox="1"/>
          <p:nvPr/>
        </p:nvSpPr>
        <p:spPr>
          <a:xfrm>
            <a:off x="4678166" y="1123370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App1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BB69F12-EC45-C247-9E9E-3A39F9B56012}"/>
              </a:ext>
            </a:extLst>
          </p:cNvPr>
          <p:cNvSpPr txBox="1"/>
          <p:nvPr/>
        </p:nvSpPr>
        <p:spPr>
          <a:xfrm>
            <a:off x="4693934" y="2534797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App2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29E9DD5-7830-B94E-B923-F753D9A9BF4B}"/>
              </a:ext>
            </a:extLst>
          </p:cNvPr>
          <p:cNvSpPr txBox="1"/>
          <p:nvPr/>
        </p:nvSpPr>
        <p:spPr>
          <a:xfrm>
            <a:off x="4678166" y="3983092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App3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0C4611D-AF44-0142-BDC0-0CAA746420A3}"/>
              </a:ext>
            </a:extLst>
          </p:cNvPr>
          <p:cNvSpPr txBox="1"/>
          <p:nvPr/>
        </p:nvSpPr>
        <p:spPr>
          <a:xfrm>
            <a:off x="4653584" y="5837283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App4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700B644-6E54-1E40-98F2-43E58D2A561A}"/>
              </a:ext>
            </a:extLst>
          </p:cNvPr>
          <p:cNvSpPr txBox="1"/>
          <p:nvPr/>
        </p:nvSpPr>
        <p:spPr>
          <a:xfrm>
            <a:off x="10697287" y="1596456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App1 Public IP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3783AA8-22F5-644C-B1A7-8378219970D4}"/>
              </a:ext>
            </a:extLst>
          </p:cNvPr>
          <p:cNvSpPr txBox="1"/>
          <p:nvPr/>
        </p:nvSpPr>
        <p:spPr>
          <a:xfrm>
            <a:off x="10736199" y="2631940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App2 Public IP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D81C9D-D469-6141-A98E-6370FE89BF41}"/>
              </a:ext>
            </a:extLst>
          </p:cNvPr>
          <p:cNvSpPr txBox="1"/>
          <p:nvPr/>
        </p:nvSpPr>
        <p:spPr>
          <a:xfrm>
            <a:off x="10754479" y="3978676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App3 Public IP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FCB8CA0-1EBC-F844-8F71-972B0842ABFC}"/>
              </a:ext>
            </a:extLst>
          </p:cNvPr>
          <p:cNvSpPr txBox="1"/>
          <p:nvPr/>
        </p:nvSpPr>
        <p:spPr>
          <a:xfrm>
            <a:off x="10934536" y="5390439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App4 Public IP</a:t>
            </a:r>
          </a:p>
        </p:txBody>
      </p:sp>
      <p:pic>
        <p:nvPicPr>
          <p:cNvPr id="135" name="Graphic 134" descr="User">
            <a:extLst>
              <a:ext uri="{FF2B5EF4-FFF2-40B4-BE49-F238E27FC236}">
                <a16:creationId xmlns:a16="http://schemas.microsoft.com/office/drawing/2014/main" id="{3BAB8CE3-239E-F04E-9941-13358B6E6E8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668090" y="1738287"/>
            <a:ext cx="914400" cy="914400"/>
          </a:xfrm>
          <a:prstGeom prst="rect">
            <a:avLst/>
          </a:prstGeom>
        </p:spPr>
      </p:pic>
      <p:pic>
        <p:nvPicPr>
          <p:cNvPr id="136" name="Graphic 135" descr="User">
            <a:extLst>
              <a:ext uri="{FF2B5EF4-FFF2-40B4-BE49-F238E27FC236}">
                <a16:creationId xmlns:a16="http://schemas.microsoft.com/office/drawing/2014/main" id="{D097409E-85E6-3D4D-940A-2B3B4458704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3672823" y="2733334"/>
            <a:ext cx="914400" cy="914400"/>
          </a:xfrm>
          <a:prstGeom prst="rect">
            <a:avLst/>
          </a:prstGeom>
        </p:spPr>
      </p:pic>
      <p:pic>
        <p:nvPicPr>
          <p:cNvPr id="137" name="Graphic 136" descr="User">
            <a:extLst>
              <a:ext uri="{FF2B5EF4-FFF2-40B4-BE49-F238E27FC236}">
                <a16:creationId xmlns:a16="http://schemas.microsoft.com/office/drawing/2014/main" id="{4FE69A5C-7F96-4649-850A-63107CB167F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3672823" y="4120405"/>
            <a:ext cx="914400" cy="914400"/>
          </a:xfrm>
          <a:prstGeom prst="rect">
            <a:avLst/>
          </a:prstGeom>
        </p:spPr>
      </p:pic>
      <p:pic>
        <p:nvPicPr>
          <p:cNvPr id="138" name="Graphic 137" descr="User">
            <a:extLst>
              <a:ext uri="{FF2B5EF4-FFF2-40B4-BE49-F238E27FC236}">
                <a16:creationId xmlns:a16="http://schemas.microsoft.com/office/drawing/2014/main" id="{2B0363C7-1724-174E-8D4C-5127A247747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3672823" y="5598463"/>
            <a:ext cx="914400" cy="914400"/>
          </a:xfrm>
          <a:prstGeom prst="rect">
            <a:avLst/>
          </a:prstGeom>
        </p:spPr>
      </p:pic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E16A58D5-E2AD-304C-9E73-95FB1E92A79F}"/>
              </a:ext>
            </a:extLst>
          </p:cNvPr>
          <p:cNvCxnSpPr>
            <a:stCxn id="135" idx="1"/>
            <a:endCxn id="100" idx="3"/>
          </p:cNvCxnSpPr>
          <p:nvPr/>
        </p:nvCxnSpPr>
        <p:spPr>
          <a:xfrm flipH="1" flipV="1">
            <a:off x="11862709" y="2192323"/>
            <a:ext cx="1805381" cy="31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969196F-275C-E041-8A32-598C83B28AAE}"/>
              </a:ext>
            </a:extLst>
          </p:cNvPr>
          <p:cNvCxnSpPr>
            <a:stCxn id="136" idx="1"/>
            <a:endCxn id="102" idx="3"/>
          </p:cNvCxnSpPr>
          <p:nvPr/>
        </p:nvCxnSpPr>
        <p:spPr>
          <a:xfrm flipH="1">
            <a:off x="11906622" y="3190534"/>
            <a:ext cx="1766201" cy="24611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FB7CC4C9-81F6-6B4C-8FC9-AA824C55905A}"/>
              </a:ext>
            </a:extLst>
          </p:cNvPr>
          <p:cNvCxnSpPr>
            <a:stCxn id="137" idx="1"/>
            <a:endCxn id="65" idx="3"/>
          </p:cNvCxnSpPr>
          <p:nvPr/>
        </p:nvCxnSpPr>
        <p:spPr>
          <a:xfrm flipH="1">
            <a:off x="11906623" y="4577605"/>
            <a:ext cx="1766200" cy="1120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C4380D51-25B7-6E4D-8FA2-FCDEAD7959C5}"/>
              </a:ext>
            </a:extLst>
          </p:cNvPr>
          <p:cNvCxnSpPr>
            <a:stCxn id="138" idx="1"/>
            <a:endCxn id="106" idx="3"/>
          </p:cNvCxnSpPr>
          <p:nvPr/>
        </p:nvCxnSpPr>
        <p:spPr>
          <a:xfrm flipH="1" flipV="1">
            <a:off x="11985134" y="6031712"/>
            <a:ext cx="1687689" cy="23951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C0FBC06C-ADF0-2345-83F6-6B15216965F8}"/>
              </a:ext>
            </a:extLst>
          </p:cNvPr>
          <p:cNvCxnSpPr>
            <a:stCxn id="94" idx="1"/>
            <a:endCxn id="66" idx="3"/>
          </p:cNvCxnSpPr>
          <p:nvPr/>
        </p:nvCxnSpPr>
        <p:spPr>
          <a:xfrm flipH="1" flipV="1">
            <a:off x="4662668" y="1862722"/>
            <a:ext cx="2082151" cy="347487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7E0EF692-0AFD-A542-8C1A-90E6C17749B2}"/>
              </a:ext>
            </a:extLst>
          </p:cNvPr>
          <p:cNvCxnSpPr>
            <a:stCxn id="95" idx="1"/>
            <a:endCxn id="76" idx="3"/>
          </p:cNvCxnSpPr>
          <p:nvPr/>
        </p:nvCxnSpPr>
        <p:spPr>
          <a:xfrm flipH="1" flipV="1">
            <a:off x="4617556" y="3272363"/>
            <a:ext cx="2145789" cy="6803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C37FD3D2-AED2-FB4D-987C-26D133AAAA3C}"/>
              </a:ext>
            </a:extLst>
          </p:cNvPr>
          <p:cNvCxnSpPr>
            <a:stCxn id="96" idx="1"/>
            <a:endCxn id="83" idx="3"/>
          </p:cNvCxnSpPr>
          <p:nvPr/>
        </p:nvCxnSpPr>
        <p:spPr>
          <a:xfrm flipH="1">
            <a:off x="4623994" y="4709499"/>
            <a:ext cx="2162137" cy="271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2085668F-3CF7-0743-AC71-2C6D0A009371}"/>
              </a:ext>
            </a:extLst>
          </p:cNvPr>
          <p:cNvCxnSpPr>
            <a:stCxn id="97" idx="1"/>
            <a:endCxn id="89" idx="3"/>
          </p:cNvCxnSpPr>
          <p:nvPr/>
        </p:nvCxnSpPr>
        <p:spPr>
          <a:xfrm flipH="1">
            <a:off x="4628831" y="6187629"/>
            <a:ext cx="2163045" cy="391859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Graphic 98">
            <a:extLst>
              <a:ext uri="{FF2B5EF4-FFF2-40B4-BE49-F238E27FC236}">
                <a16:creationId xmlns:a16="http://schemas.microsoft.com/office/drawing/2014/main" id="{5AAFAC43-6A17-B04A-B6EB-F92F7075F12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229694" y="318371"/>
            <a:ext cx="1017961" cy="1017961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9A7C29DC-C765-1C47-9E6E-0E11972913C7}"/>
              </a:ext>
            </a:extLst>
          </p:cNvPr>
          <p:cNvSpPr txBox="1"/>
          <p:nvPr/>
        </p:nvSpPr>
        <p:spPr>
          <a:xfrm>
            <a:off x="9206922" y="1244409"/>
            <a:ext cx="1270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</a:t>
            </a:r>
          </a:p>
          <a:p>
            <a:r>
              <a:rPr lang="en-US" sz="1600" dirty="0"/>
              <a:t>Directory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E0BD74-23D2-1A43-BEF6-8824662668AA}"/>
              </a:ext>
            </a:extLst>
          </p:cNvPr>
          <p:cNvSpPr txBox="1"/>
          <p:nvPr/>
        </p:nvSpPr>
        <p:spPr>
          <a:xfrm>
            <a:off x="9101812" y="6603000"/>
            <a:ext cx="5766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50" b="1" dirty="0">
                <a:solidFill>
                  <a:srgbClr val="00B050"/>
                </a:solidFill>
              </a:rPr>
              <a:t>Deploy Apps to different </a:t>
            </a:r>
            <a:r>
              <a:rPr lang="en-US" sz="2150" b="1" dirty="0" err="1">
                <a:solidFill>
                  <a:srgbClr val="00B050"/>
                </a:solidFill>
              </a:rPr>
              <a:t>NodePools</a:t>
            </a:r>
            <a:r>
              <a:rPr lang="en-US" sz="2150" b="1" dirty="0">
                <a:solidFill>
                  <a:srgbClr val="00B050"/>
                </a:solidFill>
              </a:rPr>
              <a:t> using </a:t>
            </a:r>
          </a:p>
          <a:p>
            <a:r>
              <a:rPr lang="en-US" sz="2150" b="1" dirty="0">
                <a:solidFill>
                  <a:srgbClr val="00B050"/>
                </a:solidFill>
              </a:rPr>
              <a:t>Kubernetes Node Selector Concept on Azure AKS</a:t>
            </a:r>
          </a:p>
        </p:txBody>
      </p:sp>
    </p:spTree>
    <p:extLst>
      <p:ext uri="{BB962C8B-B14F-4D97-AF65-F5344CB8AC3E}">
        <p14:creationId xmlns:p14="http://schemas.microsoft.com/office/powerpoint/2010/main" val="29410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14" grpId="0"/>
      <p:bldP spid="15" grpId="0" animBg="1"/>
      <p:bldP spid="18" grpId="0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7" grpId="0"/>
      <p:bldP spid="28" grpId="0" animBg="1"/>
      <p:bldP spid="29" grpId="0"/>
      <p:bldP spid="39" grpId="0"/>
      <p:bldP spid="41" grpId="0"/>
      <p:bldP spid="42" grpId="0"/>
      <p:bldP spid="61" grpId="0" animBg="1"/>
      <p:bldP spid="70" grpId="0"/>
      <p:bldP spid="71" grpId="0"/>
      <p:bldP spid="73" grpId="0"/>
      <p:bldP spid="93" grpId="0" animBg="1"/>
      <p:bldP spid="98" grpId="0"/>
      <p:bldP spid="105" grpId="0"/>
      <p:bldP spid="126" grpId="0"/>
      <p:bldP spid="127" grpId="0"/>
      <p:bldP spid="129" grpId="0"/>
      <p:bldP spid="130" grpId="0"/>
      <p:bldP spid="131" grpId="0"/>
      <p:bldP spid="132" grpId="0"/>
      <p:bldP spid="133" grpId="0"/>
      <p:bldP spid="134" grpId="0"/>
      <p:bldP spid="101" grpId="0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Terraform Basics</a:t>
            </a: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4" name="Picture 2" descr="Terraform Logos - Terraform by HashiCorp">
            <a:extLst>
              <a:ext uri="{FF2B5EF4-FFF2-40B4-BE49-F238E27FC236}">
                <a16:creationId xmlns:a16="http://schemas.microsoft.com/office/drawing/2014/main" id="{2B13AD0D-C702-2149-B3BB-C03F72BCC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950" y="5217110"/>
            <a:ext cx="5778500" cy="1409700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05995376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Terraform</a:t>
            </a: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4" name="Picture 2" descr="Terraform Logos - Terraform by HashiCorp">
            <a:extLst>
              <a:ext uri="{FF2B5EF4-FFF2-40B4-BE49-F238E27FC236}">
                <a16:creationId xmlns:a16="http://schemas.microsoft.com/office/drawing/2014/main" id="{2B13AD0D-C702-2149-B3BB-C03F72BCC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950" y="393082"/>
            <a:ext cx="5778500" cy="1409700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016992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873121"/>
            <a:ext cx="1220850" cy="366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6287226" y="4114800"/>
            <a:ext cx="3428098" cy="26322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87226" y="539486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527706" y="538304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755639" y="534488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7222291" y="601844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8432193" y="601844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7294133" y="637041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54912" y="2422623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0742029" y="2528192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4493131" y="2967354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578448" y="-238959"/>
            <a:ext cx="1359156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Pull Docker Images from ACR using </a:t>
            </a:r>
            <a:r>
              <a:rPr lang="en-US" dirty="0">
                <a:solidFill>
                  <a:srgbClr val="00B050"/>
                </a:solidFill>
              </a:rPr>
              <a:t>Service Principal 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  <p:pic>
        <p:nvPicPr>
          <p:cNvPr id="39" name="Google Shape;171;p19">
            <a:extLst>
              <a:ext uri="{FF2B5EF4-FFF2-40B4-BE49-F238E27FC236}">
                <a16:creationId xmlns:a16="http://schemas.microsoft.com/office/drawing/2014/main" id="{7A8AD394-DFA4-B548-8551-24127EA3237D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637644" y="4220121"/>
            <a:ext cx="1011913" cy="9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8D47A2-3E10-7B4D-ADA2-9AEFF726A905}"/>
              </a:ext>
            </a:extLst>
          </p:cNvPr>
          <p:cNvSpPr/>
          <p:nvPr/>
        </p:nvSpPr>
        <p:spPr>
          <a:xfrm>
            <a:off x="10145942" y="4220121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docker-server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9D037-3BCF-1D49-9C16-693B379BD2AB}"/>
              </a:ext>
            </a:extLst>
          </p:cNvPr>
          <p:cNvSpPr/>
          <p:nvPr/>
        </p:nvSpPr>
        <p:spPr>
          <a:xfrm>
            <a:off x="10150380" y="4694267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docker-username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1491B2-478D-8C4C-B8FF-C4A070CB68E0}"/>
              </a:ext>
            </a:extLst>
          </p:cNvPr>
          <p:cNvSpPr/>
          <p:nvPr/>
        </p:nvSpPr>
        <p:spPr>
          <a:xfrm>
            <a:off x="10157642" y="5202645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docker-password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5F4EB0-40C9-0A42-91DF-38FC6A553DE8}"/>
              </a:ext>
            </a:extLst>
          </p:cNvPr>
          <p:cNvCxnSpPr>
            <a:stCxn id="39" idx="3"/>
            <a:endCxn id="4" idx="1"/>
          </p:cNvCxnSpPr>
          <p:nvPr/>
        </p:nvCxnSpPr>
        <p:spPr>
          <a:xfrm flipV="1">
            <a:off x="9649557" y="4386373"/>
            <a:ext cx="496385" cy="324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E4C0CB-C7C2-AD46-B056-40D0491B156C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>
            <a:off x="9649557" y="4710875"/>
            <a:ext cx="500823" cy="1496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9AA05-9FE3-1F41-8FEB-59ADDB6EF17D}"/>
              </a:ext>
            </a:extLst>
          </p:cNvPr>
          <p:cNvCxnSpPr>
            <a:stCxn id="39" idx="3"/>
            <a:endCxn id="44" idx="1"/>
          </p:cNvCxnSpPr>
          <p:nvPr/>
        </p:nvCxnSpPr>
        <p:spPr>
          <a:xfrm>
            <a:off x="9649557" y="4710875"/>
            <a:ext cx="508085" cy="6580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D88AA-C567-5F44-9D74-AAECBB2E5446}"/>
              </a:ext>
            </a:extLst>
          </p:cNvPr>
          <p:cNvCxnSpPr>
            <a:stCxn id="61" idx="3"/>
            <a:endCxn id="39" idx="2"/>
          </p:cNvCxnSpPr>
          <p:nvPr/>
        </p:nvCxnSpPr>
        <p:spPr>
          <a:xfrm flipV="1">
            <a:off x="8487391" y="5201629"/>
            <a:ext cx="656210" cy="66125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958D6F-959A-D847-83FD-9F347461DAC9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>
            <a:off x="4040047" y="2996106"/>
            <a:ext cx="3961228" cy="2348775"/>
          </a:xfrm>
          <a:prstGeom prst="bentConnector3">
            <a:avLst>
              <a:gd name="adj1" fmla="val -5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D690F4B-9D8F-3141-AE53-28785930D488}"/>
              </a:ext>
            </a:extLst>
          </p:cNvPr>
          <p:cNvSpPr txBox="1">
            <a:spLocks/>
          </p:cNvSpPr>
          <p:nvPr/>
        </p:nvSpPr>
        <p:spPr>
          <a:xfrm>
            <a:off x="199484" y="443784"/>
            <a:ext cx="1386482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Run on Azure AKS Nodepools</a:t>
            </a:r>
          </a:p>
        </p:txBody>
      </p:sp>
    </p:spTree>
    <p:extLst>
      <p:ext uri="{BB962C8B-B14F-4D97-AF65-F5344CB8AC3E}">
        <p14:creationId xmlns:p14="http://schemas.microsoft.com/office/powerpoint/2010/main" val="2899700494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32154" y="3940742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32153" y="546669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2458" y="3956152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2805" y="5490660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43675" y="391338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801131" y="5448330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681;p35">
            <a:extLst>
              <a:ext uri="{FF2B5EF4-FFF2-40B4-BE49-F238E27FC236}">
                <a16:creationId xmlns:a16="http://schemas.microsoft.com/office/drawing/2014/main" id="{32FA03EF-1F0B-4940-BB2F-01F5DD9BF77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10204" y="422137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30ADB805-B03B-D74B-9844-798591B32F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69935" y="42315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0F8ABDEF-5A4E-5646-925F-0290B5E7647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26206" y="421811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384BD65E-9879-CB43-ACBF-227B5937732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97093" y="574770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681;p35">
            <a:extLst>
              <a:ext uri="{FF2B5EF4-FFF2-40B4-BE49-F238E27FC236}">
                <a16:creationId xmlns:a16="http://schemas.microsoft.com/office/drawing/2014/main" id="{DF6DD13C-06DB-2948-99F9-E78044E45FD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56824" y="5757894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81;p35">
            <a:extLst>
              <a:ext uri="{FF2B5EF4-FFF2-40B4-BE49-F238E27FC236}">
                <a16:creationId xmlns:a16="http://schemas.microsoft.com/office/drawing/2014/main" id="{2B2B72D8-AF28-B440-895D-8C3651F8E5E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13095" y="574444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127" y="-5879"/>
            <a:ext cx="14817435" cy="939161"/>
          </a:xfrm>
        </p:spPr>
        <p:txBody>
          <a:bodyPr>
            <a:normAutofit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Node Pools (Linux</a:t>
            </a:r>
            <a:r>
              <a:rPr lang="en-US">
                <a:solidFill>
                  <a:srgbClr val="00B050"/>
                </a:solidFill>
              </a:rPr>
              <a:t>, Windows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2DECFF5-49E0-D54B-BADA-E2CCA27FA369}"/>
              </a:ext>
            </a:extLst>
          </p:cNvPr>
          <p:cNvCxnSpPr>
            <a:stCxn id="19" idx="1"/>
            <a:endCxn id="23" idx="3"/>
          </p:cNvCxnSpPr>
          <p:nvPr/>
        </p:nvCxnSpPr>
        <p:spPr>
          <a:xfrm flipH="1">
            <a:off x="5366977" y="2702898"/>
            <a:ext cx="1555983" cy="19063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8C81162-B957-0D4D-83DB-A09C79106EFB}"/>
              </a:ext>
            </a:extLst>
          </p:cNvPr>
          <p:cNvCxnSpPr>
            <a:stCxn id="19" idx="1"/>
            <a:endCxn id="24" idx="3"/>
          </p:cNvCxnSpPr>
          <p:nvPr/>
        </p:nvCxnSpPr>
        <p:spPr>
          <a:xfrm flipH="1">
            <a:off x="5366976" y="2702898"/>
            <a:ext cx="1555984" cy="34323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>
            <a:extLst>
              <a:ext uri="{FF2B5EF4-FFF2-40B4-BE49-F238E27FC236}">
                <a16:creationId xmlns:a16="http://schemas.microsoft.com/office/drawing/2014/main" id="{5F6CB376-CBD6-6842-BB60-FC8F2E38F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058" y="5273057"/>
            <a:ext cx="3550425" cy="882252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BFBC32F6-616C-2548-9C16-724963D0F13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61981" y="5103118"/>
            <a:ext cx="1106829" cy="1106829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7B902504-F55D-634E-BB9C-B1FCDF1F9D79}"/>
              </a:ext>
            </a:extLst>
          </p:cNvPr>
          <p:cNvSpPr txBox="1"/>
          <p:nvPr/>
        </p:nvSpPr>
        <p:spPr>
          <a:xfrm>
            <a:off x="5984817" y="6354448"/>
            <a:ext cx="1106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</a:t>
            </a:r>
          </a:p>
          <a:p>
            <a:pPr algn="ctr"/>
            <a:r>
              <a:rPr lang="en-US" sz="1800" dirty="0"/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3137426573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791EA8-70B3-164C-9BF2-DE0CF5DDEC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338A81-320F-0646-B7F4-889F0CD7B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863607"/>
            <a:ext cx="12618720" cy="118885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59974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465348"/>
            <a:ext cx="1220850" cy="44437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6287226" y="3707027"/>
            <a:ext cx="3428098" cy="26322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87226" y="498708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527706" y="497527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755639" y="4937107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7222291" y="561066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8432193" y="561066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7294133" y="596264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722" y="2045997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1037839" y="2151566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4493131" y="2967354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590805" y="-238959"/>
            <a:ext cx="1359156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Pull Docker Images from ACR using </a:t>
            </a:r>
            <a:r>
              <a:rPr lang="en-US" dirty="0">
                <a:solidFill>
                  <a:srgbClr val="00B050"/>
                </a:solidFill>
              </a:rPr>
              <a:t>Service Principal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  <p:pic>
        <p:nvPicPr>
          <p:cNvPr id="39" name="Google Shape;171;p19">
            <a:extLst>
              <a:ext uri="{FF2B5EF4-FFF2-40B4-BE49-F238E27FC236}">
                <a16:creationId xmlns:a16="http://schemas.microsoft.com/office/drawing/2014/main" id="{7A8AD394-DFA4-B548-8551-24127EA3237D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637644" y="3812348"/>
            <a:ext cx="1011913" cy="9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8D47A2-3E10-7B4D-ADA2-9AEFF726A905}"/>
              </a:ext>
            </a:extLst>
          </p:cNvPr>
          <p:cNvSpPr/>
          <p:nvPr/>
        </p:nvSpPr>
        <p:spPr>
          <a:xfrm>
            <a:off x="10145942" y="3812348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docker-server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9D037-3BCF-1D49-9C16-693B379BD2AB}"/>
              </a:ext>
            </a:extLst>
          </p:cNvPr>
          <p:cNvSpPr/>
          <p:nvPr/>
        </p:nvSpPr>
        <p:spPr>
          <a:xfrm>
            <a:off x="10150380" y="4286494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docker-username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1491B2-478D-8C4C-B8FF-C4A070CB68E0}"/>
              </a:ext>
            </a:extLst>
          </p:cNvPr>
          <p:cNvSpPr/>
          <p:nvPr/>
        </p:nvSpPr>
        <p:spPr>
          <a:xfrm>
            <a:off x="10157642" y="4794872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docker-password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5F4EB0-40C9-0A42-91DF-38FC6A553DE8}"/>
              </a:ext>
            </a:extLst>
          </p:cNvPr>
          <p:cNvCxnSpPr>
            <a:stCxn id="39" idx="3"/>
            <a:endCxn id="4" idx="1"/>
          </p:cNvCxnSpPr>
          <p:nvPr/>
        </p:nvCxnSpPr>
        <p:spPr>
          <a:xfrm flipV="1">
            <a:off x="9649557" y="3978600"/>
            <a:ext cx="496385" cy="324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E4C0CB-C7C2-AD46-B056-40D0491B156C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>
            <a:off x="9649557" y="4303102"/>
            <a:ext cx="500823" cy="1496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9AA05-9FE3-1F41-8FEB-59ADDB6EF17D}"/>
              </a:ext>
            </a:extLst>
          </p:cNvPr>
          <p:cNvCxnSpPr>
            <a:stCxn id="39" idx="3"/>
            <a:endCxn id="44" idx="1"/>
          </p:cNvCxnSpPr>
          <p:nvPr/>
        </p:nvCxnSpPr>
        <p:spPr>
          <a:xfrm>
            <a:off x="9649557" y="4303102"/>
            <a:ext cx="508085" cy="6580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D88AA-C567-5F44-9D74-AAECBB2E5446}"/>
              </a:ext>
            </a:extLst>
          </p:cNvPr>
          <p:cNvCxnSpPr>
            <a:stCxn id="61" idx="3"/>
            <a:endCxn id="39" idx="2"/>
          </p:cNvCxnSpPr>
          <p:nvPr/>
        </p:nvCxnSpPr>
        <p:spPr>
          <a:xfrm flipV="1">
            <a:off x="8487391" y="4793856"/>
            <a:ext cx="656210" cy="66125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958D6F-959A-D847-83FD-9F347461DAC9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>
            <a:off x="4040047" y="2996106"/>
            <a:ext cx="3961228" cy="2348775"/>
          </a:xfrm>
          <a:prstGeom prst="bentConnector3">
            <a:avLst>
              <a:gd name="adj1" fmla="val -5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C53C6AF-D7D5-D345-A539-2E9385D54C6C}"/>
              </a:ext>
            </a:extLst>
          </p:cNvPr>
          <p:cNvSpPr/>
          <p:nvPr/>
        </p:nvSpPr>
        <p:spPr>
          <a:xfrm>
            <a:off x="6128951" y="3527710"/>
            <a:ext cx="3781168" cy="3231436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687F69-0C65-C749-B564-61536D37FC47}"/>
              </a:ext>
            </a:extLst>
          </p:cNvPr>
          <p:cNvSpPr txBox="1"/>
          <p:nvPr/>
        </p:nvSpPr>
        <p:spPr>
          <a:xfrm>
            <a:off x="6978071" y="6344758"/>
            <a:ext cx="22296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 - ACI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F696BA9E-D8AA-8647-9501-BE5C7D516904}"/>
              </a:ext>
            </a:extLst>
          </p:cNvPr>
          <p:cNvSpPr txBox="1">
            <a:spLocks/>
          </p:cNvSpPr>
          <p:nvPr/>
        </p:nvSpPr>
        <p:spPr>
          <a:xfrm>
            <a:off x="199484" y="443784"/>
            <a:ext cx="1386482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Run on Azure Virtual Nodes</a:t>
            </a:r>
          </a:p>
        </p:txBody>
      </p:sp>
    </p:spTree>
    <p:extLst>
      <p:ext uri="{BB962C8B-B14F-4D97-AF65-F5344CB8AC3E}">
        <p14:creationId xmlns:p14="http://schemas.microsoft.com/office/powerpoint/2010/main" val="1707269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118917" y="-781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Azure DevOps Pipelines – </a:t>
            </a:r>
            <a:r>
              <a:rPr lang="en-US" sz="4000" dirty="0">
                <a:solidFill>
                  <a:srgbClr val="00B050"/>
                </a:solidFill>
              </a:rPr>
              <a:t>Build &amp; Push Docker Image to ACR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1488" y="5600647"/>
            <a:ext cx="977137" cy="977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4ED53-86CF-3040-B9FD-6F29A5226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674" y="3010487"/>
            <a:ext cx="1088068" cy="10880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0EE702-51E9-264B-8B4F-103E80430676}"/>
              </a:ext>
            </a:extLst>
          </p:cNvPr>
          <p:cNvCxnSpPr>
            <a:cxnSpLocks/>
            <a:stCxn id="45" idx="0"/>
            <a:endCxn id="4" idx="2"/>
          </p:cNvCxnSpPr>
          <p:nvPr/>
        </p:nvCxnSpPr>
        <p:spPr>
          <a:xfrm flipH="1" flipV="1">
            <a:off x="690708" y="4098555"/>
            <a:ext cx="19349" cy="150209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BFFD6F9E-D149-4A4C-B424-530FA830AF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64655" y="2231480"/>
            <a:ext cx="766642" cy="7666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1A8B68-B5B7-E149-A3F9-FDC164E4B6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4392" y="3061696"/>
            <a:ext cx="985651" cy="985651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61A1D4B-DC29-5D46-BDB4-D7B15672D64D}"/>
              </a:ext>
            </a:extLst>
          </p:cNvPr>
          <p:cNvSpPr/>
          <p:nvPr/>
        </p:nvSpPr>
        <p:spPr>
          <a:xfrm>
            <a:off x="1830686" y="1496837"/>
            <a:ext cx="5771874" cy="4000535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47A8D4-785B-B54C-91F0-C77561B5F75C}"/>
              </a:ext>
            </a:extLst>
          </p:cNvPr>
          <p:cNvSpPr txBox="1"/>
          <p:nvPr/>
        </p:nvSpPr>
        <p:spPr>
          <a:xfrm>
            <a:off x="1938873" y="1530195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D65B8E-A73A-6B47-9D25-673B6E40A907}"/>
              </a:ext>
            </a:extLst>
          </p:cNvPr>
          <p:cNvSpPr/>
          <p:nvPr/>
        </p:nvSpPr>
        <p:spPr>
          <a:xfrm>
            <a:off x="2071164" y="2183914"/>
            <a:ext cx="3314988" cy="2820729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3B094D-A3FA-9F4D-8F26-F4D23DBAC7A3}"/>
              </a:ext>
            </a:extLst>
          </p:cNvPr>
          <p:cNvSpPr txBox="1"/>
          <p:nvPr/>
        </p:nvSpPr>
        <p:spPr>
          <a:xfrm>
            <a:off x="2964861" y="2328923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DevOps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ED9DDA-73A6-9846-8554-7320D380815B}"/>
              </a:ext>
            </a:extLst>
          </p:cNvPr>
          <p:cNvSpPr txBox="1"/>
          <p:nvPr/>
        </p:nvSpPr>
        <p:spPr>
          <a:xfrm>
            <a:off x="2834373" y="4154043"/>
            <a:ext cx="20470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</a:t>
            </a:r>
          </a:p>
          <a:p>
            <a:r>
              <a:rPr lang="en-US" dirty="0"/>
              <a:t>(Build &amp; Push)	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85D1E5-AB5D-204A-A2F7-A5D2D201F588}"/>
              </a:ext>
            </a:extLst>
          </p:cNvPr>
          <p:cNvSpPr txBox="1"/>
          <p:nvPr/>
        </p:nvSpPr>
        <p:spPr>
          <a:xfrm>
            <a:off x="177148" y="2759810"/>
            <a:ext cx="115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459D8C-EF4B-1442-8B30-9F34BAB73744}"/>
              </a:ext>
            </a:extLst>
          </p:cNvPr>
          <p:cNvSpPr txBox="1"/>
          <p:nvPr/>
        </p:nvSpPr>
        <p:spPr>
          <a:xfrm>
            <a:off x="91655" y="6623027"/>
            <a:ext cx="144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0CCB5C-1CBD-004A-B178-595A41F8CC34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1234742" y="3554521"/>
            <a:ext cx="2069650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>
            <a:extLst>
              <a:ext uri="{FF2B5EF4-FFF2-40B4-BE49-F238E27FC236}">
                <a16:creationId xmlns:a16="http://schemas.microsoft.com/office/drawing/2014/main" id="{B98F005A-4D16-564A-BB67-DAA0508A75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87768" y="3024850"/>
            <a:ext cx="1063211" cy="106321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6EBC213-F38E-0C4F-A36D-755A074D583A}"/>
              </a:ext>
            </a:extLst>
          </p:cNvPr>
          <p:cNvSpPr txBox="1"/>
          <p:nvPr/>
        </p:nvSpPr>
        <p:spPr>
          <a:xfrm>
            <a:off x="5451121" y="4088061"/>
            <a:ext cx="2047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Azure Container Registry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302AAA-89EF-5641-9EFD-24A1A0199BF7}"/>
              </a:ext>
            </a:extLst>
          </p:cNvPr>
          <p:cNvCxnSpPr>
            <a:cxnSpLocks/>
            <a:stCxn id="18" idx="3"/>
            <a:endCxn id="56" idx="1"/>
          </p:cNvCxnSpPr>
          <p:nvPr/>
        </p:nvCxnSpPr>
        <p:spPr>
          <a:xfrm>
            <a:off x="4290043" y="3554522"/>
            <a:ext cx="1597725" cy="193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B774A19-E7B6-7142-8918-B97D95AEAF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23189" y="1342246"/>
            <a:ext cx="5356028" cy="597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23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039404" y="-245493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Azure DevOps – </a:t>
            </a:r>
            <a:r>
              <a:rPr lang="en-US" sz="3500" dirty="0">
                <a:solidFill>
                  <a:srgbClr val="00B050"/>
                </a:solidFill>
              </a:rPr>
              <a:t>Build &amp; Push Docker Image to ACR &amp; Deploy to AKS 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708" y="387251"/>
            <a:ext cx="977137" cy="977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4ED53-86CF-3040-B9FD-6F29A5226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26" y="2252210"/>
            <a:ext cx="1088068" cy="10880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0EE702-51E9-264B-8B4F-103E80430676}"/>
              </a:ext>
            </a:extLst>
          </p:cNvPr>
          <p:cNvCxnSpPr>
            <a:cxnSpLocks/>
            <a:stCxn id="45" idx="2"/>
            <a:endCxn id="4" idx="0"/>
          </p:cNvCxnSpPr>
          <p:nvPr/>
        </p:nvCxnSpPr>
        <p:spPr>
          <a:xfrm flipH="1">
            <a:off x="639760" y="1364388"/>
            <a:ext cx="5517" cy="8878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BFFD6F9E-D149-4A4C-B424-530FA830AF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58411" y="814818"/>
            <a:ext cx="683045" cy="683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1A8B68-B5B7-E149-A3F9-FDC164E4B6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8015" y="1608513"/>
            <a:ext cx="540437" cy="54043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61A1D4B-DC29-5D46-BDB4-D7B15672D64D}"/>
              </a:ext>
            </a:extLst>
          </p:cNvPr>
          <p:cNvSpPr/>
          <p:nvPr/>
        </p:nvSpPr>
        <p:spPr>
          <a:xfrm>
            <a:off x="1580812" y="742122"/>
            <a:ext cx="12882370" cy="681437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47A8D4-785B-B54C-91F0-C77561B5F75C}"/>
              </a:ext>
            </a:extLst>
          </p:cNvPr>
          <p:cNvSpPr txBox="1"/>
          <p:nvPr/>
        </p:nvSpPr>
        <p:spPr>
          <a:xfrm>
            <a:off x="12778878" y="727914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D65B8E-A73A-6B47-9D25-673B6E40A907}"/>
              </a:ext>
            </a:extLst>
          </p:cNvPr>
          <p:cNvSpPr/>
          <p:nvPr/>
        </p:nvSpPr>
        <p:spPr>
          <a:xfrm>
            <a:off x="1747720" y="893180"/>
            <a:ext cx="8216087" cy="2582110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3B094D-A3FA-9F4D-8F26-F4D23DBAC7A3}"/>
              </a:ext>
            </a:extLst>
          </p:cNvPr>
          <p:cNvSpPr txBox="1"/>
          <p:nvPr/>
        </p:nvSpPr>
        <p:spPr>
          <a:xfrm>
            <a:off x="2535744" y="880790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DevOps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ED9DDA-73A6-9846-8554-7320D380815B}"/>
              </a:ext>
            </a:extLst>
          </p:cNvPr>
          <p:cNvSpPr txBox="1"/>
          <p:nvPr/>
        </p:nvSpPr>
        <p:spPr>
          <a:xfrm>
            <a:off x="2583935" y="1544266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85D1E5-AB5D-204A-A2F7-A5D2D201F588}"/>
              </a:ext>
            </a:extLst>
          </p:cNvPr>
          <p:cNvSpPr txBox="1"/>
          <p:nvPr/>
        </p:nvSpPr>
        <p:spPr>
          <a:xfrm>
            <a:off x="174961" y="3263156"/>
            <a:ext cx="115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459D8C-EF4B-1442-8B30-9F34BAB73744}"/>
              </a:ext>
            </a:extLst>
          </p:cNvPr>
          <p:cNvSpPr txBox="1"/>
          <p:nvPr/>
        </p:nvSpPr>
        <p:spPr>
          <a:xfrm>
            <a:off x="26875" y="1250607"/>
            <a:ext cx="144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0CCB5C-1CBD-004A-B178-595A41F8CC34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1183794" y="2796244"/>
            <a:ext cx="902538" cy="797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>
            <a:extLst>
              <a:ext uri="{FF2B5EF4-FFF2-40B4-BE49-F238E27FC236}">
                <a16:creationId xmlns:a16="http://schemas.microsoft.com/office/drawing/2014/main" id="{B98F005A-4D16-564A-BB67-DAA0508A75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18023" y="5717059"/>
            <a:ext cx="1063211" cy="106321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6EBC213-F38E-0C4F-A36D-755A074D583A}"/>
              </a:ext>
            </a:extLst>
          </p:cNvPr>
          <p:cNvSpPr txBox="1"/>
          <p:nvPr/>
        </p:nvSpPr>
        <p:spPr>
          <a:xfrm>
            <a:off x="1623060" y="6729819"/>
            <a:ext cx="2047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Azure Container Registry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302AAA-89EF-5641-9EFD-24A1A0199BF7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449629" y="3161710"/>
            <a:ext cx="12995" cy="255534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5F807A5-61A6-374E-AFDC-C13D1FD2A6BC}"/>
              </a:ext>
            </a:extLst>
          </p:cNvPr>
          <p:cNvSpPr/>
          <p:nvPr/>
        </p:nvSpPr>
        <p:spPr>
          <a:xfrm>
            <a:off x="1892532" y="1544266"/>
            <a:ext cx="7734944" cy="1701725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D0B3CCB-5EC3-B443-AE07-66B7967DF09D}"/>
              </a:ext>
            </a:extLst>
          </p:cNvPr>
          <p:cNvSpPr/>
          <p:nvPr/>
        </p:nvSpPr>
        <p:spPr>
          <a:xfrm>
            <a:off x="2086332" y="2441015"/>
            <a:ext cx="2470913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Stage-1: Build &amp; Push to ACR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DDF7541-098B-BA49-B119-2263D48C805C}"/>
              </a:ext>
            </a:extLst>
          </p:cNvPr>
          <p:cNvSpPr/>
          <p:nvPr/>
        </p:nvSpPr>
        <p:spPr>
          <a:xfrm>
            <a:off x="6993640" y="2421934"/>
            <a:ext cx="2470913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Stage-2: Deploy to AKS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D86399-09A9-B44E-988A-E6A59BC42BC8}"/>
              </a:ext>
            </a:extLst>
          </p:cNvPr>
          <p:cNvSpPr/>
          <p:nvPr/>
        </p:nvSpPr>
        <p:spPr>
          <a:xfrm>
            <a:off x="3733781" y="3694043"/>
            <a:ext cx="10274319" cy="3621157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7A690A1-484B-F246-BA26-05CD7BA602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322351" y="3742101"/>
            <a:ext cx="597357" cy="5973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1D14ADD-2D62-2942-8888-E25FBEFF5841}"/>
              </a:ext>
            </a:extLst>
          </p:cNvPr>
          <p:cNvSpPr txBox="1"/>
          <p:nvPr/>
        </p:nvSpPr>
        <p:spPr>
          <a:xfrm>
            <a:off x="11063194" y="3742101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1E47F5-4998-D946-86E5-EAF5B252FF70}"/>
              </a:ext>
            </a:extLst>
          </p:cNvPr>
          <p:cNvGrpSpPr/>
          <p:nvPr/>
        </p:nvGrpSpPr>
        <p:grpSpPr>
          <a:xfrm>
            <a:off x="6657309" y="4285275"/>
            <a:ext cx="3428098" cy="1684438"/>
            <a:chOff x="5441025" y="4551260"/>
            <a:chExt cx="3428098" cy="168443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44A78AF-D4D3-CC47-B413-FE37ECA2F2D0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oogle Shape;660;p35">
              <a:extLst>
                <a:ext uri="{FF2B5EF4-FFF2-40B4-BE49-F238E27FC236}">
                  <a16:creationId xmlns:a16="http://schemas.microsoft.com/office/drawing/2014/main" id="{483B62BC-9A86-844A-9A35-54B3561943B2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637;p35">
              <a:extLst>
                <a:ext uri="{FF2B5EF4-FFF2-40B4-BE49-F238E27FC236}">
                  <a16:creationId xmlns:a16="http://schemas.microsoft.com/office/drawing/2014/main" id="{B739D633-EF45-2E43-9AC0-A1DA9F418FD1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638;p35">
              <a:extLst>
                <a:ext uri="{FF2B5EF4-FFF2-40B4-BE49-F238E27FC236}">
                  <a16:creationId xmlns:a16="http://schemas.microsoft.com/office/drawing/2014/main" id="{91F37C0B-54FF-DA49-A212-1B4FB2C9FE36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DF32AED-5FC5-C74F-8872-BB1F0CB29F01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DEEED7-14A1-C745-BAB3-70B3917100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B822AAA-BC3E-874F-886A-BDA54E53C4AD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38" name="Google Shape;635;p35">
              <a:extLst>
                <a:ext uri="{FF2B5EF4-FFF2-40B4-BE49-F238E27FC236}">
                  <a16:creationId xmlns:a16="http://schemas.microsoft.com/office/drawing/2014/main" id="{63693371-D168-0D44-82EB-44D69922911E}"/>
                </a:ext>
              </a:extLst>
            </p:cNvPr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020308C-CAE0-A44F-91CF-6BBB1ED36FE7}"/>
                </a:ext>
              </a:extLst>
            </p:cNvPr>
            <p:cNvSpPr txBox="1"/>
            <p:nvPr/>
          </p:nvSpPr>
          <p:spPr>
            <a:xfrm>
              <a:off x="5962304" y="4551260"/>
              <a:ext cx="17642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default namespace</a:t>
              </a:r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41D8250-B563-AE42-B70D-6E819350DD5B}"/>
              </a:ext>
            </a:extLst>
          </p:cNvPr>
          <p:cNvCxnSpPr>
            <a:cxnSpLocks/>
            <a:stCxn id="9" idx="3"/>
            <a:endCxn id="27" idx="1"/>
          </p:cNvCxnSpPr>
          <p:nvPr/>
        </p:nvCxnSpPr>
        <p:spPr>
          <a:xfrm flipV="1">
            <a:off x="4557245" y="2785138"/>
            <a:ext cx="2436395" cy="1908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56806A1-4B48-304D-A3CE-C3867BF9F611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8229097" y="3148342"/>
            <a:ext cx="0" cy="115930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6687A649-64D8-DC46-9840-79B641526496}"/>
              </a:ext>
            </a:extLst>
          </p:cNvPr>
          <p:cNvCxnSpPr>
            <a:stCxn id="56" idx="3"/>
            <a:endCxn id="33" idx="2"/>
          </p:cNvCxnSpPr>
          <p:nvPr/>
        </p:nvCxnSpPr>
        <p:spPr>
          <a:xfrm flipV="1">
            <a:off x="2981234" y="5931320"/>
            <a:ext cx="5396398" cy="317345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A5419BF-D689-B94E-8410-FCA6EAD3FBEE}"/>
              </a:ext>
            </a:extLst>
          </p:cNvPr>
          <p:cNvSpPr/>
          <p:nvPr/>
        </p:nvSpPr>
        <p:spPr>
          <a:xfrm>
            <a:off x="1269590" y="2430795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DE66B9-0F85-A844-8082-FC6A17FE6929}"/>
              </a:ext>
            </a:extLst>
          </p:cNvPr>
          <p:cNvSpPr/>
          <p:nvPr/>
        </p:nvSpPr>
        <p:spPr>
          <a:xfrm>
            <a:off x="154856" y="1797253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46F67F9-DC56-4142-B639-B7A143322C93}"/>
              </a:ext>
            </a:extLst>
          </p:cNvPr>
          <p:cNvSpPr/>
          <p:nvPr/>
        </p:nvSpPr>
        <p:spPr>
          <a:xfrm>
            <a:off x="2492412" y="4447010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D0A2776-06F9-A741-918F-EA38E5F3525C}"/>
              </a:ext>
            </a:extLst>
          </p:cNvPr>
          <p:cNvSpPr/>
          <p:nvPr/>
        </p:nvSpPr>
        <p:spPr>
          <a:xfrm>
            <a:off x="5481680" y="2410658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D0F1E6-AD49-934E-A4AD-61E1D6C13A24}"/>
              </a:ext>
            </a:extLst>
          </p:cNvPr>
          <p:cNvSpPr/>
          <p:nvPr/>
        </p:nvSpPr>
        <p:spPr>
          <a:xfrm>
            <a:off x="8283828" y="3766258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C3CF4F8-B23A-A447-9A85-D1376C23691E}"/>
              </a:ext>
            </a:extLst>
          </p:cNvPr>
          <p:cNvSpPr/>
          <p:nvPr/>
        </p:nvSpPr>
        <p:spPr>
          <a:xfrm>
            <a:off x="5263343" y="5824528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699408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D11355-C1AC-ED4A-ABEC-7FA40003EB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CAEC8C-7A75-E949-B668-088493509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Pipelines – Key Concepts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7FAB97-0018-3140-A6CE-26667009C8A1}"/>
              </a:ext>
            </a:extLst>
          </p:cNvPr>
          <p:cNvSpPr/>
          <p:nvPr/>
        </p:nvSpPr>
        <p:spPr>
          <a:xfrm>
            <a:off x="2871858" y="2090311"/>
            <a:ext cx="2697381" cy="44678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FCD353-0888-6C47-8C45-14ACF3D909CA}"/>
              </a:ext>
            </a:extLst>
          </p:cNvPr>
          <p:cNvSpPr/>
          <p:nvPr/>
        </p:nvSpPr>
        <p:spPr>
          <a:xfrm>
            <a:off x="6199011" y="2090311"/>
            <a:ext cx="2280212" cy="44678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D236EB-79F4-9344-9CE8-A1592D3BEEFD}"/>
              </a:ext>
            </a:extLst>
          </p:cNvPr>
          <p:cNvSpPr/>
          <p:nvPr/>
        </p:nvSpPr>
        <p:spPr>
          <a:xfrm>
            <a:off x="8967288" y="2090311"/>
            <a:ext cx="5329631" cy="44678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49449E2-BAB7-AB44-94E0-016B5E7D4F63}"/>
              </a:ext>
            </a:extLst>
          </p:cNvPr>
          <p:cNvSpPr/>
          <p:nvPr/>
        </p:nvSpPr>
        <p:spPr>
          <a:xfrm>
            <a:off x="92066" y="2808952"/>
            <a:ext cx="1488311" cy="64313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Trigger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94ED73-1BDB-1E49-9838-7E38140FA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05" y="4252743"/>
            <a:ext cx="1088068" cy="10880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17CB33-6CE1-D64C-977C-5EB3F2B1E77A}"/>
              </a:ext>
            </a:extLst>
          </p:cNvPr>
          <p:cNvSpPr txBox="1"/>
          <p:nvPr/>
        </p:nvSpPr>
        <p:spPr>
          <a:xfrm>
            <a:off x="1363673" y="4614026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pic>
        <p:nvPicPr>
          <p:cNvPr id="12" name="Graphic 11" descr="User">
            <a:extLst>
              <a:ext uri="{FF2B5EF4-FFF2-40B4-BE49-F238E27FC236}">
                <a16:creationId xmlns:a16="http://schemas.microsoft.com/office/drawing/2014/main" id="{B70F14E4-B43A-D847-9DE2-C349F6941E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480" y="6306128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A5A3FB-DA4A-4E49-B328-6376FFFE3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23722" y="64518"/>
            <a:ext cx="1188851" cy="11888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2C6857-A649-8340-93AE-834744A5A55A}"/>
              </a:ext>
            </a:extLst>
          </p:cNvPr>
          <p:cNvSpPr txBox="1"/>
          <p:nvPr/>
        </p:nvSpPr>
        <p:spPr>
          <a:xfrm>
            <a:off x="1286757" y="6682997"/>
            <a:ext cx="1256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Developer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E0E43A-0315-7E4F-A671-02D6098C86AE}"/>
              </a:ext>
            </a:extLst>
          </p:cNvPr>
          <p:cNvSpPr txBox="1"/>
          <p:nvPr/>
        </p:nvSpPr>
        <p:spPr>
          <a:xfrm>
            <a:off x="3693725" y="2177590"/>
            <a:ext cx="11288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Pipeline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70590E-49B0-7C40-92D1-204E5036C5B4}"/>
              </a:ext>
            </a:extLst>
          </p:cNvPr>
          <p:cNvSpPr txBox="1"/>
          <p:nvPr/>
        </p:nvSpPr>
        <p:spPr>
          <a:xfrm>
            <a:off x="6808718" y="2162751"/>
            <a:ext cx="937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1C4F0B-0CB0-964B-9E00-441F8B93226B}"/>
              </a:ext>
            </a:extLst>
          </p:cNvPr>
          <p:cNvSpPr txBox="1"/>
          <p:nvPr/>
        </p:nvSpPr>
        <p:spPr>
          <a:xfrm>
            <a:off x="11074097" y="2163660"/>
            <a:ext cx="816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85A7ACB-6063-E942-A917-09E1E00F16FE}"/>
              </a:ext>
            </a:extLst>
          </p:cNvPr>
          <p:cNvSpPr/>
          <p:nvPr/>
        </p:nvSpPr>
        <p:spPr>
          <a:xfrm>
            <a:off x="3138447" y="2849557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Stage-1: Build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4FF4711-4E01-C341-91AC-80B0DA73B586}"/>
              </a:ext>
            </a:extLst>
          </p:cNvPr>
          <p:cNvSpPr/>
          <p:nvPr/>
        </p:nvSpPr>
        <p:spPr>
          <a:xfrm>
            <a:off x="3117418" y="3835441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Stage-2: AA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3953E43-A38C-7E4D-A939-F6A06BBECA0C}"/>
              </a:ext>
            </a:extLst>
          </p:cNvPr>
          <p:cNvSpPr/>
          <p:nvPr/>
        </p:nvSpPr>
        <p:spPr>
          <a:xfrm>
            <a:off x="3117418" y="4787704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Stage-3: BB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56B1960-0323-1D4A-B89D-0604A6A72183}"/>
              </a:ext>
            </a:extLst>
          </p:cNvPr>
          <p:cNvSpPr/>
          <p:nvPr/>
        </p:nvSpPr>
        <p:spPr>
          <a:xfrm>
            <a:off x="6428578" y="2866861"/>
            <a:ext cx="1851946" cy="12258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437BD1F-AA70-1640-82D0-76FBF96FE311}"/>
              </a:ext>
            </a:extLst>
          </p:cNvPr>
          <p:cNvSpPr/>
          <p:nvPr/>
        </p:nvSpPr>
        <p:spPr>
          <a:xfrm>
            <a:off x="6579045" y="3441091"/>
            <a:ext cx="1551008" cy="5243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4B0BE38-E8FC-C942-A013-50877EDC70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5621" y="2987508"/>
            <a:ext cx="406400" cy="3683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6DF4DFA-B567-254C-86C7-3516C2054D5B}"/>
              </a:ext>
            </a:extLst>
          </p:cNvPr>
          <p:cNvSpPr txBox="1"/>
          <p:nvPr/>
        </p:nvSpPr>
        <p:spPr>
          <a:xfrm>
            <a:off x="7032021" y="2962704"/>
            <a:ext cx="859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Agent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598357C-4FC5-9B47-B86E-A1DCA2461A95}"/>
              </a:ext>
            </a:extLst>
          </p:cNvPr>
          <p:cNvSpPr/>
          <p:nvPr/>
        </p:nvSpPr>
        <p:spPr>
          <a:xfrm>
            <a:off x="6428578" y="4355230"/>
            <a:ext cx="1851946" cy="12258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D4B947-F02C-3A45-A2BE-12FA60C186C5}"/>
              </a:ext>
            </a:extLst>
          </p:cNvPr>
          <p:cNvSpPr/>
          <p:nvPr/>
        </p:nvSpPr>
        <p:spPr>
          <a:xfrm>
            <a:off x="6579045" y="4929460"/>
            <a:ext cx="1551008" cy="5243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DB9DAA-C6F6-2745-88B7-88D2D9A2AC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5621" y="4475877"/>
            <a:ext cx="406400" cy="3683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85DA040-BCCD-B042-B9DC-DCF1AF4CF8B6}"/>
              </a:ext>
            </a:extLst>
          </p:cNvPr>
          <p:cNvSpPr txBox="1"/>
          <p:nvPr/>
        </p:nvSpPr>
        <p:spPr>
          <a:xfrm>
            <a:off x="7032021" y="4451073"/>
            <a:ext cx="859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29728-7F7C-7940-862E-C19F0F78798A}"/>
              </a:ext>
            </a:extLst>
          </p:cNvPr>
          <p:cNvSpPr/>
          <p:nvPr/>
        </p:nvSpPr>
        <p:spPr>
          <a:xfrm>
            <a:off x="6579045" y="5814304"/>
            <a:ext cx="1551008" cy="5243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8DA0A08-7C69-F043-8D22-561B9114A187}"/>
              </a:ext>
            </a:extLst>
          </p:cNvPr>
          <p:cNvSpPr/>
          <p:nvPr/>
        </p:nvSpPr>
        <p:spPr>
          <a:xfrm>
            <a:off x="9304749" y="2851274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Step-1: </a:t>
            </a:r>
            <a:r>
              <a:rPr lang="en-IN" sz="2000" dirty="0"/>
              <a:t>script: echo Hello, world!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CFBC30A-3DBD-B34A-9B2A-0B45EF152B58}"/>
              </a:ext>
            </a:extLst>
          </p:cNvPr>
          <p:cNvSpPr/>
          <p:nvPr/>
        </p:nvSpPr>
        <p:spPr>
          <a:xfrm>
            <a:off x="9304749" y="3859539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Step-2: </a:t>
            </a:r>
            <a:r>
              <a:rPr lang="en-IN" sz="2000" dirty="0"/>
              <a:t>Task-1:  Docker Build &amp; Push to ACR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47A9FE28-FDFD-2540-945D-CE9B34521E0B}"/>
              </a:ext>
            </a:extLst>
          </p:cNvPr>
          <p:cNvSpPr/>
          <p:nvPr/>
        </p:nvSpPr>
        <p:spPr>
          <a:xfrm>
            <a:off x="9304749" y="4846218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Step-3: </a:t>
            </a:r>
            <a:r>
              <a:rPr lang="en-IN" sz="2000" dirty="0"/>
              <a:t>Task-2: Copy Files to Build Artifact Directory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00B8448-264C-2C47-9B8D-59E507CDF99D}"/>
              </a:ext>
            </a:extLst>
          </p:cNvPr>
          <p:cNvSpPr/>
          <p:nvPr/>
        </p:nvSpPr>
        <p:spPr>
          <a:xfrm>
            <a:off x="9304749" y="5722874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Step-4: </a:t>
            </a:r>
            <a:r>
              <a:rPr lang="en-IN" sz="2000" dirty="0"/>
              <a:t>Task-3: Publish Artifacts to Azure Pipelines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476FB1D-F23B-5A42-8BCE-6C4E56A57FA3}"/>
              </a:ext>
            </a:extLst>
          </p:cNvPr>
          <p:cNvSpPr/>
          <p:nvPr/>
        </p:nvSpPr>
        <p:spPr>
          <a:xfrm>
            <a:off x="3132202" y="5724616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Stage-4: CC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5E00E26-01F0-7B40-ACA0-67691EE5D915}"/>
              </a:ext>
            </a:extLst>
          </p:cNvPr>
          <p:cNvCxnSpPr>
            <a:stCxn id="12" idx="0"/>
            <a:endCxn id="9" idx="2"/>
          </p:cNvCxnSpPr>
          <p:nvPr/>
        </p:nvCxnSpPr>
        <p:spPr>
          <a:xfrm flipV="1">
            <a:off x="790680" y="5340811"/>
            <a:ext cx="28959" cy="9653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8748046-4B17-3546-9BD2-297F1F1A3D2B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V="1">
            <a:off x="819639" y="3452086"/>
            <a:ext cx="16583" cy="80065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393FDFE-9A7B-2A45-B775-80B17FBC7224}"/>
              </a:ext>
            </a:extLst>
          </p:cNvPr>
          <p:cNvCxnSpPr>
            <a:stCxn id="8" idx="6"/>
            <a:endCxn id="18" idx="1"/>
          </p:cNvCxnSpPr>
          <p:nvPr/>
        </p:nvCxnSpPr>
        <p:spPr>
          <a:xfrm>
            <a:off x="1580377" y="3130519"/>
            <a:ext cx="1558070" cy="1480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878F3CC-6AD1-3A4E-99D1-53DC58F64B2E}"/>
              </a:ext>
            </a:extLst>
          </p:cNvPr>
          <p:cNvCxnSpPr>
            <a:stCxn id="18" idx="3"/>
            <a:endCxn id="22" idx="1"/>
          </p:cNvCxnSpPr>
          <p:nvPr/>
        </p:nvCxnSpPr>
        <p:spPr>
          <a:xfrm>
            <a:off x="5339673" y="3145324"/>
            <a:ext cx="1239372" cy="55792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1C0740F-508E-D941-B2FD-9C0C38CB4C46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8130053" y="3147041"/>
            <a:ext cx="1174696" cy="56727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5FF2880-949B-6D47-906E-600903F71977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>
            <a:off x="11702607" y="3442808"/>
            <a:ext cx="0" cy="41673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3B5D9DD-80B3-A94E-B68D-69F9C6F12900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11702607" y="4451073"/>
            <a:ext cx="0" cy="39514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60B9A0-7B9A-9845-A8C8-80F76B39F432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11702607" y="5437752"/>
            <a:ext cx="0" cy="2851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493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FC0386-0456-4A43-A9DA-AC883CDB8C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315673-9896-F04B-97C3-64BA7487BCFB}"/>
              </a:ext>
            </a:extLst>
          </p:cNvPr>
          <p:cNvCxnSpPr>
            <a:cxnSpLocks/>
          </p:cNvCxnSpPr>
          <p:nvPr/>
        </p:nvCxnSpPr>
        <p:spPr>
          <a:xfrm>
            <a:off x="7086599" y="226888"/>
            <a:ext cx="0" cy="2930237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B92F05-FAB4-8D47-9AD7-5671129720AA}"/>
              </a:ext>
            </a:extLst>
          </p:cNvPr>
          <p:cNvCxnSpPr>
            <a:cxnSpLocks/>
          </p:cNvCxnSpPr>
          <p:nvPr/>
        </p:nvCxnSpPr>
        <p:spPr>
          <a:xfrm>
            <a:off x="7086599" y="4510479"/>
            <a:ext cx="0" cy="297180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0744E5-DC63-8E4E-A5BA-CEB253EE6B1F}"/>
              </a:ext>
            </a:extLst>
          </p:cNvPr>
          <p:cNvCxnSpPr>
            <a:cxnSpLocks/>
          </p:cNvCxnSpPr>
          <p:nvPr/>
        </p:nvCxnSpPr>
        <p:spPr>
          <a:xfrm flipH="1">
            <a:off x="7928266" y="3990111"/>
            <a:ext cx="5146466" cy="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7B9326-02CA-0C4C-B2C6-C95DD37A9162}"/>
              </a:ext>
            </a:extLst>
          </p:cNvPr>
          <p:cNvCxnSpPr>
            <a:cxnSpLocks/>
          </p:cNvCxnSpPr>
          <p:nvPr/>
        </p:nvCxnSpPr>
        <p:spPr>
          <a:xfrm flipH="1" flipV="1">
            <a:off x="1425039" y="3990111"/>
            <a:ext cx="4774871" cy="2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Kubernetes - Wikipedia">
            <a:extLst>
              <a:ext uri="{FF2B5EF4-FFF2-40B4-BE49-F238E27FC236}">
                <a16:creationId xmlns:a16="http://schemas.microsoft.com/office/drawing/2014/main" id="{3DF161E8-A523-9E4C-888A-3DE5A24FA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823" y="3239790"/>
            <a:ext cx="1159553" cy="112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0DCE5E2-7010-7943-B33B-04BF601D7020}"/>
              </a:ext>
            </a:extLst>
          </p:cNvPr>
          <p:cNvSpPr/>
          <p:nvPr/>
        </p:nvSpPr>
        <p:spPr>
          <a:xfrm>
            <a:off x="2112464" y="1082851"/>
            <a:ext cx="4349336" cy="189285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Kubernetes Concepts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EF34148-ADB3-334D-9077-AB9DBE42CCC8}"/>
              </a:ext>
            </a:extLst>
          </p:cNvPr>
          <p:cNvSpPr/>
          <p:nvPr/>
        </p:nvSpPr>
        <p:spPr>
          <a:xfrm>
            <a:off x="7814351" y="1082851"/>
            <a:ext cx="4807774" cy="1892854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Azure Services Integration with AKS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73A9DD4-7AA5-7140-9CA4-F83AEAB46302}"/>
              </a:ext>
            </a:extLst>
          </p:cNvPr>
          <p:cNvSpPr/>
          <p:nvPr/>
        </p:nvSpPr>
        <p:spPr>
          <a:xfrm>
            <a:off x="7835354" y="4969908"/>
            <a:ext cx="4786769" cy="189285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Terraform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451BBFF-32E0-F34B-B275-BA4AE241684A}"/>
              </a:ext>
            </a:extLst>
          </p:cNvPr>
          <p:cNvSpPr/>
          <p:nvPr/>
        </p:nvSpPr>
        <p:spPr>
          <a:xfrm>
            <a:off x="2112464" y="4969908"/>
            <a:ext cx="4349336" cy="189285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Azure DevOps</a:t>
            </a:r>
          </a:p>
        </p:txBody>
      </p:sp>
    </p:spTree>
    <p:extLst>
      <p:ext uri="{BB962C8B-B14F-4D97-AF65-F5344CB8AC3E}">
        <p14:creationId xmlns:p14="http://schemas.microsoft.com/office/powerpoint/2010/main" val="69650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A394BC-0FD7-A849-A220-CF004AB4A7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7AF6D01F-57AB-3446-B153-75A09DC4BD26}"/>
              </a:ext>
            </a:extLst>
          </p:cNvPr>
          <p:cNvSpPr txBox="1">
            <a:spLocks/>
          </p:cNvSpPr>
          <p:nvPr/>
        </p:nvSpPr>
        <p:spPr>
          <a:xfrm>
            <a:off x="1005840" y="-4654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Azure Pipelines – Key Concepts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375FDD-6857-A548-850A-9DC20B7D1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3722" y="256247"/>
            <a:ext cx="1188851" cy="11888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0859D7-A538-C545-8FBD-2A8364A5027B}"/>
              </a:ext>
            </a:extLst>
          </p:cNvPr>
          <p:cNvSpPr/>
          <p:nvPr/>
        </p:nvSpPr>
        <p:spPr>
          <a:xfrm>
            <a:off x="67680" y="1248756"/>
            <a:ext cx="1230390" cy="359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0168D3-7DBD-0543-9299-10BD29407DEA}"/>
              </a:ext>
            </a:extLst>
          </p:cNvPr>
          <p:cNvSpPr/>
          <p:nvPr/>
        </p:nvSpPr>
        <p:spPr>
          <a:xfrm>
            <a:off x="1590300" y="1256755"/>
            <a:ext cx="1230390" cy="359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3DD5AD-5CB6-8046-8FD1-335E4BA77F0C}"/>
              </a:ext>
            </a:extLst>
          </p:cNvPr>
          <p:cNvSpPr/>
          <p:nvPr/>
        </p:nvSpPr>
        <p:spPr>
          <a:xfrm>
            <a:off x="3158056" y="1256755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5DD85C-DEC7-1B48-95CD-0ECFF3BBC56D}"/>
              </a:ext>
            </a:extLst>
          </p:cNvPr>
          <p:cNvSpPr/>
          <p:nvPr/>
        </p:nvSpPr>
        <p:spPr>
          <a:xfrm>
            <a:off x="3158057" y="1851969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0DD4FE-7777-8641-9A38-8BBFD15FDFAB}"/>
              </a:ext>
            </a:extLst>
          </p:cNvPr>
          <p:cNvSpPr/>
          <p:nvPr/>
        </p:nvSpPr>
        <p:spPr>
          <a:xfrm>
            <a:off x="4597012" y="1858736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87ADAF-6310-DD4B-A561-6F19B7339A16}"/>
              </a:ext>
            </a:extLst>
          </p:cNvPr>
          <p:cNvSpPr/>
          <p:nvPr/>
        </p:nvSpPr>
        <p:spPr>
          <a:xfrm>
            <a:off x="6035967" y="1865960"/>
            <a:ext cx="1924875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Script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DBA5C7-9C1E-254A-BD1E-75F7396C962F}"/>
              </a:ext>
            </a:extLst>
          </p:cNvPr>
          <p:cNvSpPr/>
          <p:nvPr/>
        </p:nvSpPr>
        <p:spPr>
          <a:xfrm>
            <a:off x="6035968" y="2318704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Task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4DB17E-D9CB-B045-A01D-A07F0D62377F}"/>
              </a:ext>
            </a:extLst>
          </p:cNvPr>
          <p:cNvSpPr/>
          <p:nvPr/>
        </p:nvSpPr>
        <p:spPr>
          <a:xfrm>
            <a:off x="3158057" y="3272265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86A8354-4CDF-DA4F-8362-C63A4B89F858}"/>
              </a:ext>
            </a:extLst>
          </p:cNvPr>
          <p:cNvSpPr/>
          <p:nvPr/>
        </p:nvSpPr>
        <p:spPr>
          <a:xfrm>
            <a:off x="4597012" y="3278737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DB42584-88AF-DD43-8CF8-9F25A8AC4FAB}"/>
              </a:ext>
            </a:extLst>
          </p:cNvPr>
          <p:cNvSpPr/>
          <p:nvPr/>
        </p:nvSpPr>
        <p:spPr>
          <a:xfrm>
            <a:off x="6035968" y="3258953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Task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A786EC-AB0F-C64C-8074-664ACECA216D}"/>
              </a:ext>
            </a:extLst>
          </p:cNvPr>
          <p:cNvSpPr/>
          <p:nvPr/>
        </p:nvSpPr>
        <p:spPr>
          <a:xfrm>
            <a:off x="6035968" y="3738705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Task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BECFEF-4678-1541-9439-C12AA7FB2AD6}"/>
              </a:ext>
            </a:extLst>
          </p:cNvPr>
          <p:cNvSpPr/>
          <p:nvPr/>
        </p:nvSpPr>
        <p:spPr>
          <a:xfrm>
            <a:off x="1590300" y="4262341"/>
            <a:ext cx="1230390" cy="359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E09DB05-F3B4-2B49-A97F-0A2BBC7A85D4}"/>
              </a:ext>
            </a:extLst>
          </p:cNvPr>
          <p:cNvSpPr/>
          <p:nvPr/>
        </p:nvSpPr>
        <p:spPr>
          <a:xfrm>
            <a:off x="3158056" y="4262341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438E957-DBB0-5B47-B160-09A7F890C4E7}"/>
              </a:ext>
            </a:extLst>
          </p:cNvPr>
          <p:cNvSpPr/>
          <p:nvPr/>
        </p:nvSpPr>
        <p:spPr>
          <a:xfrm>
            <a:off x="3158057" y="4857555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192C283-AB4A-1D43-BADF-C6EA1FA8BA1B}"/>
              </a:ext>
            </a:extLst>
          </p:cNvPr>
          <p:cNvSpPr/>
          <p:nvPr/>
        </p:nvSpPr>
        <p:spPr>
          <a:xfrm>
            <a:off x="4597012" y="4864322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4813CD8-676F-3048-A85A-387DB0186718}"/>
              </a:ext>
            </a:extLst>
          </p:cNvPr>
          <p:cNvSpPr/>
          <p:nvPr/>
        </p:nvSpPr>
        <p:spPr>
          <a:xfrm>
            <a:off x="6035967" y="4871546"/>
            <a:ext cx="1924875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Script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F22F4CA-8F01-4748-B3B5-F11AD26DB025}"/>
              </a:ext>
            </a:extLst>
          </p:cNvPr>
          <p:cNvSpPr/>
          <p:nvPr/>
        </p:nvSpPr>
        <p:spPr>
          <a:xfrm>
            <a:off x="6035968" y="5324290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Script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F29F14B-71F2-684E-AA8A-858F66E2DEE3}"/>
              </a:ext>
            </a:extLst>
          </p:cNvPr>
          <p:cNvSpPr/>
          <p:nvPr/>
        </p:nvSpPr>
        <p:spPr>
          <a:xfrm>
            <a:off x="3158057" y="6277851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B8FECD9-2ECA-7F4B-9C87-D370B6FFE955}"/>
              </a:ext>
            </a:extLst>
          </p:cNvPr>
          <p:cNvSpPr/>
          <p:nvPr/>
        </p:nvSpPr>
        <p:spPr>
          <a:xfrm>
            <a:off x="4597012" y="6284323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E9B24A5-1B91-D943-B61E-0274726A15DC}"/>
              </a:ext>
            </a:extLst>
          </p:cNvPr>
          <p:cNvSpPr/>
          <p:nvPr/>
        </p:nvSpPr>
        <p:spPr>
          <a:xfrm>
            <a:off x="6035968" y="6264539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Task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3E3106E-312D-B645-B635-E2433957AC57}"/>
              </a:ext>
            </a:extLst>
          </p:cNvPr>
          <p:cNvSpPr/>
          <p:nvPr/>
        </p:nvSpPr>
        <p:spPr>
          <a:xfrm>
            <a:off x="6035968" y="6744291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Task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134E28-4E5D-404A-BD65-05B7C058A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0392" y="1371750"/>
            <a:ext cx="3435607" cy="614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200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1148A1-2E91-8E4C-8550-0CF74809A0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C2506D-EAFD-BC42-9E1B-C74A50601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Pipelines – Starter 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006FB-B452-D34F-BD0C-8006BA550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4842" y="344057"/>
            <a:ext cx="1179436" cy="115322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0988F3-02CE-CC45-A298-3860F0B3CE67}"/>
              </a:ext>
            </a:extLst>
          </p:cNvPr>
          <p:cNvCxnSpPr>
            <a:cxnSpLocks/>
          </p:cNvCxnSpPr>
          <p:nvPr/>
        </p:nvCxnSpPr>
        <p:spPr>
          <a:xfrm>
            <a:off x="7315200" y="3073800"/>
            <a:ext cx="0" cy="4415021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AE6DE6D-B176-9646-BE0F-4C6B5FE7B2D1}"/>
              </a:ext>
            </a:extLst>
          </p:cNvPr>
          <p:cNvSpPr/>
          <p:nvPr/>
        </p:nvSpPr>
        <p:spPr>
          <a:xfrm>
            <a:off x="205452" y="3404371"/>
            <a:ext cx="1712466" cy="52828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Part-1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531F5C-91B6-2244-97D4-37B349AF6BD9}"/>
              </a:ext>
            </a:extLst>
          </p:cNvPr>
          <p:cNvSpPr/>
          <p:nvPr/>
        </p:nvSpPr>
        <p:spPr>
          <a:xfrm>
            <a:off x="185195" y="4190035"/>
            <a:ext cx="1655179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48C2E49-5A29-AE4C-B4B7-29002F00C03F}"/>
              </a:ext>
            </a:extLst>
          </p:cNvPr>
          <p:cNvSpPr/>
          <p:nvPr/>
        </p:nvSpPr>
        <p:spPr>
          <a:xfrm>
            <a:off x="2089231" y="4190035"/>
            <a:ext cx="5040772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 pre-defined </a:t>
            </a:r>
            <a:r>
              <a:rPr lang="en-US" dirty="0">
                <a:solidFill>
                  <a:srgbClr val="FFFF00"/>
                </a:solidFill>
              </a:rPr>
              <a:t>Docker Build &amp; Push Pipeline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1C2B973-4F60-9146-B1A2-5119A049E690}"/>
              </a:ext>
            </a:extLst>
          </p:cNvPr>
          <p:cNvSpPr/>
          <p:nvPr/>
        </p:nvSpPr>
        <p:spPr>
          <a:xfrm>
            <a:off x="185195" y="5382227"/>
            <a:ext cx="1655179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58F211F-0CC8-FF44-8E9A-C425E58CCBF2}"/>
              </a:ext>
            </a:extLst>
          </p:cNvPr>
          <p:cNvSpPr/>
          <p:nvPr/>
        </p:nvSpPr>
        <p:spPr>
          <a:xfrm>
            <a:off x="2089231" y="5382227"/>
            <a:ext cx="5040772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Copy Files Task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222F9AB-F5B1-314E-94BA-597A7947F693}"/>
              </a:ext>
            </a:extLst>
          </p:cNvPr>
          <p:cNvSpPr/>
          <p:nvPr/>
        </p:nvSpPr>
        <p:spPr>
          <a:xfrm>
            <a:off x="166675" y="6529113"/>
            <a:ext cx="1655179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Task-3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F3167A7-DFF8-5A42-A4B9-BCE48EBD12C0}"/>
              </a:ext>
            </a:extLst>
          </p:cNvPr>
          <p:cNvSpPr/>
          <p:nvPr/>
        </p:nvSpPr>
        <p:spPr>
          <a:xfrm>
            <a:off x="2070711" y="6529113"/>
            <a:ext cx="5040772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Publish Build Artifacts Task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B96764A-A44C-264A-A55B-928676F1912B}"/>
              </a:ext>
            </a:extLst>
          </p:cNvPr>
          <p:cNvSpPr/>
          <p:nvPr/>
        </p:nvSpPr>
        <p:spPr>
          <a:xfrm>
            <a:off x="7477247" y="4190035"/>
            <a:ext cx="1655179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Task-1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360AA3A-06B0-1140-911A-CF0AE9E4C3B6}"/>
              </a:ext>
            </a:extLst>
          </p:cNvPr>
          <p:cNvSpPr/>
          <p:nvPr/>
        </p:nvSpPr>
        <p:spPr>
          <a:xfrm>
            <a:off x="9381283" y="4190035"/>
            <a:ext cx="5040772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Start using </a:t>
            </a:r>
            <a:r>
              <a:rPr lang="en-US" dirty="0">
                <a:solidFill>
                  <a:srgbClr val="FFFF00"/>
                </a:solidFill>
              </a:rPr>
              <a:t>Starter pipeline </a:t>
            </a:r>
            <a:r>
              <a:rPr lang="en-US" dirty="0"/>
              <a:t>and use </a:t>
            </a:r>
            <a:r>
              <a:rPr lang="en-US" dirty="0">
                <a:solidFill>
                  <a:srgbClr val="FFFF00"/>
                </a:solidFill>
              </a:rPr>
              <a:t>Docker Build or Push Docker Images Task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C30AEF6-E05D-0140-8D7A-48CFB715B366}"/>
              </a:ext>
            </a:extLst>
          </p:cNvPr>
          <p:cNvSpPr/>
          <p:nvPr/>
        </p:nvSpPr>
        <p:spPr>
          <a:xfrm>
            <a:off x="7477247" y="5382227"/>
            <a:ext cx="1655179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Task-2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0E95571-DEE6-EC49-9E29-9100211D9442}"/>
              </a:ext>
            </a:extLst>
          </p:cNvPr>
          <p:cNvSpPr/>
          <p:nvPr/>
        </p:nvSpPr>
        <p:spPr>
          <a:xfrm>
            <a:off x="9381283" y="5382227"/>
            <a:ext cx="5040772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Copy Files Task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881EFA6-BA95-0B4E-960F-D32FCFB6059A}"/>
              </a:ext>
            </a:extLst>
          </p:cNvPr>
          <p:cNvSpPr/>
          <p:nvPr/>
        </p:nvSpPr>
        <p:spPr>
          <a:xfrm>
            <a:off x="7458727" y="6529113"/>
            <a:ext cx="1655179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Task-3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FF0EE6F-9A40-1048-ACDC-C234874EF082}"/>
              </a:ext>
            </a:extLst>
          </p:cNvPr>
          <p:cNvSpPr/>
          <p:nvPr/>
        </p:nvSpPr>
        <p:spPr>
          <a:xfrm>
            <a:off x="9362763" y="6529113"/>
            <a:ext cx="5040772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Publish Build Artifacts Task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1E46C03-61D0-8F4A-B3C4-63B400B41166}"/>
              </a:ext>
            </a:extLst>
          </p:cNvPr>
          <p:cNvSpPr/>
          <p:nvPr/>
        </p:nvSpPr>
        <p:spPr>
          <a:xfrm>
            <a:off x="2117008" y="3404371"/>
            <a:ext cx="4994465" cy="52828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Semi Customized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11DE29E-8CAB-C84D-94EE-3CBC391183DA}"/>
              </a:ext>
            </a:extLst>
          </p:cNvPr>
          <p:cNvSpPr/>
          <p:nvPr/>
        </p:nvSpPr>
        <p:spPr>
          <a:xfrm>
            <a:off x="7495768" y="3404370"/>
            <a:ext cx="1655174" cy="52828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Part-2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0353F4F-2844-3247-8EB0-7F8C405F6619}"/>
              </a:ext>
            </a:extLst>
          </p:cNvPr>
          <p:cNvSpPr/>
          <p:nvPr/>
        </p:nvSpPr>
        <p:spPr>
          <a:xfrm>
            <a:off x="9430483" y="3383056"/>
            <a:ext cx="4994465" cy="52828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Fully Customized using Starter Pipeline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2AE4B1C-BD12-A14F-A957-35CCCB6BE995}"/>
              </a:ext>
            </a:extLst>
          </p:cNvPr>
          <p:cNvSpPr/>
          <p:nvPr/>
        </p:nvSpPr>
        <p:spPr>
          <a:xfrm>
            <a:off x="2696902" y="1755119"/>
            <a:ext cx="11810805" cy="117962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Create a Pipeline that will build docker images, push them to Azure Container Registry and Publish Kubernetes Manifests to Azure Pipelines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F4E6C65-4C92-C348-9392-1905BAF68EEE}"/>
              </a:ext>
            </a:extLst>
          </p:cNvPr>
          <p:cNvSpPr/>
          <p:nvPr/>
        </p:nvSpPr>
        <p:spPr>
          <a:xfrm>
            <a:off x="185195" y="1755119"/>
            <a:ext cx="2421034" cy="117962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424463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EC278F-7BCC-E047-8267-51D8539A50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0B34AB-E55F-5543-B2C5-7F39136B5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 – </a:t>
            </a:r>
            <a:r>
              <a:rPr lang="en-US" dirty="0">
                <a:solidFill>
                  <a:srgbClr val="00B050"/>
                </a:solidFill>
              </a:rPr>
              <a:t>Release Pipelines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E7208-F2FB-AF49-92C2-87055727D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45" y="2986714"/>
            <a:ext cx="12839700" cy="42418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3C1A7A7-E3F3-6A4C-838C-62EA72982B3C}"/>
              </a:ext>
            </a:extLst>
          </p:cNvPr>
          <p:cNvSpPr/>
          <p:nvPr/>
        </p:nvSpPr>
        <p:spPr>
          <a:xfrm>
            <a:off x="1005840" y="1549231"/>
            <a:ext cx="12772505" cy="92479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To achieve </a:t>
            </a:r>
            <a:r>
              <a:rPr lang="en-US" sz="4000" dirty="0">
                <a:solidFill>
                  <a:srgbClr val="FFFF00"/>
                </a:solidFill>
              </a:rPr>
              <a:t>Continuous Delivery </a:t>
            </a:r>
            <a:r>
              <a:rPr lang="en-US" sz="4000" dirty="0"/>
              <a:t>we use Release Pipelines</a:t>
            </a:r>
          </a:p>
        </p:txBody>
      </p:sp>
    </p:spTree>
    <p:extLst>
      <p:ext uri="{BB962C8B-B14F-4D97-AF65-F5344CB8AC3E}">
        <p14:creationId xmlns:p14="http://schemas.microsoft.com/office/powerpoint/2010/main" val="618039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A952BA-E078-8E48-B78A-8CD075FEB2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9C5B12-C900-B440-91C2-D0878CDA7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 – </a:t>
            </a:r>
            <a:r>
              <a:rPr lang="en-US" dirty="0">
                <a:solidFill>
                  <a:srgbClr val="00B050"/>
                </a:solidFill>
              </a:rPr>
              <a:t>Release Pipelines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B9EDA2-46A9-7A45-8A0A-0F5C83E56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889" y="1770848"/>
            <a:ext cx="12725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105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8005267" y="-115184"/>
            <a:ext cx="6593848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Azure DevOps – </a:t>
            </a:r>
            <a:r>
              <a:rPr lang="en-US" sz="3500" dirty="0">
                <a:solidFill>
                  <a:srgbClr val="00B050"/>
                </a:solidFill>
              </a:rPr>
              <a:t>Release Pipelines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128806"/>
            <a:ext cx="977137" cy="977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4ED53-86CF-3040-B9FD-6F29A5226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9100" y="-3097"/>
            <a:ext cx="830492" cy="83049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0EE702-51E9-264B-8B4F-103E80430676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833330" y="412149"/>
            <a:ext cx="1285770" cy="274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BFFD6F9E-D149-4A4C-B424-530FA830AF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68216" y="999977"/>
            <a:ext cx="683045" cy="683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1A8B68-B5B7-E149-A3F9-FDC164E4B6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7513" y="1820545"/>
            <a:ext cx="540437" cy="54043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61A1D4B-DC29-5D46-BDB4-D7B15672D64D}"/>
              </a:ext>
            </a:extLst>
          </p:cNvPr>
          <p:cNvSpPr/>
          <p:nvPr/>
        </p:nvSpPr>
        <p:spPr>
          <a:xfrm>
            <a:off x="47951" y="891052"/>
            <a:ext cx="14415232" cy="666544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47A8D4-785B-B54C-91F0-C77561B5F75C}"/>
              </a:ext>
            </a:extLst>
          </p:cNvPr>
          <p:cNvSpPr txBox="1"/>
          <p:nvPr/>
        </p:nvSpPr>
        <p:spPr>
          <a:xfrm>
            <a:off x="68281" y="927552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D65B8E-A73A-6B47-9D25-673B6E40A907}"/>
              </a:ext>
            </a:extLst>
          </p:cNvPr>
          <p:cNvSpPr/>
          <p:nvPr/>
        </p:nvSpPr>
        <p:spPr>
          <a:xfrm>
            <a:off x="1848599" y="999196"/>
            <a:ext cx="12428973" cy="2582110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3B094D-A3FA-9F4D-8F26-F4D23DBAC7A3}"/>
              </a:ext>
            </a:extLst>
          </p:cNvPr>
          <p:cNvSpPr txBox="1"/>
          <p:nvPr/>
        </p:nvSpPr>
        <p:spPr>
          <a:xfrm>
            <a:off x="2588732" y="986806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DevOps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ED9DDA-73A6-9846-8554-7320D380815B}"/>
              </a:ext>
            </a:extLst>
          </p:cNvPr>
          <p:cNvSpPr txBox="1"/>
          <p:nvPr/>
        </p:nvSpPr>
        <p:spPr>
          <a:xfrm>
            <a:off x="2663433" y="1756298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85D1E5-AB5D-204A-A2F7-A5D2D201F588}"/>
              </a:ext>
            </a:extLst>
          </p:cNvPr>
          <p:cNvSpPr txBox="1"/>
          <p:nvPr/>
        </p:nvSpPr>
        <p:spPr>
          <a:xfrm>
            <a:off x="2854243" y="-5976"/>
            <a:ext cx="115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459D8C-EF4B-1442-8B30-9F34BAB73744}"/>
              </a:ext>
            </a:extLst>
          </p:cNvPr>
          <p:cNvSpPr txBox="1"/>
          <p:nvPr/>
        </p:nvSpPr>
        <p:spPr>
          <a:xfrm>
            <a:off x="725900" y="-44349"/>
            <a:ext cx="144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B98F005A-4D16-564A-BB67-DAA0508A75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0739" y="3378395"/>
            <a:ext cx="1063211" cy="106321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6EBC213-F38E-0C4F-A36D-755A074D583A}"/>
              </a:ext>
            </a:extLst>
          </p:cNvPr>
          <p:cNvSpPr txBox="1"/>
          <p:nvPr/>
        </p:nvSpPr>
        <p:spPr>
          <a:xfrm>
            <a:off x="-190183" y="4278472"/>
            <a:ext cx="2047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Azure Container Registry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F807A5-61A6-374E-AFDC-C13D1FD2A6BC}"/>
              </a:ext>
            </a:extLst>
          </p:cNvPr>
          <p:cNvSpPr/>
          <p:nvPr/>
        </p:nvSpPr>
        <p:spPr>
          <a:xfrm>
            <a:off x="1972030" y="1756298"/>
            <a:ext cx="2963113" cy="1701725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D0B3CCB-5EC3-B443-AE07-66B7967DF09D}"/>
              </a:ext>
            </a:extLst>
          </p:cNvPr>
          <p:cNvSpPr/>
          <p:nvPr/>
        </p:nvSpPr>
        <p:spPr>
          <a:xfrm>
            <a:off x="2165830" y="2653047"/>
            <a:ext cx="2470913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Stage-1: Build &amp; Push to ACR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D86399-09A9-B44E-988A-E6A59BC42BC8}"/>
              </a:ext>
            </a:extLst>
          </p:cNvPr>
          <p:cNvSpPr/>
          <p:nvPr/>
        </p:nvSpPr>
        <p:spPr>
          <a:xfrm>
            <a:off x="167217" y="4825194"/>
            <a:ext cx="14092122" cy="258958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7A690A1-484B-F246-BA26-05CD7BA602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631968" y="4827771"/>
            <a:ext cx="597357" cy="5973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1D14ADD-2D62-2942-8888-E25FBEFF5841}"/>
              </a:ext>
            </a:extLst>
          </p:cNvPr>
          <p:cNvSpPr txBox="1"/>
          <p:nvPr/>
        </p:nvSpPr>
        <p:spPr>
          <a:xfrm>
            <a:off x="11212049" y="4778526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1E47F5-4998-D946-86E5-EAF5B252FF70}"/>
              </a:ext>
            </a:extLst>
          </p:cNvPr>
          <p:cNvGrpSpPr/>
          <p:nvPr/>
        </p:nvGrpSpPr>
        <p:grpSpPr>
          <a:xfrm>
            <a:off x="294080" y="5462931"/>
            <a:ext cx="3428098" cy="1662066"/>
            <a:chOff x="5441025" y="4573632"/>
            <a:chExt cx="3428098" cy="166206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44A78AF-D4D3-CC47-B413-FE37ECA2F2D0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Google Shape;660;p35">
              <a:extLst>
                <a:ext uri="{FF2B5EF4-FFF2-40B4-BE49-F238E27FC236}">
                  <a16:creationId xmlns:a16="http://schemas.microsoft.com/office/drawing/2014/main" id="{483B62BC-9A86-844A-9A35-54B3561943B2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637;p35">
              <a:extLst>
                <a:ext uri="{FF2B5EF4-FFF2-40B4-BE49-F238E27FC236}">
                  <a16:creationId xmlns:a16="http://schemas.microsoft.com/office/drawing/2014/main" id="{B739D633-EF45-2E43-9AC0-A1DA9F418FD1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638;p35">
              <a:extLst>
                <a:ext uri="{FF2B5EF4-FFF2-40B4-BE49-F238E27FC236}">
                  <a16:creationId xmlns:a16="http://schemas.microsoft.com/office/drawing/2014/main" id="{91F37C0B-54FF-DA49-A212-1B4FB2C9FE36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DF32AED-5FC5-C74F-8872-BB1F0CB29F01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DEEED7-14A1-C745-BAB3-70B3917100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B822AAA-BC3E-874F-886A-BDA54E53C4AD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38" name="Google Shape;635;p35">
              <a:extLst>
                <a:ext uri="{FF2B5EF4-FFF2-40B4-BE49-F238E27FC236}">
                  <a16:creationId xmlns:a16="http://schemas.microsoft.com/office/drawing/2014/main" id="{63693371-D168-0D44-82EB-44D69922911E}"/>
                </a:ext>
              </a:extLst>
            </p:cNvPr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020308C-CAE0-A44F-91CF-6BBB1ED36FE7}"/>
                </a:ext>
              </a:extLst>
            </p:cNvPr>
            <p:cNvSpPr txBox="1"/>
            <p:nvPr/>
          </p:nvSpPr>
          <p:spPr>
            <a:xfrm>
              <a:off x="6107126" y="4591359"/>
              <a:ext cx="14788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dev namespace</a:t>
              </a: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3A5419BF-D689-B94E-8410-FCA6EAD3FBEE}"/>
              </a:ext>
            </a:extLst>
          </p:cNvPr>
          <p:cNvSpPr/>
          <p:nvPr/>
        </p:nvSpPr>
        <p:spPr>
          <a:xfrm>
            <a:off x="3460326" y="459491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DE66B9-0F85-A844-8082-FC6A17FE6929}"/>
              </a:ext>
            </a:extLst>
          </p:cNvPr>
          <p:cNvSpPr/>
          <p:nvPr/>
        </p:nvSpPr>
        <p:spPr>
          <a:xfrm>
            <a:off x="1250610" y="435437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46F67F9-DC56-4142-B639-B7A143322C93}"/>
              </a:ext>
            </a:extLst>
          </p:cNvPr>
          <p:cNvSpPr/>
          <p:nvPr/>
        </p:nvSpPr>
        <p:spPr>
          <a:xfrm>
            <a:off x="1180683" y="3066779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01F5D09-CD0C-7F49-8F58-BA5B8B8D31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3865" y="1353014"/>
            <a:ext cx="540437" cy="54043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F893B62-C62C-BB4A-99FC-310F8515EE63}"/>
              </a:ext>
            </a:extLst>
          </p:cNvPr>
          <p:cNvSpPr txBox="1"/>
          <p:nvPr/>
        </p:nvSpPr>
        <p:spPr>
          <a:xfrm>
            <a:off x="5881140" y="1288228"/>
            <a:ext cx="24610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Release  Pipelines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B63E615-1322-0B4F-9366-C5D67DBD4335}"/>
              </a:ext>
            </a:extLst>
          </p:cNvPr>
          <p:cNvSpPr/>
          <p:nvPr/>
        </p:nvSpPr>
        <p:spPr>
          <a:xfrm>
            <a:off x="5180408" y="1283231"/>
            <a:ext cx="8747863" cy="2174792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DD1AABDE-339C-424A-A913-22714AB78CF9}"/>
              </a:ext>
            </a:extLst>
          </p:cNvPr>
          <p:cNvSpPr/>
          <p:nvPr/>
        </p:nvSpPr>
        <p:spPr>
          <a:xfrm>
            <a:off x="5407072" y="2607160"/>
            <a:ext cx="1044804" cy="72640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Dev</a:t>
            </a:r>
          </a:p>
        </p:txBody>
      </p:sp>
      <p:pic>
        <p:nvPicPr>
          <p:cNvPr id="64" name="Graphic 63" descr="Programmer">
            <a:extLst>
              <a:ext uri="{FF2B5EF4-FFF2-40B4-BE49-F238E27FC236}">
                <a16:creationId xmlns:a16="http://schemas.microsoft.com/office/drawing/2014/main" id="{91DAF086-FC26-2441-BA94-C9021BFCD58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515826" y="1265192"/>
            <a:ext cx="900707" cy="900707"/>
          </a:xfrm>
          <a:prstGeom prst="rect">
            <a:avLst/>
          </a:prstGeom>
        </p:spPr>
      </p:pic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8826F79-EDEB-E94E-A5BD-CE73BF7533DD}"/>
              </a:ext>
            </a:extLst>
          </p:cNvPr>
          <p:cNvSpPr/>
          <p:nvPr/>
        </p:nvSpPr>
        <p:spPr>
          <a:xfrm>
            <a:off x="9309400" y="1418012"/>
            <a:ext cx="1044804" cy="72640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QA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79C56981-2C4A-D443-9FD3-EA6743B41578}"/>
              </a:ext>
            </a:extLst>
          </p:cNvPr>
          <p:cNvSpPr/>
          <p:nvPr/>
        </p:nvSpPr>
        <p:spPr>
          <a:xfrm>
            <a:off x="9335904" y="2568617"/>
            <a:ext cx="1044804" cy="72640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Staging</a:t>
            </a:r>
          </a:p>
        </p:txBody>
      </p:sp>
      <p:pic>
        <p:nvPicPr>
          <p:cNvPr id="67" name="Graphic 66" descr="Programmer">
            <a:extLst>
              <a:ext uri="{FF2B5EF4-FFF2-40B4-BE49-F238E27FC236}">
                <a16:creationId xmlns:a16="http://schemas.microsoft.com/office/drawing/2014/main" id="{5B629884-DE56-2A4F-957A-A0DCFBAF479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778160" y="2358501"/>
            <a:ext cx="977137" cy="977137"/>
          </a:xfrm>
          <a:prstGeom prst="rect">
            <a:avLst/>
          </a:prstGeom>
        </p:spPr>
      </p:pic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729F88E9-34E6-E841-8A96-B5AECC70458F}"/>
              </a:ext>
            </a:extLst>
          </p:cNvPr>
          <p:cNvSpPr/>
          <p:nvPr/>
        </p:nvSpPr>
        <p:spPr>
          <a:xfrm>
            <a:off x="12734496" y="2575886"/>
            <a:ext cx="1044804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Prod</a:t>
            </a:r>
          </a:p>
        </p:txBody>
      </p:sp>
      <p:pic>
        <p:nvPicPr>
          <p:cNvPr id="69" name="Graphic 68" descr="Programmer">
            <a:extLst>
              <a:ext uri="{FF2B5EF4-FFF2-40B4-BE49-F238E27FC236}">
                <a16:creationId xmlns:a16="http://schemas.microsoft.com/office/drawing/2014/main" id="{782B0AC6-513D-F04A-AF5E-46DC830ECBC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463656" y="2423312"/>
            <a:ext cx="900707" cy="90070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BCBC195-79D3-A64D-AFE7-F62DB3697EE2}"/>
              </a:ext>
            </a:extLst>
          </p:cNvPr>
          <p:cNvCxnSpPr>
            <a:stCxn id="63" idx="3"/>
            <a:endCxn id="64" idx="1"/>
          </p:cNvCxnSpPr>
          <p:nvPr/>
        </p:nvCxnSpPr>
        <p:spPr>
          <a:xfrm flipV="1">
            <a:off x="6451876" y="1715546"/>
            <a:ext cx="2063950" cy="12548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0DA79DB-DB68-464C-ACE3-838009789798}"/>
              </a:ext>
            </a:extLst>
          </p:cNvPr>
          <p:cNvCxnSpPr>
            <a:stCxn id="63" idx="3"/>
            <a:endCxn id="69" idx="1"/>
          </p:cNvCxnSpPr>
          <p:nvPr/>
        </p:nvCxnSpPr>
        <p:spPr>
          <a:xfrm flipV="1">
            <a:off x="6451876" y="2873666"/>
            <a:ext cx="2011780" cy="966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8D4203-8508-9F4A-AC73-DB101608E168}"/>
              </a:ext>
            </a:extLst>
          </p:cNvPr>
          <p:cNvCxnSpPr>
            <a:cxnSpLocks/>
          </p:cNvCxnSpPr>
          <p:nvPr/>
        </p:nvCxnSpPr>
        <p:spPr>
          <a:xfrm>
            <a:off x="10648125" y="3011334"/>
            <a:ext cx="1083457" cy="49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4AF9F63-5CD1-9F43-844D-983DE216CFD6}"/>
              </a:ext>
            </a:extLst>
          </p:cNvPr>
          <p:cNvGrpSpPr/>
          <p:nvPr/>
        </p:nvGrpSpPr>
        <p:grpSpPr>
          <a:xfrm>
            <a:off x="3833495" y="5470378"/>
            <a:ext cx="3428098" cy="1673355"/>
            <a:chOff x="5441025" y="4562343"/>
            <a:chExt cx="3428098" cy="1673355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CCCFE53-C53B-E14A-920E-3C87368B005E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2" name="Google Shape;660;p35">
              <a:extLst>
                <a:ext uri="{FF2B5EF4-FFF2-40B4-BE49-F238E27FC236}">
                  <a16:creationId xmlns:a16="http://schemas.microsoft.com/office/drawing/2014/main" id="{E1DECA71-CF2D-8444-857A-9F9289EBA9D8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637;p35">
              <a:extLst>
                <a:ext uri="{FF2B5EF4-FFF2-40B4-BE49-F238E27FC236}">
                  <a16:creationId xmlns:a16="http://schemas.microsoft.com/office/drawing/2014/main" id="{7FBE82E8-C7A1-E647-9563-31E305FCBB53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638;p35">
              <a:extLst>
                <a:ext uri="{FF2B5EF4-FFF2-40B4-BE49-F238E27FC236}">
                  <a16:creationId xmlns:a16="http://schemas.microsoft.com/office/drawing/2014/main" id="{5EE966C2-079B-6841-A81D-B7C944668752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D91EC92-AB18-E146-94EF-0093C950B600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D2D73D57-F98F-0F44-802A-B4EF1EDF7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0F5F195-EEEE-0247-A1E8-90FD51333C0F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78" name="Google Shape;635;p35">
              <a:extLst>
                <a:ext uri="{FF2B5EF4-FFF2-40B4-BE49-F238E27FC236}">
                  <a16:creationId xmlns:a16="http://schemas.microsoft.com/office/drawing/2014/main" id="{E16C0F74-54C8-8847-8606-0A5C157944FE}"/>
                </a:ext>
              </a:extLst>
            </p:cNvPr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DB287AB-8FA4-CC42-A363-EF69470995D0}"/>
                </a:ext>
              </a:extLst>
            </p:cNvPr>
            <p:cNvSpPr txBox="1"/>
            <p:nvPr/>
          </p:nvSpPr>
          <p:spPr>
            <a:xfrm>
              <a:off x="5998898" y="4562343"/>
              <a:ext cx="13821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qa</a:t>
              </a:r>
              <a:r>
                <a:rPr lang="en-US" sz="1600" dirty="0"/>
                <a:t> namespace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E62B99B-28BA-1945-A144-9E899B852DE0}"/>
              </a:ext>
            </a:extLst>
          </p:cNvPr>
          <p:cNvGrpSpPr/>
          <p:nvPr/>
        </p:nvGrpSpPr>
        <p:grpSpPr>
          <a:xfrm>
            <a:off x="7316811" y="5440559"/>
            <a:ext cx="3428098" cy="1684438"/>
            <a:chOff x="5441025" y="4551260"/>
            <a:chExt cx="3428098" cy="1684438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056151C-594F-E048-9E5A-9D8671044CCA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2" name="Google Shape;660;p35">
              <a:extLst>
                <a:ext uri="{FF2B5EF4-FFF2-40B4-BE49-F238E27FC236}">
                  <a16:creationId xmlns:a16="http://schemas.microsoft.com/office/drawing/2014/main" id="{4276D062-EF9D-0E4D-B339-46949DBC1BAF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637;p35">
              <a:extLst>
                <a:ext uri="{FF2B5EF4-FFF2-40B4-BE49-F238E27FC236}">
                  <a16:creationId xmlns:a16="http://schemas.microsoft.com/office/drawing/2014/main" id="{64F5E0DE-71AE-EB40-8FFF-F1E6E340250E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638;p35">
              <a:extLst>
                <a:ext uri="{FF2B5EF4-FFF2-40B4-BE49-F238E27FC236}">
                  <a16:creationId xmlns:a16="http://schemas.microsoft.com/office/drawing/2014/main" id="{1D054CEF-9278-7344-9CBA-8D6B497BD855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AF537F7-742C-6448-8486-AC7BF2E19F5B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B99517F4-42AE-2140-92E0-8DA5CFC78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84017EC-431D-004A-B298-1B87E19313F5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88" name="Google Shape;635;p35">
              <a:extLst>
                <a:ext uri="{FF2B5EF4-FFF2-40B4-BE49-F238E27FC236}">
                  <a16:creationId xmlns:a16="http://schemas.microsoft.com/office/drawing/2014/main" id="{B64B6AF7-D22B-E542-A65A-A28F974D0A91}"/>
                </a:ext>
              </a:extLst>
            </p:cNvPr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6BD4E2F-1583-5548-9DEA-0994B5785467}"/>
                </a:ext>
              </a:extLst>
            </p:cNvPr>
            <p:cNvSpPr txBox="1"/>
            <p:nvPr/>
          </p:nvSpPr>
          <p:spPr>
            <a:xfrm>
              <a:off x="5962304" y="4551260"/>
              <a:ext cx="18117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Staging namespace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9546F33-4E48-B142-A1E5-B188524EB3D8}"/>
              </a:ext>
            </a:extLst>
          </p:cNvPr>
          <p:cNvGrpSpPr/>
          <p:nvPr/>
        </p:nvGrpSpPr>
        <p:grpSpPr>
          <a:xfrm>
            <a:off x="10789671" y="5440559"/>
            <a:ext cx="3428098" cy="1684438"/>
            <a:chOff x="5441025" y="4551260"/>
            <a:chExt cx="3428098" cy="1684438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8155B8C-9AD2-E645-821B-9B815AD2ADF4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2" name="Google Shape;660;p35">
              <a:extLst>
                <a:ext uri="{FF2B5EF4-FFF2-40B4-BE49-F238E27FC236}">
                  <a16:creationId xmlns:a16="http://schemas.microsoft.com/office/drawing/2014/main" id="{7342EA92-8CF9-C64A-9318-7CF7FA316A0A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637;p35">
              <a:extLst>
                <a:ext uri="{FF2B5EF4-FFF2-40B4-BE49-F238E27FC236}">
                  <a16:creationId xmlns:a16="http://schemas.microsoft.com/office/drawing/2014/main" id="{1FF82828-2D4A-4B4F-87B4-7F0D0F3D26A2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638;p35">
              <a:extLst>
                <a:ext uri="{FF2B5EF4-FFF2-40B4-BE49-F238E27FC236}">
                  <a16:creationId xmlns:a16="http://schemas.microsoft.com/office/drawing/2014/main" id="{D8FF8187-3D9D-7242-B479-030DD4D206B4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C2F6DF1-AB2A-C045-A5F8-639FFA2D3077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F6551AAE-644D-E94B-AB29-6CA05AC568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F2017C1-EDC4-FE45-936B-9917F0598DAF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99" name="Google Shape;635;p35">
              <a:extLst>
                <a:ext uri="{FF2B5EF4-FFF2-40B4-BE49-F238E27FC236}">
                  <a16:creationId xmlns:a16="http://schemas.microsoft.com/office/drawing/2014/main" id="{35C5ECDE-899F-BF42-83BE-6D14670A65C7}"/>
                </a:ext>
              </a:extLst>
            </p:cNvPr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0C57FA0-3B01-F74F-82CB-550E3487888D}"/>
                </a:ext>
              </a:extLst>
            </p:cNvPr>
            <p:cNvSpPr txBox="1"/>
            <p:nvPr/>
          </p:nvSpPr>
          <p:spPr>
            <a:xfrm>
              <a:off x="5962304" y="4551260"/>
              <a:ext cx="15695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prod namespace</a:t>
              </a:r>
            </a:p>
          </p:txBody>
        </p:sp>
      </p:grpSp>
      <p:pic>
        <p:nvPicPr>
          <p:cNvPr id="113" name="Graphic 112" descr="Programmer">
            <a:extLst>
              <a:ext uri="{FF2B5EF4-FFF2-40B4-BE49-F238E27FC236}">
                <a16:creationId xmlns:a16="http://schemas.microsoft.com/office/drawing/2014/main" id="{0FE1E850-C7FA-6644-A8FE-F6B45E2F8CF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40725" y="1265643"/>
            <a:ext cx="900707" cy="900707"/>
          </a:xfrm>
          <a:prstGeom prst="rect">
            <a:avLst/>
          </a:prstGeom>
        </p:spPr>
      </p:pic>
      <p:cxnSp>
        <p:nvCxnSpPr>
          <p:cNvPr id="120" name="Elbow Connector 119">
            <a:extLst>
              <a:ext uri="{FF2B5EF4-FFF2-40B4-BE49-F238E27FC236}">
                <a16:creationId xmlns:a16="http://schemas.microsoft.com/office/drawing/2014/main" id="{6EC4629A-DD0A-834D-A89E-1B31795C1E6D}"/>
              </a:ext>
            </a:extLst>
          </p:cNvPr>
          <p:cNvCxnSpPr>
            <a:stCxn id="4" idx="3"/>
            <a:endCxn id="9" idx="0"/>
          </p:cNvCxnSpPr>
          <p:nvPr/>
        </p:nvCxnSpPr>
        <p:spPr>
          <a:xfrm>
            <a:off x="2949592" y="412149"/>
            <a:ext cx="451695" cy="2240898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>
            <a:extLst>
              <a:ext uri="{FF2B5EF4-FFF2-40B4-BE49-F238E27FC236}">
                <a16:creationId xmlns:a16="http://schemas.microsoft.com/office/drawing/2014/main" id="{1724947C-3A2E-CF4F-BC09-6CC568A36816}"/>
              </a:ext>
            </a:extLst>
          </p:cNvPr>
          <p:cNvCxnSpPr>
            <a:stCxn id="9" idx="1"/>
          </p:cNvCxnSpPr>
          <p:nvPr/>
        </p:nvCxnSpPr>
        <p:spPr>
          <a:xfrm rot="10800000" flipV="1">
            <a:off x="815360" y="3016251"/>
            <a:ext cx="1350471" cy="466004"/>
          </a:xfrm>
          <a:prstGeom prst="bentConnector3">
            <a:avLst>
              <a:gd name="adj1" fmla="val 1010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D11BF7F0-CD7A-A746-B255-8F2FAF7F532E}"/>
              </a:ext>
            </a:extLst>
          </p:cNvPr>
          <p:cNvCxnSpPr>
            <a:stCxn id="9" idx="3"/>
            <a:endCxn id="63" idx="1"/>
          </p:cNvCxnSpPr>
          <p:nvPr/>
        </p:nvCxnSpPr>
        <p:spPr>
          <a:xfrm flipV="1">
            <a:off x="4636743" y="2970364"/>
            <a:ext cx="770329" cy="458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FEED2409-E7D1-BF4B-BAB6-761638F8D294}"/>
              </a:ext>
            </a:extLst>
          </p:cNvPr>
          <p:cNvCxnSpPr>
            <a:cxnSpLocks/>
            <a:stCxn id="63" idx="2"/>
            <a:endCxn id="31" idx="0"/>
          </p:cNvCxnSpPr>
          <p:nvPr/>
        </p:nvCxnSpPr>
        <p:spPr>
          <a:xfrm rot="5400000">
            <a:off x="2904121" y="2437577"/>
            <a:ext cx="2129363" cy="3921345"/>
          </a:xfrm>
          <a:prstGeom prst="bentConnector3">
            <a:avLst>
              <a:gd name="adj1" fmla="val 5248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B35870DF-3808-6243-B81D-9CFC11DE776B}"/>
              </a:ext>
            </a:extLst>
          </p:cNvPr>
          <p:cNvCxnSpPr>
            <a:cxnSpLocks/>
            <a:stCxn id="66" idx="3"/>
          </p:cNvCxnSpPr>
          <p:nvPr/>
        </p:nvCxnSpPr>
        <p:spPr>
          <a:xfrm flipH="1">
            <a:off x="9097174" y="2931821"/>
            <a:ext cx="1283534" cy="2508739"/>
          </a:xfrm>
          <a:prstGeom prst="bentConnector4">
            <a:avLst>
              <a:gd name="adj1" fmla="val -17810"/>
              <a:gd name="adj2" fmla="val 6938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36">
            <a:extLst>
              <a:ext uri="{FF2B5EF4-FFF2-40B4-BE49-F238E27FC236}">
                <a16:creationId xmlns:a16="http://schemas.microsoft.com/office/drawing/2014/main" id="{9882A12C-ECCA-BA40-931B-ED0E4857105F}"/>
              </a:ext>
            </a:extLst>
          </p:cNvPr>
          <p:cNvCxnSpPr>
            <a:cxnSpLocks/>
            <a:stCxn id="65" idx="2"/>
            <a:endCxn id="71" idx="0"/>
          </p:cNvCxnSpPr>
          <p:nvPr/>
        </p:nvCxnSpPr>
        <p:spPr>
          <a:xfrm rot="5400000">
            <a:off x="6021050" y="1670914"/>
            <a:ext cx="3337247" cy="4284258"/>
          </a:xfrm>
          <a:prstGeom prst="bentConnector3">
            <a:avLst>
              <a:gd name="adj1" fmla="val 7144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>
            <a:extLst>
              <a:ext uri="{FF2B5EF4-FFF2-40B4-BE49-F238E27FC236}">
                <a16:creationId xmlns:a16="http://schemas.microsoft.com/office/drawing/2014/main" id="{7B5707DB-D26B-BF41-9B7E-FBE84399BFB2}"/>
              </a:ext>
            </a:extLst>
          </p:cNvPr>
          <p:cNvCxnSpPr>
            <a:stCxn id="68" idx="2"/>
          </p:cNvCxnSpPr>
          <p:nvPr/>
        </p:nvCxnSpPr>
        <p:spPr>
          <a:xfrm rot="5400000">
            <a:off x="11811177" y="3994837"/>
            <a:ext cx="2138265" cy="753178"/>
          </a:xfrm>
          <a:prstGeom prst="bentConnector3">
            <a:avLst>
              <a:gd name="adj1" fmla="val 5929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Elbow Connector 150">
            <a:extLst>
              <a:ext uri="{FF2B5EF4-FFF2-40B4-BE49-F238E27FC236}">
                <a16:creationId xmlns:a16="http://schemas.microsoft.com/office/drawing/2014/main" id="{6441895F-5A5F-CC45-8CDA-CB9C4843336C}"/>
              </a:ext>
            </a:extLst>
          </p:cNvPr>
          <p:cNvCxnSpPr>
            <a:cxnSpLocks/>
            <a:stCxn id="56" idx="3"/>
            <a:endCxn id="39" idx="0"/>
          </p:cNvCxnSpPr>
          <p:nvPr/>
        </p:nvCxnSpPr>
        <p:spPr>
          <a:xfrm>
            <a:off x="1303950" y="3910001"/>
            <a:ext cx="395664" cy="157065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Elbow Connector 153">
            <a:extLst>
              <a:ext uri="{FF2B5EF4-FFF2-40B4-BE49-F238E27FC236}">
                <a16:creationId xmlns:a16="http://schemas.microsoft.com/office/drawing/2014/main" id="{91F72FE5-14F6-B64A-BF5F-D8E5371A1BC4}"/>
              </a:ext>
            </a:extLst>
          </p:cNvPr>
          <p:cNvCxnSpPr>
            <a:stCxn id="56" idx="3"/>
            <a:endCxn id="79" idx="0"/>
          </p:cNvCxnSpPr>
          <p:nvPr/>
        </p:nvCxnSpPr>
        <p:spPr>
          <a:xfrm>
            <a:off x="1303950" y="3910001"/>
            <a:ext cx="3778473" cy="156037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Elbow Connector 155">
            <a:extLst>
              <a:ext uri="{FF2B5EF4-FFF2-40B4-BE49-F238E27FC236}">
                <a16:creationId xmlns:a16="http://schemas.microsoft.com/office/drawing/2014/main" id="{BE06A136-C917-254A-9B20-F01DA906503D}"/>
              </a:ext>
            </a:extLst>
          </p:cNvPr>
          <p:cNvCxnSpPr>
            <a:stCxn id="56" idx="3"/>
            <a:endCxn id="89" idx="0"/>
          </p:cNvCxnSpPr>
          <p:nvPr/>
        </p:nvCxnSpPr>
        <p:spPr>
          <a:xfrm>
            <a:off x="1303950" y="3910001"/>
            <a:ext cx="7439997" cy="1530558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Elbow Connector 157">
            <a:extLst>
              <a:ext uri="{FF2B5EF4-FFF2-40B4-BE49-F238E27FC236}">
                <a16:creationId xmlns:a16="http://schemas.microsoft.com/office/drawing/2014/main" id="{02D74C0B-9CE6-5245-90BB-2D2092F8D43F}"/>
              </a:ext>
            </a:extLst>
          </p:cNvPr>
          <p:cNvCxnSpPr>
            <a:stCxn id="56" idx="3"/>
            <a:endCxn id="100" idx="0"/>
          </p:cNvCxnSpPr>
          <p:nvPr/>
        </p:nvCxnSpPr>
        <p:spPr>
          <a:xfrm>
            <a:off x="1303950" y="3910001"/>
            <a:ext cx="10791766" cy="1530558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Oval 159">
            <a:extLst>
              <a:ext uri="{FF2B5EF4-FFF2-40B4-BE49-F238E27FC236}">
                <a16:creationId xmlns:a16="http://schemas.microsoft.com/office/drawing/2014/main" id="{31E10B21-85D3-9D4A-B63D-8BC758697D6B}"/>
              </a:ext>
            </a:extLst>
          </p:cNvPr>
          <p:cNvSpPr/>
          <p:nvPr/>
        </p:nvSpPr>
        <p:spPr>
          <a:xfrm>
            <a:off x="4843846" y="2569783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F3A30754-29C7-FC4E-B922-D29CA6BBB588}"/>
              </a:ext>
            </a:extLst>
          </p:cNvPr>
          <p:cNvSpPr/>
          <p:nvPr/>
        </p:nvSpPr>
        <p:spPr>
          <a:xfrm>
            <a:off x="2078793" y="4910505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5FAAA2F7-CC4E-8B4C-8032-FE70051D9AF4}"/>
              </a:ext>
            </a:extLst>
          </p:cNvPr>
          <p:cNvSpPr/>
          <p:nvPr/>
        </p:nvSpPr>
        <p:spPr>
          <a:xfrm>
            <a:off x="7483851" y="1817154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D438E380-D863-1541-89AE-E81D971604D5}"/>
              </a:ext>
            </a:extLst>
          </p:cNvPr>
          <p:cNvSpPr/>
          <p:nvPr/>
        </p:nvSpPr>
        <p:spPr>
          <a:xfrm>
            <a:off x="1249844" y="4870859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5C5C8A9B-706A-4449-BE0A-94EDE0055AD7}"/>
              </a:ext>
            </a:extLst>
          </p:cNvPr>
          <p:cNvSpPr/>
          <p:nvPr/>
        </p:nvSpPr>
        <p:spPr>
          <a:xfrm>
            <a:off x="5610230" y="4938764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344636F8-E458-FE40-9E63-74EE853CA0F8}"/>
              </a:ext>
            </a:extLst>
          </p:cNvPr>
          <p:cNvSpPr/>
          <p:nvPr/>
        </p:nvSpPr>
        <p:spPr>
          <a:xfrm>
            <a:off x="4636812" y="4933022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3AD6629A-47ED-FA49-B16B-C194B83FC351}"/>
              </a:ext>
            </a:extLst>
          </p:cNvPr>
          <p:cNvSpPr/>
          <p:nvPr/>
        </p:nvSpPr>
        <p:spPr>
          <a:xfrm>
            <a:off x="7459810" y="2935356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39D2F9F6-9FCC-8C4B-809B-E30AE1ACE6C4}"/>
              </a:ext>
            </a:extLst>
          </p:cNvPr>
          <p:cNvSpPr/>
          <p:nvPr/>
        </p:nvSpPr>
        <p:spPr>
          <a:xfrm>
            <a:off x="9187672" y="4983373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3E00EE51-F304-094D-AC7B-B0FB8C56A40F}"/>
              </a:ext>
            </a:extLst>
          </p:cNvPr>
          <p:cNvSpPr/>
          <p:nvPr/>
        </p:nvSpPr>
        <p:spPr>
          <a:xfrm>
            <a:off x="8031496" y="4973837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1C916A92-08ED-A54A-B49E-585BC7F49B19}"/>
              </a:ext>
            </a:extLst>
          </p:cNvPr>
          <p:cNvSpPr/>
          <p:nvPr/>
        </p:nvSpPr>
        <p:spPr>
          <a:xfrm>
            <a:off x="10925895" y="2662243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476CBF2-75B8-4B46-B977-9AD1C9633CB0}"/>
              </a:ext>
            </a:extLst>
          </p:cNvPr>
          <p:cNvSpPr/>
          <p:nvPr/>
        </p:nvSpPr>
        <p:spPr>
          <a:xfrm>
            <a:off x="12616995" y="5120537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7AC452AC-7500-FA45-8ADC-09AD3357E302}"/>
              </a:ext>
            </a:extLst>
          </p:cNvPr>
          <p:cNvSpPr/>
          <p:nvPr/>
        </p:nvSpPr>
        <p:spPr>
          <a:xfrm>
            <a:off x="11248963" y="5114960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8380431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EE10EE-5433-974F-AB7A-FD672A3F7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BC9D06-C2BF-CF4C-8CAA-C54690DB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-97118"/>
            <a:ext cx="12618720" cy="1188851"/>
          </a:xfrm>
        </p:spPr>
        <p:txBody>
          <a:bodyPr/>
          <a:lstStyle/>
          <a:p>
            <a:r>
              <a:rPr lang="en-US" dirty="0"/>
              <a:t>Azure Release Pipelines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0E5861-8572-6144-91EA-DB599A796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52" y="945959"/>
            <a:ext cx="13967791" cy="633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485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EE10EE-5433-974F-AB7A-FD672A3F7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94197-7991-9043-9644-061FEE185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BC9D06-C2BF-CF4C-8CAA-C54690DB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Release Pipelines - </a:t>
            </a:r>
            <a:r>
              <a:rPr lang="en-US" dirty="0">
                <a:solidFill>
                  <a:srgbClr val="00B050"/>
                </a:solidFill>
              </a:rPr>
              <a:t>Releases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7160B5-1E40-5A4B-B511-974528CBE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3495"/>
            <a:ext cx="14630400" cy="522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752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6534" y="1175355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HTTP Application Routing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70C0"/>
                </a:solidFill>
              </a:rPr>
              <a:t>Add On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Ingress  +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2000" dirty="0">
                <a:solidFill>
                  <a:srgbClr val="C00000"/>
                </a:solidFill>
              </a:rPr>
              <a:t>(Automatic Install)</a:t>
            </a:r>
            <a:br>
              <a:rPr lang="en-US" sz="3000" dirty="0">
                <a:solidFill>
                  <a:srgbClr val="00B050"/>
                </a:solidFill>
              </a:rPr>
            </a:br>
            <a:endParaRPr lang="en-US" sz="3000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16921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89701" y="35629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11053294" y="422277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0367" y="4564254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3926" y="4562472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5539368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5679683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644654" y="4524503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44654" y="461251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85134" y="460070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113067" y="4562537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754350"/>
            <a:ext cx="3428098" cy="16135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993" y="4637362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5080477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5422472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080477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5082259"/>
            <a:ext cx="578278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579719" y="5209259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844819" y="5209259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9544371" y="4524503"/>
            <a:ext cx="4173321" cy="142456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567976" y="467969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10810034" y="4779223"/>
            <a:ext cx="2751556" cy="75543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rgbClr val="FFFF00"/>
                </a:solidFill>
              </a:rPr>
              <a:t>app1</a:t>
            </a:r>
            <a:r>
              <a:rPr lang="en-IN" sz="1600" dirty="0"/>
              <a:t>.7b8803340f38495c8402.centralus.aksapp.io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2"/>
            <a:endCxn id="68" idx="2"/>
          </p:cNvCxnSpPr>
          <p:nvPr/>
        </p:nvCxnSpPr>
        <p:spPr>
          <a:xfrm rot="16200000" flipH="1">
            <a:off x="8667693" y="4257665"/>
            <a:ext cx="75832" cy="2681264"/>
          </a:xfrm>
          <a:prstGeom prst="bentConnector3">
            <a:avLst>
              <a:gd name="adj1" fmla="val 595497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10524506" y="5156943"/>
            <a:ext cx="285528" cy="101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H="1" flipV="1">
            <a:off x="10330337" y="2493928"/>
            <a:ext cx="3231253" cy="2663015"/>
          </a:xfrm>
          <a:prstGeom prst="bentConnector5">
            <a:avLst>
              <a:gd name="adj1" fmla="val -7075"/>
              <a:gd name="adj2" fmla="val 48112"/>
              <a:gd name="adj3" fmla="val 107075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333968" y="5532953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10780665" y="557298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45020" y="1240073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5651663" y="2813563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58296" y="291846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98776" y="290664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126709" y="286848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6601184" y="3503465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7858461" y="3515203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5507687" y="6103576"/>
            <a:ext cx="383932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00B050"/>
                </a:solidFill>
              </a:rPr>
              <a:t>HTTP Application Routing Add On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280100" y="2133934"/>
            <a:ext cx="128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DNS Zones</a:t>
            </a:r>
          </a:p>
        </p:txBody>
      </p: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V="1">
            <a:off x="4301989" y="-169986"/>
            <a:ext cx="1666572" cy="4486689"/>
          </a:xfrm>
          <a:prstGeom prst="bentConnector3">
            <a:avLst>
              <a:gd name="adj1" fmla="val 113717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C252309-0C04-7F47-B4F4-2ABA7BCACE77}"/>
              </a:ext>
            </a:extLst>
          </p:cNvPr>
          <p:cNvSpPr/>
          <p:nvPr/>
        </p:nvSpPr>
        <p:spPr>
          <a:xfrm>
            <a:off x="118910" y="4336597"/>
            <a:ext cx="43347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rgbClr val="0070C0"/>
                </a:solidFill>
              </a:rPr>
              <a:t>app1.7b8803340f38495c8402.centralus.aksapp.io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8F14C57-452A-514D-B480-7A5AD98187A7}"/>
              </a:ext>
            </a:extLst>
          </p:cNvPr>
          <p:cNvSpPr/>
          <p:nvPr/>
        </p:nvSpPr>
        <p:spPr>
          <a:xfrm>
            <a:off x="5414561" y="2619533"/>
            <a:ext cx="3954901" cy="3985970"/>
          </a:xfrm>
          <a:prstGeom prst="rect">
            <a:avLst/>
          </a:prstGeom>
          <a:noFill/>
          <a:ln w="92075" cap="sq">
            <a:solidFill>
              <a:srgbClr val="00B050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07E5AB0-BFDA-5542-BFAA-B2FA82BD328E}"/>
              </a:ext>
            </a:extLst>
          </p:cNvPr>
          <p:cNvSpPr txBox="1"/>
          <p:nvPr/>
        </p:nvSpPr>
        <p:spPr>
          <a:xfrm>
            <a:off x="6636372" y="3770796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279DA0F-DE57-0547-91DD-CE1DEF0C76FE}"/>
              </a:ext>
            </a:extLst>
          </p:cNvPr>
          <p:cNvSpPr/>
          <p:nvPr/>
        </p:nvSpPr>
        <p:spPr>
          <a:xfrm>
            <a:off x="3188127" y="693833"/>
            <a:ext cx="43347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rgbClr val="C00000"/>
                </a:solidFill>
              </a:rPr>
              <a:t>app1.7b8803340f38495c8402.centralus.aksapp.io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8F2F049A-FAEC-8648-BAED-02B1FF2C87E9}"/>
              </a:ext>
            </a:extLst>
          </p:cNvPr>
          <p:cNvCxnSpPr>
            <a:stCxn id="68" idx="0"/>
            <a:endCxn id="66" idx="1"/>
          </p:cNvCxnSpPr>
          <p:nvPr/>
        </p:nvCxnSpPr>
        <p:spPr>
          <a:xfrm rot="16200000" flipV="1">
            <a:off x="7210784" y="1844235"/>
            <a:ext cx="1282971" cy="4387945"/>
          </a:xfrm>
          <a:prstGeom prst="bentConnector4">
            <a:avLst>
              <a:gd name="adj1" fmla="val 31361"/>
              <a:gd name="adj2" fmla="val 102575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3F527EF4-45AE-CE43-A1BC-3004FB9F349B}"/>
              </a:ext>
            </a:extLst>
          </p:cNvPr>
          <p:cNvSpPr/>
          <p:nvPr/>
        </p:nvSpPr>
        <p:spPr>
          <a:xfrm>
            <a:off x="3233393" y="1500641"/>
            <a:ext cx="3866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rgbClr val="00B050"/>
                </a:solidFill>
              </a:rPr>
              <a:t>7b8803340f38495c8402.centralus.aksapp.io</a:t>
            </a:r>
          </a:p>
        </p:txBody>
      </p:sp>
    </p:spTree>
    <p:extLst>
      <p:ext uri="{BB962C8B-B14F-4D97-AF65-F5344CB8AC3E}">
        <p14:creationId xmlns:p14="http://schemas.microsoft.com/office/powerpoint/2010/main" val="15917678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637DD4-FC1B-5548-B091-ECE268D99A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46646D-28AB-A548-AC33-3208F387A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50940"/>
            <a:ext cx="12618720" cy="1188851"/>
          </a:xfrm>
        </p:spPr>
        <p:txBody>
          <a:bodyPr/>
          <a:lstStyle/>
          <a:p>
            <a:r>
              <a:rPr lang="en-US" dirty="0"/>
              <a:t>Azure AKS Cluster Access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6D5EFA-6F08-4441-9E44-614AB885FC76}"/>
              </a:ext>
            </a:extLst>
          </p:cNvPr>
          <p:cNvSpPr/>
          <p:nvPr/>
        </p:nvSpPr>
        <p:spPr>
          <a:xfrm>
            <a:off x="11719032" y="1408444"/>
            <a:ext cx="2641249" cy="14372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 - 1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86E5B0-668F-1D43-A6A9-A51F70E716CA}"/>
              </a:ext>
            </a:extLst>
          </p:cNvPr>
          <p:cNvSpPr/>
          <p:nvPr/>
        </p:nvSpPr>
        <p:spPr>
          <a:xfrm>
            <a:off x="11719033" y="5633545"/>
            <a:ext cx="2641249" cy="14372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 - 2</a:t>
            </a:r>
          </a:p>
        </p:txBody>
      </p:sp>
      <p:pic>
        <p:nvPicPr>
          <p:cNvPr id="11" name="Graphic 10" descr="User">
            <a:extLst>
              <a:ext uri="{FF2B5EF4-FFF2-40B4-BE49-F238E27FC236}">
                <a16:creationId xmlns:a16="http://schemas.microsoft.com/office/drawing/2014/main" id="{38C33657-5B70-4541-815C-27E2F8EA9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331" y="3772631"/>
            <a:ext cx="914400" cy="914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E77CEE3-E890-A04B-AC66-583861B5EE38}"/>
              </a:ext>
            </a:extLst>
          </p:cNvPr>
          <p:cNvSpPr/>
          <p:nvPr/>
        </p:nvSpPr>
        <p:spPr>
          <a:xfrm>
            <a:off x="2730062" y="3961818"/>
            <a:ext cx="1734207" cy="5360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kubectl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7F8969-D4C4-1B4B-B539-BFC8CEA62365}"/>
              </a:ext>
            </a:extLst>
          </p:cNvPr>
          <p:cNvSpPr/>
          <p:nvPr/>
        </p:nvSpPr>
        <p:spPr>
          <a:xfrm>
            <a:off x="5439104" y="3974753"/>
            <a:ext cx="2159876" cy="53602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Context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BC8363-1C68-EE41-9C2E-6B7DD57E8425}"/>
              </a:ext>
            </a:extLst>
          </p:cNvPr>
          <p:cNvSpPr/>
          <p:nvPr/>
        </p:nvSpPr>
        <p:spPr>
          <a:xfrm>
            <a:off x="8786648" y="2904204"/>
            <a:ext cx="1860332" cy="5360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Cluster-1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FB7834-B3C9-9842-9077-F6D44F7ABFDF}"/>
              </a:ext>
            </a:extLst>
          </p:cNvPr>
          <p:cNvSpPr/>
          <p:nvPr/>
        </p:nvSpPr>
        <p:spPr>
          <a:xfrm>
            <a:off x="8786648" y="5097518"/>
            <a:ext cx="1860332" cy="5360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Cluster-2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A9E98A-A16F-554F-9704-C26BF1F9B826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1250731" y="4229831"/>
            <a:ext cx="147933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B0B5FF-C7B4-9A4A-81C1-43D18554514D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464269" y="4229832"/>
            <a:ext cx="974835" cy="1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94D603-FE6A-1545-A445-71F8911506CB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7598980" y="3172218"/>
            <a:ext cx="1187668" cy="10705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37BAD0-00E4-1749-AA95-5DA75593952F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7598980" y="4242767"/>
            <a:ext cx="1187668" cy="112276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5EADBAD-80B3-7E4F-9FD9-EC94BEE59AC4}"/>
              </a:ext>
            </a:extLst>
          </p:cNvPr>
          <p:cNvCxnSpPr>
            <a:stCxn id="14" idx="3"/>
            <a:endCxn id="5" idx="1"/>
          </p:cNvCxnSpPr>
          <p:nvPr/>
        </p:nvCxnSpPr>
        <p:spPr>
          <a:xfrm flipV="1">
            <a:off x="10646980" y="2127088"/>
            <a:ext cx="1072052" cy="10451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47B44F5-BB5B-584F-8BCD-45FFCBFC1714}"/>
              </a:ext>
            </a:extLst>
          </p:cNvPr>
          <p:cNvCxnSpPr>
            <a:endCxn id="6" idx="1"/>
          </p:cNvCxnSpPr>
          <p:nvPr/>
        </p:nvCxnSpPr>
        <p:spPr>
          <a:xfrm>
            <a:off x="10646980" y="5365531"/>
            <a:ext cx="1072053" cy="9866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C86808A-3A98-4344-97CE-FDC56B1EAAD0}"/>
              </a:ext>
            </a:extLst>
          </p:cNvPr>
          <p:cNvSpPr txBox="1"/>
          <p:nvPr/>
        </p:nvSpPr>
        <p:spPr>
          <a:xfrm>
            <a:off x="76475" y="4605594"/>
            <a:ext cx="14341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Admin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E0D210F-54DA-2543-A374-93E9293D4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399" y="2596055"/>
            <a:ext cx="4267200" cy="11049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00A4C63-A3F7-D64E-B94B-1608B0696B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75" y="5199634"/>
            <a:ext cx="7315200" cy="10033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A8A38D8-2EE2-0941-AAF8-D690EA2340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75" y="6316701"/>
            <a:ext cx="6667500" cy="1143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F2887F4-AB26-E84D-8E6D-492A358C6B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399" y="1077614"/>
            <a:ext cx="11046098" cy="14224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B542DD0B-A2C2-D34C-A6BB-56A5C615B0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19032" y="1408444"/>
            <a:ext cx="607392" cy="6073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19DF03C1-674F-D44F-9B3F-6E1DB22F27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59341" y="5646556"/>
            <a:ext cx="607392" cy="60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22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4B814D-142A-BD40-96EA-526D6E4BB6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614888-74F2-CA4C-A0BF-DB1520E30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31" y="-147607"/>
            <a:ext cx="1362456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Active Directory Authentication for AKS Admins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A1C06A-C42C-1A4C-9C0D-830C41816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0796" y="1114159"/>
            <a:ext cx="1515798" cy="15157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9F9070-FFD1-AE49-8F9A-166684FB2192}"/>
              </a:ext>
            </a:extLst>
          </p:cNvPr>
          <p:cNvSpPr txBox="1"/>
          <p:nvPr/>
        </p:nvSpPr>
        <p:spPr>
          <a:xfrm>
            <a:off x="1303275" y="2690939"/>
            <a:ext cx="27349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Active 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6833F8-E9D3-CF45-AAAA-C21CEB26D60B}"/>
              </a:ext>
            </a:extLst>
          </p:cNvPr>
          <p:cNvSpPr/>
          <p:nvPr/>
        </p:nvSpPr>
        <p:spPr>
          <a:xfrm>
            <a:off x="6190996" y="5278860"/>
            <a:ext cx="2606566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F165389-BCDB-914C-BC55-B93C0FA3FE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763691" y="1609813"/>
            <a:ext cx="1464018" cy="1464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48B6AE-A66F-0943-B28F-F0C25F5CD7BD}"/>
              </a:ext>
            </a:extLst>
          </p:cNvPr>
          <p:cNvSpPr txBox="1"/>
          <p:nvPr/>
        </p:nvSpPr>
        <p:spPr>
          <a:xfrm>
            <a:off x="11414845" y="304186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3E1ABD1-D81C-FA43-AB59-798A5339559E}"/>
              </a:ext>
            </a:extLst>
          </p:cNvPr>
          <p:cNvSpPr/>
          <p:nvPr/>
        </p:nvSpPr>
        <p:spPr>
          <a:xfrm>
            <a:off x="4859669" y="1399116"/>
            <a:ext cx="5839509" cy="191207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Integrate Azure AD and AKS Cluster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F13DC19-B916-4442-9F7F-D94180EE87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60796" y="3677302"/>
            <a:ext cx="1138384" cy="113838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539723E-42FA-524C-BC63-C114737EA0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36716" y="5553815"/>
            <a:ext cx="1138384" cy="113838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A993731-E02D-1C4D-A45F-1625E9EE0CE5}"/>
              </a:ext>
            </a:extLst>
          </p:cNvPr>
          <p:cNvSpPr txBox="1"/>
          <p:nvPr/>
        </p:nvSpPr>
        <p:spPr>
          <a:xfrm>
            <a:off x="665152" y="4689707"/>
            <a:ext cx="33730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Group: k8sadmins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EACC8A-8C82-8243-92DD-87FBB112E786}"/>
              </a:ext>
            </a:extLst>
          </p:cNvPr>
          <p:cNvSpPr txBox="1"/>
          <p:nvPr/>
        </p:nvSpPr>
        <p:spPr>
          <a:xfrm>
            <a:off x="665303" y="6791563"/>
            <a:ext cx="3706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User: user1aksadmin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01D4BFC-2C08-1041-AFEC-A7FD54FEF43F}"/>
              </a:ext>
            </a:extLst>
          </p:cNvPr>
          <p:cNvSpPr/>
          <p:nvPr/>
        </p:nvSpPr>
        <p:spPr>
          <a:xfrm>
            <a:off x="375616" y="935421"/>
            <a:ext cx="4196781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" descr="Kubernetes - Wikipedia">
            <a:extLst>
              <a:ext uri="{FF2B5EF4-FFF2-40B4-BE49-F238E27FC236}">
                <a16:creationId xmlns:a16="http://schemas.microsoft.com/office/drawing/2014/main" id="{0608F850-C25A-B545-93E3-1BAAC4F27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995" y="5258378"/>
            <a:ext cx="756694" cy="73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4AA54D3-5D0B-5543-AFCD-C129D9E6E163}"/>
              </a:ext>
            </a:extLst>
          </p:cNvPr>
          <p:cNvSpPr/>
          <p:nvPr/>
        </p:nvSpPr>
        <p:spPr>
          <a:xfrm>
            <a:off x="11047820" y="935421"/>
            <a:ext cx="2941449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788590C0-A4CF-BB41-89B4-DBB9B4EF4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8789" y="475685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0DE304-C153-EF4D-B01C-097EE9884D04}"/>
              </a:ext>
            </a:extLst>
          </p:cNvPr>
          <p:cNvSpPr txBox="1"/>
          <p:nvPr/>
        </p:nvSpPr>
        <p:spPr>
          <a:xfrm>
            <a:off x="11578266" y="6407339"/>
            <a:ext cx="1845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K8S API Server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D3D75C4-0DC6-CB4A-BF7C-9A71EEFDEB76}"/>
              </a:ext>
            </a:extLst>
          </p:cNvPr>
          <p:cNvSpPr/>
          <p:nvPr/>
        </p:nvSpPr>
        <p:spPr>
          <a:xfrm>
            <a:off x="6056305" y="4529960"/>
            <a:ext cx="2941449" cy="2963256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 descr="Internet">
            <a:extLst>
              <a:ext uri="{FF2B5EF4-FFF2-40B4-BE49-F238E27FC236}">
                <a16:creationId xmlns:a16="http://schemas.microsoft.com/office/drawing/2014/main" id="{C1DD9E36-CF9B-9040-B259-398E4B28C91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26668" y="6169173"/>
            <a:ext cx="1188850" cy="11888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60E1A5A-1F10-4C44-8B58-0B097F445A2E}"/>
              </a:ext>
            </a:extLst>
          </p:cNvPr>
          <p:cNvSpPr txBox="1"/>
          <p:nvPr/>
        </p:nvSpPr>
        <p:spPr>
          <a:xfrm>
            <a:off x="6947689" y="7116253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E5CCA0-9B58-1249-809B-1B5619E76D5B}"/>
              </a:ext>
            </a:extLst>
          </p:cNvPr>
          <p:cNvSpPr txBox="1"/>
          <p:nvPr/>
        </p:nvSpPr>
        <p:spPr>
          <a:xfrm>
            <a:off x="6622463" y="4544426"/>
            <a:ext cx="1699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Desktop</a:t>
            </a:r>
          </a:p>
        </p:txBody>
      </p:sp>
    </p:spTree>
    <p:extLst>
      <p:ext uri="{BB962C8B-B14F-4D97-AF65-F5344CB8AC3E}">
        <p14:creationId xmlns:p14="http://schemas.microsoft.com/office/powerpoint/2010/main" val="2978765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3731A6-E4C3-4C44-9845-EE99D39FA6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92B23F-E6AD-D542-BC8A-70A5C1E10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2" y="9097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1846920-3781-F849-A6BB-4F6052F64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724" y="42850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A7221F2-520A-2843-A461-176BB0E9F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057" y="601314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0173D01-121D-DE40-ABD2-5315A679E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18" y="4244088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12AA4B7-CA5E-9C4C-A43B-87AF28CF4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331" y="26594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EE7E558-D7AE-D04C-A4C7-7858B09F9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170" y="9097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26F034CD-34A7-FE49-B152-3CE4C8A8E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848" y="26594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743732B7-0B52-BC4E-BC5E-D6297E714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457" y="42850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8792F694-7C65-264D-B7C0-9BE82E19B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448" y="931707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FBE9A37E-91D9-7A47-B05A-4178ECAA7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671" y="2681411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5F44DB85-88AF-8F4C-B366-96E3C5E3E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718" y="601314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F5AFBA7A-B509-4E4C-86A4-A6E59CC4C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118" y="261273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917D3338-5FC8-1D4F-9E3D-4DB8A71DA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669" y="42850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D289E48-1854-FF42-8E95-53420C1E9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7" y="2557307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20DE6677-3232-644C-B09B-67AD715A4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236" y="9097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4B8FC13E-65A8-4241-A0B4-F229E4E23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958" y="9097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E8E4146-9445-4744-81CB-8E9C28702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205" y="601314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B68731D1-D0BE-0E4F-B240-E65367FE5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678" y="5944168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6504D12F-E5FE-5F45-9D27-87FC1F875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91" y="4250427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C568B198-338C-064A-97DB-7CDBB1390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396" y="601314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3C883D1B-B657-6147-B39B-D42F88883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735" y="59455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E322007-35BE-9145-BDA9-74C41AA5029C}"/>
              </a:ext>
            </a:extLst>
          </p:cNvPr>
          <p:cNvSpPr/>
          <p:nvPr/>
        </p:nvSpPr>
        <p:spPr>
          <a:xfrm>
            <a:off x="8621294" y="1091046"/>
            <a:ext cx="5852824" cy="550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Imperative way using </a:t>
            </a:r>
            <a:r>
              <a:rPr lang="en-US" sz="2800" dirty="0" err="1"/>
              <a:t>kubectl</a:t>
            </a:r>
            <a:endParaRPr lang="en-US" sz="2800" dirty="0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CDCD24F-2B8C-FD4C-AB79-CEBF18698754}"/>
              </a:ext>
            </a:extLst>
          </p:cNvPr>
          <p:cNvSpPr/>
          <p:nvPr/>
        </p:nvSpPr>
        <p:spPr>
          <a:xfrm>
            <a:off x="8621294" y="1799918"/>
            <a:ext cx="5852824" cy="550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Declarative way using YAML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B3558A6-0C2B-DC4C-AE0A-5BEC586411F3}"/>
              </a:ext>
            </a:extLst>
          </p:cNvPr>
          <p:cNvSpPr/>
          <p:nvPr/>
        </p:nvSpPr>
        <p:spPr>
          <a:xfrm>
            <a:off x="8643517" y="2545006"/>
            <a:ext cx="5852824" cy="550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Init Containers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ADA82F4-C5AB-FC4C-B3F8-80F4AF1AF9DC}"/>
              </a:ext>
            </a:extLst>
          </p:cNvPr>
          <p:cNvSpPr/>
          <p:nvPr/>
        </p:nvSpPr>
        <p:spPr>
          <a:xfrm>
            <a:off x="8658546" y="3253878"/>
            <a:ext cx="5852824" cy="550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Annotations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6601CDB-B4F4-7B47-99F0-2BBE9B584012}"/>
              </a:ext>
            </a:extLst>
          </p:cNvPr>
          <p:cNvSpPr/>
          <p:nvPr/>
        </p:nvSpPr>
        <p:spPr>
          <a:xfrm>
            <a:off x="8658546" y="3962750"/>
            <a:ext cx="5852824" cy="550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Ingress SSL with </a:t>
            </a:r>
            <a:r>
              <a:rPr lang="en-US" sz="2800" dirty="0" err="1"/>
              <a:t>LetsEncrypt</a:t>
            </a:r>
            <a:endParaRPr lang="en-US" sz="2800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1959310-E468-894D-980B-774F8C2C981B}"/>
              </a:ext>
            </a:extLst>
          </p:cNvPr>
          <p:cNvSpPr/>
          <p:nvPr/>
        </p:nvSpPr>
        <p:spPr>
          <a:xfrm>
            <a:off x="8680769" y="4707838"/>
            <a:ext cx="5852824" cy="550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Ingress Context Path based Routing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45F65653-75F6-8A41-B9A1-BBCD833B3FAE}"/>
              </a:ext>
            </a:extLst>
          </p:cNvPr>
          <p:cNvSpPr/>
          <p:nvPr/>
        </p:nvSpPr>
        <p:spPr>
          <a:xfrm>
            <a:off x="8680769" y="5416710"/>
            <a:ext cx="5852824" cy="550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Ingress Domain Name based Routing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7372507-1BCF-9141-9B01-440FB567B8C0}"/>
              </a:ext>
            </a:extLst>
          </p:cNvPr>
          <p:cNvSpPr/>
          <p:nvPr/>
        </p:nvSpPr>
        <p:spPr>
          <a:xfrm>
            <a:off x="10265073" y="6103738"/>
            <a:ext cx="4268519" cy="550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Ingress with External DNS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7475767-BE89-E146-9693-E42D0416DB9D}"/>
              </a:ext>
            </a:extLst>
          </p:cNvPr>
          <p:cNvSpPr/>
          <p:nvPr/>
        </p:nvSpPr>
        <p:spPr>
          <a:xfrm>
            <a:off x="10265073" y="6792415"/>
            <a:ext cx="4268519" cy="550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Virtual Kubelet</a:t>
            </a:r>
          </a:p>
        </p:txBody>
      </p:sp>
      <p:sp>
        <p:nvSpPr>
          <p:cNvPr id="45" name="Title 3">
            <a:extLst>
              <a:ext uri="{FF2B5EF4-FFF2-40B4-BE49-F238E27FC236}">
                <a16:creationId xmlns:a16="http://schemas.microsoft.com/office/drawing/2014/main" id="{C37BBEC1-8E71-FF45-AB3B-145E52D39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358" y="-102834"/>
            <a:ext cx="12618720" cy="1188851"/>
          </a:xfrm>
        </p:spPr>
        <p:txBody>
          <a:bodyPr/>
          <a:lstStyle/>
          <a:p>
            <a:r>
              <a:rPr lang="en-US" b="1" dirty="0"/>
              <a:t>Kubernetes Concepts</a:t>
            </a:r>
          </a:p>
        </p:txBody>
      </p:sp>
    </p:spTree>
    <p:extLst>
      <p:ext uri="{BB962C8B-B14F-4D97-AF65-F5344CB8AC3E}">
        <p14:creationId xmlns:p14="http://schemas.microsoft.com/office/powerpoint/2010/main" val="13035007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4B814D-142A-BD40-96EA-526D6E4BB6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614888-74F2-CA4C-A0BF-DB1520E30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31" y="-147607"/>
            <a:ext cx="1362456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Active Directory Authentication for AKS Admins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A1C06A-C42C-1A4C-9C0D-830C41816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5188" y="2600274"/>
            <a:ext cx="1515798" cy="15157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9F9070-FFD1-AE49-8F9A-166684FB2192}"/>
              </a:ext>
            </a:extLst>
          </p:cNvPr>
          <p:cNvSpPr txBox="1"/>
          <p:nvPr/>
        </p:nvSpPr>
        <p:spPr>
          <a:xfrm>
            <a:off x="664726" y="4065670"/>
            <a:ext cx="27349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Active 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6833F8-E9D3-CF45-AAAA-C21CEB26D60B}"/>
              </a:ext>
            </a:extLst>
          </p:cNvPr>
          <p:cNvSpPr/>
          <p:nvPr/>
        </p:nvSpPr>
        <p:spPr>
          <a:xfrm>
            <a:off x="5572244" y="3678489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get nodes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F165389-BCDB-914C-BC55-B93C0FA3FE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31824" y="1556491"/>
            <a:ext cx="1464018" cy="1464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48B6AE-A66F-0943-B28F-F0C25F5CD7BD}"/>
              </a:ext>
            </a:extLst>
          </p:cNvPr>
          <p:cNvSpPr txBox="1"/>
          <p:nvPr/>
        </p:nvSpPr>
        <p:spPr>
          <a:xfrm>
            <a:off x="11474420" y="1015515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Azure AKS Cluster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539723E-42FA-524C-BC63-C114737EA0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13380" y="4548971"/>
            <a:ext cx="1138384" cy="11383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CEACC8A-8C82-8243-92DD-87FBB112E786}"/>
              </a:ext>
            </a:extLst>
          </p:cNvPr>
          <p:cNvSpPr txBox="1"/>
          <p:nvPr/>
        </p:nvSpPr>
        <p:spPr>
          <a:xfrm>
            <a:off x="367016" y="5739023"/>
            <a:ext cx="3706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User: user1aksadmin</a:t>
            </a:r>
          </a:p>
        </p:txBody>
      </p:sp>
      <p:pic>
        <p:nvPicPr>
          <p:cNvPr id="25" name="Picture 2" descr="Kubernetes - Wikipedia">
            <a:extLst>
              <a:ext uri="{FF2B5EF4-FFF2-40B4-BE49-F238E27FC236}">
                <a16:creationId xmlns:a16="http://schemas.microsoft.com/office/drawing/2014/main" id="{0608F850-C25A-B545-93E3-1BAAC4F27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243" y="3658007"/>
            <a:ext cx="756694" cy="73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6B7E671-F03C-C04F-B19A-B8C645B39E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13380" y="6049650"/>
            <a:ext cx="1138384" cy="11383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7B37B19-0E1B-984D-9EFB-5A200616F0E6}"/>
              </a:ext>
            </a:extLst>
          </p:cNvPr>
          <p:cNvSpPr txBox="1"/>
          <p:nvPr/>
        </p:nvSpPr>
        <p:spPr>
          <a:xfrm>
            <a:off x="307531" y="7140054"/>
            <a:ext cx="33730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Group: k8sadmins</a:t>
            </a:r>
          </a:p>
        </p:txBody>
      </p:sp>
      <p:pic>
        <p:nvPicPr>
          <p:cNvPr id="10" name="Graphic 9" descr="Internet">
            <a:extLst>
              <a:ext uri="{FF2B5EF4-FFF2-40B4-BE49-F238E27FC236}">
                <a16:creationId xmlns:a16="http://schemas.microsoft.com/office/drawing/2014/main" id="{520E6344-808D-3B40-AC85-E87A30371F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85599" y="1799209"/>
            <a:ext cx="1188850" cy="11888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D775DF-817C-1F45-B1F6-FA3AE9398C48}"/>
              </a:ext>
            </a:extLst>
          </p:cNvPr>
          <p:cNvSpPr txBox="1"/>
          <p:nvPr/>
        </p:nvSpPr>
        <p:spPr>
          <a:xfrm>
            <a:off x="6816332" y="1643484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5BC8E5-98B8-8C4F-BEA4-DFBAE9B9F905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7379143" y="2774731"/>
            <a:ext cx="23535" cy="903758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Browser window">
            <a:extLst>
              <a:ext uri="{FF2B5EF4-FFF2-40B4-BE49-F238E27FC236}">
                <a16:creationId xmlns:a16="http://schemas.microsoft.com/office/drawing/2014/main" id="{D8AE3D00-1E9E-8C40-9CCC-42EFEDE1C68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17717" y="1216141"/>
            <a:ext cx="1210740" cy="12107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BD62E17-E89B-974E-B45B-6B7FC10F738D}"/>
              </a:ext>
            </a:extLst>
          </p:cNvPr>
          <p:cNvSpPr txBox="1"/>
          <p:nvPr/>
        </p:nvSpPr>
        <p:spPr>
          <a:xfrm>
            <a:off x="1558733" y="2191760"/>
            <a:ext cx="11287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2A401EC-0445-2B42-B0E1-26B1770336F8}"/>
              </a:ext>
            </a:extLst>
          </p:cNvPr>
          <p:cNvSpPr/>
          <p:nvPr/>
        </p:nvSpPr>
        <p:spPr>
          <a:xfrm>
            <a:off x="171134" y="935421"/>
            <a:ext cx="3885809" cy="6635519"/>
          </a:xfrm>
          <a:prstGeom prst="roundRect">
            <a:avLst>
              <a:gd name="adj" fmla="val 8110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55F4450-DE37-6B4C-BABD-09A12B090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5744" y="3992233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216A431-82A3-7E4E-A886-DB02EEE0B0FC}"/>
              </a:ext>
            </a:extLst>
          </p:cNvPr>
          <p:cNvSpPr txBox="1"/>
          <p:nvPr/>
        </p:nvSpPr>
        <p:spPr>
          <a:xfrm>
            <a:off x="1082975" y="979359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8663BF-D21B-094D-81FB-6A2BBDC39050}"/>
              </a:ext>
            </a:extLst>
          </p:cNvPr>
          <p:cNvSpPr txBox="1"/>
          <p:nvPr/>
        </p:nvSpPr>
        <p:spPr>
          <a:xfrm>
            <a:off x="11641208" y="5618763"/>
            <a:ext cx="1845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K8S API Server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90B773A-F21F-7747-972C-0F874C1F9153}"/>
              </a:ext>
            </a:extLst>
          </p:cNvPr>
          <p:cNvSpPr/>
          <p:nvPr/>
        </p:nvSpPr>
        <p:spPr>
          <a:xfrm>
            <a:off x="11047820" y="935421"/>
            <a:ext cx="2941449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2B94E665-579F-0A4D-B17C-846A918A258E}"/>
              </a:ext>
            </a:extLst>
          </p:cNvPr>
          <p:cNvSpPr/>
          <p:nvPr/>
        </p:nvSpPr>
        <p:spPr>
          <a:xfrm>
            <a:off x="5362792" y="963923"/>
            <a:ext cx="4096518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1E8453-FDA7-C74A-A045-59C9C42C7B52}"/>
              </a:ext>
            </a:extLst>
          </p:cNvPr>
          <p:cNvSpPr txBox="1"/>
          <p:nvPr/>
        </p:nvSpPr>
        <p:spPr>
          <a:xfrm>
            <a:off x="6583397" y="989339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441E5D75-BCE6-0E44-A32B-7610F0365072}"/>
              </a:ext>
            </a:extLst>
          </p:cNvPr>
          <p:cNvCxnSpPr>
            <a:cxnSpLocks/>
            <a:stCxn id="7" idx="2"/>
            <a:endCxn id="21" idx="3"/>
          </p:cNvCxnSpPr>
          <p:nvPr/>
        </p:nvCxnSpPr>
        <p:spPr>
          <a:xfrm rot="5400000" flipH="1">
            <a:off x="3778498" y="771470"/>
            <a:ext cx="2550603" cy="4650686"/>
          </a:xfrm>
          <a:prstGeom prst="bentConnector4">
            <a:avLst>
              <a:gd name="adj1" fmla="val -8963"/>
              <a:gd name="adj2" fmla="val 6942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E62D658-B05B-3E40-84D6-99EA68AE716C}"/>
              </a:ext>
            </a:extLst>
          </p:cNvPr>
          <p:cNvSpPr/>
          <p:nvPr/>
        </p:nvSpPr>
        <p:spPr>
          <a:xfrm>
            <a:off x="5584011" y="5472926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A6C61F01-34E5-264A-BF5F-0D78E28BB86E}"/>
              </a:ext>
            </a:extLst>
          </p:cNvPr>
          <p:cNvCxnSpPr>
            <a:cxnSpLocks/>
            <a:stCxn id="19" idx="3"/>
            <a:endCxn id="49" idx="1"/>
          </p:cNvCxnSpPr>
          <p:nvPr/>
        </p:nvCxnSpPr>
        <p:spPr>
          <a:xfrm>
            <a:off x="2751764" y="5118163"/>
            <a:ext cx="2832247" cy="701576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A1C10093-16FF-CF42-AC19-383362493EDE}"/>
              </a:ext>
            </a:extLst>
          </p:cNvPr>
          <p:cNvCxnSpPr>
            <a:stCxn id="7" idx="3"/>
            <a:endCxn id="4098" idx="1"/>
          </p:cNvCxnSpPr>
          <p:nvPr/>
        </p:nvCxnSpPr>
        <p:spPr>
          <a:xfrm>
            <a:off x="9186041" y="4025302"/>
            <a:ext cx="2519703" cy="779731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803622EB-CF83-6346-A27B-10C28D01A34C}"/>
              </a:ext>
            </a:extLst>
          </p:cNvPr>
          <p:cNvSpPr/>
          <p:nvPr/>
        </p:nvSpPr>
        <p:spPr>
          <a:xfrm>
            <a:off x="7453411" y="2994579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E46BB9-ABF1-F84A-8F6E-A6C172E7CC66}"/>
              </a:ext>
            </a:extLst>
          </p:cNvPr>
          <p:cNvSpPr/>
          <p:nvPr/>
        </p:nvSpPr>
        <p:spPr>
          <a:xfrm>
            <a:off x="4187597" y="1968629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32986CC-A1E7-8C4D-8060-63A6ABE5DB14}"/>
              </a:ext>
            </a:extLst>
          </p:cNvPr>
          <p:cNvSpPr/>
          <p:nvPr/>
        </p:nvSpPr>
        <p:spPr>
          <a:xfrm>
            <a:off x="4445807" y="5346816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3057A7-ADD3-084D-BA42-C2AFF5EF4613}"/>
              </a:ext>
            </a:extLst>
          </p:cNvPr>
          <p:cNvSpPr/>
          <p:nvPr/>
        </p:nvSpPr>
        <p:spPr>
          <a:xfrm>
            <a:off x="10499378" y="4333528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709185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2C1A58-8995-2A48-921D-6BFFDFF87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E01902-2BC3-4B49-BAB6-25CD5EB9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3591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C4859E-311B-6448-99EE-0A412C49C826}"/>
              </a:ext>
            </a:extLst>
          </p:cNvPr>
          <p:cNvSpPr/>
          <p:nvPr/>
        </p:nvSpPr>
        <p:spPr>
          <a:xfrm>
            <a:off x="756743" y="2056054"/>
            <a:ext cx="3888827" cy="62011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Subjects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F4C2E2-6A29-A140-9270-3F6956463935}"/>
              </a:ext>
            </a:extLst>
          </p:cNvPr>
          <p:cNvSpPr/>
          <p:nvPr/>
        </p:nvSpPr>
        <p:spPr>
          <a:xfrm>
            <a:off x="5449613" y="2056053"/>
            <a:ext cx="1728954" cy="62011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Groups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D900E4-90F6-3D41-96AD-B1905E754D21}"/>
              </a:ext>
            </a:extLst>
          </p:cNvPr>
          <p:cNvSpPr/>
          <p:nvPr/>
        </p:nvSpPr>
        <p:spPr>
          <a:xfrm>
            <a:off x="10142481" y="2056053"/>
            <a:ext cx="3888827" cy="62011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Verbs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6C269A-C475-5A4C-A75F-B7282FE0E817}"/>
              </a:ext>
            </a:extLst>
          </p:cNvPr>
          <p:cNvSpPr/>
          <p:nvPr/>
        </p:nvSpPr>
        <p:spPr>
          <a:xfrm>
            <a:off x="756745" y="2911158"/>
            <a:ext cx="3888827" cy="6201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Users or processes that need access to the Kubernetes API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8C6E8B-3A72-2745-9422-9F271FEBFBC3}"/>
              </a:ext>
            </a:extLst>
          </p:cNvPr>
          <p:cNvSpPr/>
          <p:nvPr/>
        </p:nvSpPr>
        <p:spPr>
          <a:xfrm>
            <a:off x="5449614" y="2921669"/>
            <a:ext cx="3888827" cy="62011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 k8s API objects that we grant access to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C5E08A-3739-CE48-8F0D-D0A4B74E0962}"/>
              </a:ext>
            </a:extLst>
          </p:cNvPr>
          <p:cNvSpPr/>
          <p:nvPr/>
        </p:nvSpPr>
        <p:spPr>
          <a:xfrm>
            <a:off x="10142482" y="2921669"/>
            <a:ext cx="3888827" cy="6201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List of actions that can be taken on a resource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FB4304-1F1E-3248-ADE4-1AB1A7EC1208}"/>
              </a:ext>
            </a:extLst>
          </p:cNvPr>
          <p:cNvSpPr/>
          <p:nvPr/>
        </p:nvSpPr>
        <p:spPr>
          <a:xfrm>
            <a:off x="756742" y="3851129"/>
            <a:ext cx="2853561" cy="4381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Kind: Group, User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EEBEAE-AB97-134A-8B15-2F095DE5780D}"/>
              </a:ext>
            </a:extLst>
          </p:cNvPr>
          <p:cNvSpPr/>
          <p:nvPr/>
        </p:nvSpPr>
        <p:spPr>
          <a:xfrm>
            <a:off x="756742" y="4503075"/>
            <a:ext cx="2853561" cy="4381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Kind: Service Account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7E340D-E971-014E-86EA-00F0D0472243}"/>
              </a:ext>
            </a:extLst>
          </p:cNvPr>
          <p:cNvSpPr/>
          <p:nvPr/>
        </p:nvSpPr>
        <p:spPr>
          <a:xfrm>
            <a:off x="5449611" y="3851129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050C18-2239-9F44-B13D-C02EC1E8DE2D}"/>
              </a:ext>
            </a:extLst>
          </p:cNvPr>
          <p:cNvSpPr/>
          <p:nvPr/>
        </p:nvSpPr>
        <p:spPr>
          <a:xfrm>
            <a:off x="5449611" y="4503074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extensions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A7E4B4-6823-EF47-A4AA-45B3B27A5CCC}"/>
              </a:ext>
            </a:extLst>
          </p:cNvPr>
          <p:cNvSpPr/>
          <p:nvPr/>
        </p:nvSpPr>
        <p:spPr>
          <a:xfrm>
            <a:off x="5449611" y="5121472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apps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C1427A-5AA0-B44E-8B80-AF925FA6EE10}"/>
              </a:ext>
            </a:extLst>
          </p:cNvPr>
          <p:cNvSpPr/>
          <p:nvPr/>
        </p:nvSpPr>
        <p:spPr>
          <a:xfrm>
            <a:off x="5449611" y="5739870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batch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611016-96DD-8A41-A703-98546C021001}"/>
              </a:ext>
            </a:extLst>
          </p:cNvPr>
          <p:cNvSpPr/>
          <p:nvPr/>
        </p:nvSpPr>
        <p:spPr>
          <a:xfrm>
            <a:off x="10142481" y="3787285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1E3A85-88AE-4D45-BD09-9D2F33430BBE}"/>
              </a:ext>
            </a:extLst>
          </p:cNvPr>
          <p:cNvSpPr/>
          <p:nvPr/>
        </p:nvSpPr>
        <p:spPr>
          <a:xfrm>
            <a:off x="10142481" y="4439230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List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723C78-E2D2-EB40-AEF1-1493AFA84771}"/>
              </a:ext>
            </a:extLst>
          </p:cNvPr>
          <p:cNvSpPr/>
          <p:nvPr/>
        </p:nvSpPr>
        <p:spPr>
          <a:xfrm>
            <a:off x="10142481" y="5057628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Watch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13383C-45CC-9640-9AE5-82CDA6A2E28F}"/>
              </a:ext>
            </a:extLst>
          </p:cNvPr>
          <p:cNvSpPr/>
          <p:nvPr/>
        </p:nvSpPr>
        <p:spPr>
          <a:xfrm>
            <a:off x="10142481" y="5676026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Delete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223633-0136-884C-8014-53567941CB53}"/>
              </a:ext>
            </a:extLst>
          </p:cNvPr>
          <p:cNvSpPr/>
          <p:nvPr/>
        </p:nvSpPr>
        <p:spPr>
          <a:xfrm>
            <a:off x="12223526" y="3787285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Patch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2E4ADC-09B9-2340-A62B-EAF3EEAB055A}"/>
              </a:ext>
            </a:extLst>
          </p:cNvPr>
          <p:cNvSpPr/>
          <p:nvPr/>
        </p:nvSpPr>
        <p:spPr>
          <a:xfrm>
            <a:off x="12223526" y="4439230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get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60E3B2-36F9-AE48-A1C6-40B664F4F8D8}"/>
              </a:ext>
            </a:extLst>
          </p:cNvPr>
          <p:cNvSpPr/>
          <p:nvPr/>
        </p:nvSpPr>
        <p:spPr>
          <a:xfrm>
            <a:off x="12223526" y="5057628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Replace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E6B7539-4F62-7742-ACA0-4C8FE929699B}"/>
              </a:ext>
            </a:extLst>
          </p:cNvPr>
          <p:cNvSpPr/>
          <p:nvPr/>
        </p:nvSpPr>
        <p:spPr>
          <a:xfrm>
            <a:off x="12223526" y="5676026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Read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08042B-CE36-6544-8EF0-1FF269D39D6B}"/>
              </a:ext>
            </a:extLst>
          </p:cNvPr>
          <p:cNvSpPr/>
          <p:nvPr/>
        </p:nvSpPr>
        <p:spPr>
          <a:xfrm>
            <a:off x="756742" y="1045260"/>
            <a:ext cx="13274566" cy="6884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Kubernetes RBAC - Fundamentals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92F26E-80D7-5C43-959B-391C9D87BC59}"/>
              </a:ext>
            </a:extLst>
          </p:cNvPr>
          <p:cNvSpPr/>
          <p:nvPr/>
        </p:nvSpPr>
        <p:spPr>
          <a:xfrm>
            <a:off x="7609484" y="3851129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Pods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1CA4E01-6B5F-9940-8E37-58CC1C3234B6}"/>
              </a:ext>
            </a:extLst>
          </p:cNvPr>
          <p:cNvSpPr/>
          <p:nvPr/>
        </p:nvSpPr>
        <p:spPr>
          <a:xfrm>
            <a:off x="7609484" y="4503074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Deployments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1272820-11D8-F440-96B2-C231DF69616B}"/>
              </a:ext>
            </a:extLst>
          </p:cNvPr>
          <p:cNvSpPr/>
          <p:nvPr/>
        </p:nvSpPr>
        <p:spPr>
          <a:xfrm>
            <a:off x="7609484" y="5121472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Services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CF81918-BA99-6C46-B1F8-3D59CFAE4CA2}"/>
              </a:ext>
            </a:extLst>
          </p:cNvPr>
          <p:cNvSpPr/>
          <p:nvPr/>
        </p:nvSpPr>
        <p:spPr>
          <a:xfrm>
            <a:off x="7609484" y="5739870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StatefulSets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292FEDC-1D34-6549-A12F-866A149BFA5D}"/>
              </a:ext>
            </a:extLst>
          </p:cNvPr>
          <p:cNvSpPr/>
          <p:nvPr/>
        </p:nvSpPr>
        <p:spPr>
          <a:xfrm>
            <a:off x="7609485" y="2055441"/>
            <a:ext cx="1728954" cy="62011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Resources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C9A808-2578-E94A-8A9E-BB54EF4E6879}"/>
              </a:ext>
            </a:extLst>
          </p:cNvPr>
          <p:cNvSpPr/>
          <p:nvPr/>
        </p:nvSpPr>
        <p:spPr>
          <a:xfrm>
            <a:off x="756742" y="6885490"/>
            <a:ext cx="13274566" cy="42726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Reference: https://</a:t>
            </a:r>
            <a:r>
              <a:rPr lang="en-US" dirty="0" err="1"/>
              <a:t>kubernetes.io</a:t>
            </a:r>
            <a:r>
              <a:rPr lang="en-US" dirty="0"/>
              <a:t>/docs/reference/generated/</a:t>
            </a:r>
            <a:r>
              <a:rPr lang="en-US" dirty="0" err="1"/>
              <a:t>kubernetes-api</a:t>
            </a:r>
            <a:r>
              <a:rPr lang="en-US" dirty="0"/>
              <a:t>/v1.19</a:t>
            </a:r>
          </a:p>
        </p:txBody>
      </p:sp>
    </p:spTree>
    <p:extLst>
      <p:ext uri="{BB962C8B-B14F-4D97-AF65-F5344CB8AC3E}">
        <p14:creationId xmlns:p14="http://schemas.microsoft.com/office/powerpoint/2010/main" val="27952212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167639" y="1403130"/>
            <a:ext cx="14295121" cy="5423339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89C818-F06C-704D-9455-81E6B5F9A8C0}"/>
              </a:ext>
            </a:extLst>
          </p:cNvPr>
          <p:cNvSpPr/>
          <p:nvPr/>
        </p:nvSpPr>
        <p:spPr>
          <a:xfrm>
            <a:off x="3444765" y="3909849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12A6B-1649-9E45-91B3-4B9F1DD32B5F}"/>
              </a:ext>
            </a:extLst>
          </p:cNvPr>
          <p:cNvSpPr/>
          <p:nvPr/>
        </p:nvSpPr>
        <p:spPr>
          <a:xfrm>
            <a:off x="5284075" y="4976649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7E468-92B6-8B41-A01C-1B2EF19DBCDF}"/>
              </a:ext>
            </a:extLst>
          </p:cNvPr>
          <p:cNvSpPr/>
          <p:nvPr/>
        </p:nvSpPr>
        <p:spPr>
          <a:xfrm>
            <a:off x="5284075" y="5646683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2C45DD-2E8D-1B43-B2ED-B12694484E62}"/>
              </a:ext>
            </a:extLst>
          </p:cNvPr>
          <p:cNvSpPr/>
          <p:nvPr/>
        </p:nvSpPr>
        <p:spPr>
          <a:xfrm>
            <a:off x="7060323" y="5644055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60828-22CC-B143-83EF-4B7B7F27DF3B}"/>
              </a:ext>
            </a:extLst>
          </p:cNvPr>
          <p:cNvSpPr txBox="1"/>
          <p:nvPr/>
        </p:nvSpPr>
        <p:spPr>
          <a:xfrm>
            <a:off x="5050685" y="3920398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72F020-7855-FC40-BCF8-FC3053F21409}"/>
              </a:ext>
            </a:extLst>
          </p:cNvPr>
          <p:cNvSpPr/>
          <p:nvPr/>
        </p:nvSpPr>
        <p:spPr>
          <a:xfrm>
            <a:off x="3660227" y="4481902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DD33CF-1AF0-1B4F-B9BC-9C73B34723D4}"/>
              </a:ext>
            </a:extLst>
          </p:cNvPr>
          <p:cNvSpPr/>
          <p:nvPr/>
        </p:nvSpPr>
        <p:spPr>
          <a:xfrm>
            <a:off x="3660227" y="5646683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C72CDA-CDED-5E40-9CD0-99F29155B7A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7796047" y="5355021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A2AB2B-DE64-F64A-995E-0CE2CFF4037B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116842" y="3563506"/>
            <a:ext cx="1" cy="3568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BEBE6C-370B-7A41-8195-07A500E2F75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4395951" y="4860274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8946931" y="3920398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10786241" y="4987198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10786241" y="5657232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2562489" y="5654604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10552851" y="3930947"/>
            <a:ext cx="2013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QA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9162393" y="4492451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9162393" y="5657232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3298213" y="5365570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1521965" y="5365570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9898117" y="4870823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DCFE964-BA56-4E4B-AF6E-224AC96CA4E1}"/>
              </a:ext>
            </a:extLst>
          </p:cNvPr>
          <p:cNvSpPr/>
          <p:nvPr/>
        </p:nvSpPr>
        <p:spPr>
          <a:xfrm>
            <a:off x="1865586" y="3187133"/>
            <a:ext cx="12368049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1699F-5992-6B4F-AF20-4865934F7AB9}"/>
              </a:ext>
            </a:extLst>
          </p:cNvPr>
          <p:cNvSpPr/>
          <p:nvPr/>
        </p:nvSpPr>
        <p:spPr>
          <a:xfrm>
            <a:off x="1865586" y="4487158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2DC82D-7A59-5A4D-9CF2-5C2BEF85D4A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2601310" y="3565505"/>
            <a:ext cx="0" cy="921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5B10671-16B1-AE4E-9D04-E3318C91C415}"/>
              </a:ext>
            </a:extLst>
          </p:cNvPr>
          <p:cNvSpPr/>
          <p:nvPr/>
        </p:nvSpPr>
        <p:spPr>
          <a:xfrm>
            <a:off x="352622" y="2538371"/>
            <a:ext cx="13881013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 Binding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8660A0-8926-BD40-A0DE-3BE21E952F5A}"/>
              </a:ext>
            </a:extLst>
          </p:cNvPr>
          <p:cNvSpPr/>
          <p:nvPr/>
        </p:nvSpPr>
        <p:spPr>
          <a:xfrm>
            <a:off x="352622" y="4481902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62CD3F-A29E-0942-97E9-5D939B6A39C0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1088346" y="2916743"/>
            <a:ext cx="41517" cy="1565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3F53A0-9A5A-3443-8050-1B816C71718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6019799" y="5355021"/>
            <a:ext cx="8407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8C97620-A739-E34B-9F52-6B9DCF564554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11559697" y="3523635"/>
            <a:ext cx="1" cy="4073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4618283" y="1461879"/>
            <a:ext cx="601555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500" dirty="0">
                <a:solidFill>
                  <a:schemeClr val="bg1"/>
                </a:solidFill>
              </a:rPr>
              <a:t>Kubernetes Cluster RBAC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D1DF175-EDCC-4A4B-A4C9-B6779BBC5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063" y="1458975"/>
            <a:ext cx="819220" cy="79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6">
            <a:extLst>
              <a:ext uri="{FF2B5EF4-FFF2-40B4-BE49-F238E27FC236}">
                <a16:creationId xmlns:a16="http://schemas.microsoft.com/office/drawing/2014/main" id="{0DE513B6-825E-214E-83AF-862E0A35F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22" y="2493179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9FA7B2E3-0DD0-3F46-9D05-2B5C1B61F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787" y="3142322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8">
            <a:extLst>
              <a:ext uri="{FF2B5EF4-FFF2-40B4-BE49-F238E27FC236}">
                <a16:creationId xmlns:a16="http://schemas.microsoft.com/office/drawing/2014/main" id="{6D655E64-38E5-8440-9486-3427B6C64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194" y="4436710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538" y="4439669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3C4B749A-C38F-EC45-B04B-8A5F6929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484" y="4936887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195" y="4939902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0468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1671144" y="1250731"/>
            <a:ext cx="11688029" cy="4062246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89C818-F06C-704D-9455-81E6B5F9A8C0}"/>
              </a:ext>
            </a:extLst>
          </p:cNvPr>
          <p:cNvSpPr/>
          <p:nvPr/>
        </p:nvSpPr>
        <p:spPr>
          <a:xfrm>
            <a:off x="2341178" y="2396357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12A6B-1649-9E45-91B3-4B9F1DD32B5F}"/>
              </a:ext>
            </a:extLst>
          </p:cNvPr>
          <p:cNvSpPr/>
          <p:nvPr/>
        </p:nvSpPr>
        <p:spPr>
          <a:xfrm>
            <a:off x="4180488" y="3463157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7E468-92B6-8B41-A01C-1B2EF19DBCDF}"/>
              </a:ext>
            </a:extLst>
          </p:cNvPr>
          <p:cNvSpPr/>
          <p:nvPr/>
        </p:nvSpPr>
        <p:spPr>
          <a:xfrm>
            <a:off x="4180488" y="4133191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2C45DD-2E8D-1B43-B2ED-B12694484E62}"/>
              </a:ext>
            </a:extLst>
          </p:cNvPr>
          <p:cNvSpPr/>
          <p:nvPr/>
        </p:nvSpPr>
        <p:spPr>
          <a:xfrm>
            <a:off x="5956736" y="4130563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60828-22CC-B143-83EF-4B7B7F27DF3B}"/>
              </a:ext>
            </a:extLst>
          </p:cNvPr>
          <p:cNvSpPr txBox="1"/>
          <p:nvPr/>
        </p:nvSpPr>
        <p:spPr>
          <a:xfrm>
            <a:off x="3947098" y="2406906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72F020-7855-FC40-BCF8-FC3053F21409}"/>
              </a:ext>
            </a:extLst>
          </p:cNvPr>
          <p:cNvSpPr/>
          <p:nvPr/>
        </p:nvSpPr>
        <p:spPr>
          <a:xfrm>
            <a:off x="2556640" y="2968410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DD33CF-1AF0-1B4F-B9BC-9C73B34723D4}"/>
              </a:ext>
            </a:extLst>
          </p:cNvPr>
          <p:cNvSpPr/>
          <p:nvPr/>
        </p:nvSpPr>
        <p:spPr>
          <a:xfrm>
            <a:off x="2556640" y="4133191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C72CDA-CDED-5E40-9CD0-99F29155B7A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6692460" y="3841529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BEBE6C-370B-7A41-8195-07A500E2F75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3292364" y="3346782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7843344" y="2406906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9682654" y="3473706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9682654" y="4143740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1458902" y="4141112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9449264" y="2417455"/>
            <a:ext cx="2013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QA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8058806" y="2978959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8058806" y="4143740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2194626" y="3852078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0418378" y="3852078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8794530" y="3357331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3F53A0-9A5A-3443-8050-1B816C71718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916212" y="3841529"/>
            <a:ext cx="8407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5172606" y="1366642"/>
            <a:ext cx="557947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8" name="Picture 8">
            <a:extLst>
              <a:ext uri="{FF2B5EF4-FFF2-40B4-BE49-F238E27FC236}">
                <a16:creationId xmlns:a16="http://schemas.microsoft.com/office/drawing/2014/main" id="{6D655E64-38E5-8440-9486-3427B6C64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607" y="2923218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951" y="2926177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3C4B749A-C38F-EC45-B04B-8A5F6929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897" y="3423395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608" y="3426410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A4D817D8-0DDF-794C-9442-6F76F0E60A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4429061" y="1396996"/>
            <a:ext cx="694584" cy="69458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F2DF2D29-2051-814B-8167-0CA51ACD98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37355" y="5478810"/>
            <a:ext cx="1233493" cy="123349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E3BA8A8-F88F-6445-B20B-988B518C06A0}"/>
              </a:ext>
            </a:extLst>
          </p:cNvPr>
          <p:cNvSpPr txBox="1"/>
          <p:nvPr/>
        </p:nvSpPr>
        <p:spPr>
          <a:xfrm>
            <a:off x="10085312" y="6574127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FF7B94A9-1415-DA41-B1AF-0447CFAE4D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8129" y="5519470"/>
            <a:ext cx="1138384" cy="113838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E8F9220-D5FE-194E-9F37-49D885134763}"/>
              </a:ext>
            </a:extLst>
          </p:cNvPr>
          <p:cNvSpPr txBox="1"/>
          <p:nvPr/>
        </p:nvSpPr>
        <p:spPr>
          <a:xfrm>
            <a:off x="1963541" y="6493172"/>
            <a:ext cx="262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devaksteam</a:t>
            </a:r>
            <a:endParaRPr lang="en-US" sz="1600" dirty="0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83972725-D0F1-C44B-AB3B-6B49316D54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56463" y="5602011"/>
            <a:ext cx="1110261" cy="111026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E0A5A36-D221-B041-8223-0E7A7002A423}"/>
              </a:ext>
            </a:extLst>
          </p:cNvPr>
          <p:cNvSpPr txBox="1"/>
          <p:nvPr/>
        </p:nvSpPr>
        <p:spPr>
          <a:xfrm>
            <a:off x="6662210" y="6654371"/>
            <a:ext cx="21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aksdev1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04ACC1-E477-5F4B-8D76-8FF295078BB7}"/>
              </a:ext>
            </a:extLst>
          </p:cNvPr>
          <p:cNvSpPr txBox="1"/>
          <p:nvPr/>
        </p:nvSpPr>
        <p:spPr>
          <a:xfrm>
            <a:off x="1938086" y="6682289"/>
            <a:ext cx="44571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e6dcdae4-e9ff-4261-81e6-0d08537c4cf8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0600BD0-F9FE-8746-BE0A-B0ACB256F726}"/>
              </a:ext>
            </a:extLst>
          </p:cNvPr>
          <p:cNvSpPr/>
          <p:nvPr/>
        </p:nvSpPr>
        <p:spPr>
          <a:xfrm>
            <a:off x="1671144" y="5450623"/>
            <a:ext cx="10720552" cy="1579001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Up-down Arrow 2">
            <a:extLst>
              <a:ext uri="{FF2B5EF4-FFF2-40B4-BE49-F238E27FC236}">
                <a16:creationId xmlns:a16="http://schemas.microsoft.com/office/drawing/2014/main" id="{35C53C83-FBBF-9E4B-B8B0-6E50B4DF8B66}"/>
              </a:ext>
            </a:extLst>
          </p:cNvPr>
          <p:cNvSpPr/>
          <p:nvPr/>
        </p:nvSpPr>
        <p:spPr>
          <a:xfrm>
            <a:off x="2925455" y="4794803"/>
            <a:ext cx="323189" cy="840827"/>
          </a:xfrm>
          <a:prstGeom prst="up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3D4E73F-C5BA-4042-BBFA-7F2DE5990DCF}"/>
              </a:ext>
            </a:extLst>
          </p:cNvPr>
          <p:cNvGrpSpPr/>
          <p:nvPr/>
        </p:nvGrpSpPr>
        <p:grpSpPr>
          <a:xfrm>
            <a:off x="11562842" y="3054381"/>
            <a:ext cx="1319479" cy="653179"/>
            <a:chOff x="405245" y="2091580"/>
            <a:chExt cx="800100" cy="325875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741AD72-987C-354E-A0AC-E18EC921D064}"/>
                </a:ext>
              </a:extLst>
            </p:cNvPr>
            <p:cNvCxnSpPr/>
            <p:nvPr/>
          </p:nvCxnSpPr>
          <p:spPr>
            <a:xfrm>
              <a:off x="405245" y="2091580"/>
              <a:ext cx="67541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CAA0E34-C48D-E34C-ADA5-727BB11B3801}"/>
                </a:ext>
              </a:extLst>
            </p:cNvPr>
            <p:cNvCxnSpPr/>
            <p:nvPr/>
          </p:nvCxnSpPr>
          <p:spPr>
            <a:xfrm flipH="1">
              <a:off x="405245" y="2091580"/>
              <a:ext cx="80010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20530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8712513" y="1058362"/>
            <a:ext cx="5770180" cy="3891297"/>
          </a:xfrm>
          <a:prstGeom prst="roundRect">
            <a:avLst>
              <a:gd name="adj" fmla="val 216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8988409" y="1627914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10827719" y="2694714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10827719" y="3364748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2603967" y="3362120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10594329" y="1638463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9203871" y="2199967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9203871" y="3364748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3339691" y="3073086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1563443" y="3073086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9939595" y="2578339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9603818" y="1029805"/>
            <a:ext cx="41893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016" y="2147185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673" y="2647418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A4D817D8-0DDF-794C-9442-6F76F0E60A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8736652" y="1069154"/>
            <a:ext cx="511364" cy="51136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F2DF2D29-2051-814B-8167-0CA51ACD98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2649" y="1438293"/>
            <a:ext cx="1233493" cy="123349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E3BA8A8-F88F-6445-B20B-988B518C06A0}"/>
              </a:ext>
            </a:extLst>
          </p:cNvPr>
          <p:cNvSpPr txBox="1"/>
          <p:nvPr/>
        </p:nvSpPr>
        <p:spPr>
          <a:xfrm>
            <a:off x="885906" y="265659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FF7B94A9-1415-DA41-B1AF-0447CFAE4D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9682" y="3033677"/>
            <a:ext cx="1138384" cy="113838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E8F9220-D5FE-194E-9F37-49D885134763}"/>
              </a:ext>
            </a:extLst>
          </p:cNvPr>
          <p:cNvSpPr txBox="1"/>
          <p:nvPr/>
        </p:nvSpPr>
        <p:spPr>
          <a:xfrm>
            <a:off x="714941" y="4121346"/>
            <a:ext cx="262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devaksteam</a:t>
            </a:r>
            <a:endParaRPr lang="en-US" sz="1600" dirty="0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83972725-D0F1-C44B-AB3B-6B49316D54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04157" y="5427751"/>
            <a:ext cx="1110261" cy="111026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E0A5A36-D221-B041-8223-0E7A7002A423}"/>
              </a:ext>
            </a:extLst>
          </p:cNvPr>
          <p:cNvSpPr txBox="1"/>
          <p:nvPr/>
        </p:nvSpPr>
        <p:spPr>
          <a:xfrm>
            <a:off x="714941" y="6600651"/>
            <a:ext cx="21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aksdev1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04ACC1-E477-5F4B-8D76-8FF295078BB7}"/>
              </a:ext>
            </a:extLst>
          </p:cNvPr>
          <p:cNvSpPr txBox="1"/>
          <p:nvPr/>
        </p:nvSpPr>
        <p:spPr>
          <a:xfrm>
            <a:off x="743522" y="4341730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0600BD0-F9FE-8746-BE0A-B0ACB256F726}"/>
              </a:ext>
            </a:extLst>
          </p:cNvPr>
          <p:cNvSpPr/>
          <p:nvPr/>
        </p:nvSpPr>
        <p:spPr>
          <a:xfrm>
            <a:off x="509994" y="109166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95A0D6-2D4D-3842-99F9-64D19F50B246}"/>
              </a:ext>
            </a:extLst>
          </p:cNvPr>
          <p:cNvSpPr txBox="1"/>
          <p:nvPr/>
        </p:nvSpPr>
        <p:spPr>
          <a:xfrm>
            <a:off x="1027724" y="111353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5B5EFD4-031F-4044-AF07-DA2ECBFA38FA}"/>
              </a:ext>
            </a:extLst>
          </p:cNvPr>
          <p:cNvSpPr/>
          <p:nvPr/>
        </p:nvSpPr>
        <p:spPr>
          <a:xfrm>
            <a:off x="4264935" y="5122170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get</a:t>
            </a:r>
            <a:r>
              <a:rPr lang="en-US" dirty="0">
                <a:solidFill>
                  <a:schemeClr val="bg1"/>
                </a:solidFill>
              </a:rPr>
              <a:t> pods -n </a:t>
            </a:r>
            <a:r>
              <a:rPr lang="en-US" dirty="0">
                <a:solidFill>
                  <a:srgbClr val="FFC000"/>
                </a:solidFill>
              </a:rPr>
              <a:t>dev</a:t>
            </a:r>
          </a:p>
        </p:txBody>
      </p:sp>
      <p:pic>
        <p:nvPicPr>
          <p:cNvPr id="44" name="Graphic 43" descr="Internet">
            <a:extLst>
              <a:ext uri="{FF2B5EF4-FFF2-40B4-BE49-F238E27FC236}">
                <a16:creationId xmlns:a16="http://schemas.microsoft.com/office/drawing/2014/main" id="{59CC712F-987B-0D4C-BE62-BEBD62D5DA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88551" y="6073739"/>
            <a:ext cx="1188850" cy="118885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577FD67-4917-6C47-87DD-7A1397658DEA}"/>
              </a:ext>
            </a:extLst>
          </p:cNvPr>
          <p:cNvSpPr txBox="1"/>
          <p:nvPr/>
        </p:nvSpPr>
        <p:spPr>
          <a:xfrm>
            <a:off x="6677401" y="6564508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AB20975-4E7A-D041-9FF5-6B494BBB33C6}"/>
              </a:ext>
            </a:extLst>
          </p:cNvPr>
          <p:cNvSpPr/>
          <p:nvPr/>
        </p:nvSpPr>
        <p:spPr>
          <a:xfrm>
            <a:off x="4019013" y="3857215"/>
            <a:ext cx="4096518" cy="3544484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65E116-A69A-124F-A942-3C516313A57C}"/>
              </a:ext>
            </a:extLst>
          </p:cNvPr>
          <p:cNvSpPr txBox="1"/>
          <p:nvPr/>
        </p:nvSpPr>
        <p:spPr>
          <a:xfrm>
            <a:off x="5239298" y="7016881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A924A48-FBE0-D549-ABBA-2B8BFF1B85A0}"/>
              </a:ext>
            </a:extLst>
          </p:cNvPr>
          <p:cNvSpPr/>
          <p:nvPr/>
        </p:nvSpPr>
        <p:spPr>
          <a:xfrm>
            <a:off x="4234037" y="4050165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sp>
        <p:nvSpPr>
          <p:cNvPr id="49" name="Up-down Arrow 48">
            <a:extLst>
              <a:ext uri="{FF2B5EF4-FFF2-40B4-BE49-F238E27FC236}">
                <a16:creationId xmlns:a16="http://schemas.microsoft.com/office/drawing/2014/main" id="{50EF9018-300C-BE46-BDEB-B66A24A36BF6}"/>
              </a:ext>
            </a:extLst>
          </p:cNvPr>
          <p:cNvSpPr/>
          <p:nvPr/>
        </p:nvSpPr>
        <p:spPr>
          <a:xfrm rot="16200000">
            <a:off x="5653835" y="-7921"/>
            <a:ext cx="323189" cy="6968393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E6C7AC-ADE0-8047-8758-4DE4269D68EE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6071834" y="5815795"/>
            <a:ext cx="11142" cy="498532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E2C032E0-BB0C-A245-B32B-DC5FB73FC00B}"/>
              </a:ext>
            </a:extLst>
          </p:cNvPr>
          <p:cNvCxnSpPr>
            <a:stCxn id="42" idx="1"/>
            <a:endCxn id="55" idx="3"/>
          </p:cNvCxnSpPr>
          <p:nvPr/>
        </p:nvCxnSpPr>
        <p:spPr>
          <a:xfrm rot="10800000" flipV="1">
            <a:off x="2314419" y="5468982"/>
            <a:ext cx="1950517" cy="513899"/>
          </a:xfrm>
          <a:prstGeom prst="bentConnector3">
            <a:avLst>
              <a:gd name="adj1" fmla="val 2359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6D39B51D-5C9D-F740-A7A9-A9752A8B332C}"/>
              </a:ext>
            </a:extLst>
          </p:cNvPr>
          <p:cNvCxnSpPr>
            <a:cxnSpLocks/>
            <a:stCxn id="55" idx="0"/>
            <a:endCxn id="48" idx="2"/>
          </p:cNvCxnSpPr>
          <p:nvPr/>
        </p:nvCxnSpPr>
        <p:spPr>
          <a:xfrm rot="5400000" flipH="1" flipV="1">
            <a:off x="3558132" y="2944947"/>
            <a:ext cx="683961" cy="4281648"/>
          </a:xfrm>
          <a:prstGeom prst="bentConnector3">
            <a:avLst>
              <a:gd name="adj1" fmla="val 66904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3DD9E4DE-3079-FE4A-AAA6-4AC38B99C5E6}"/>
              </a:ext>
            </a:extLst>
          </p:cNvPr>
          <p:cNvCxnSpPr>
            <a:cxnSpLocks/>
            <a:stCxn id="42" idx="3"/>
            <a:endCxn id="29" idx="1"/>
          </p:cNvCxnSpPr>
          <p:nvPr/>
        </p:nvCxnSpPr>
        <p:spPr>
          <a:xfrm flipV="1">
            <a:off x="7878732" y="3680059"/>
            <a:ext cx="1325139" cy="1788924"/>
          </a:xfrm>
          <a:prstGeom prst="bentConnector3">
            <a:avLst>
              <a:gd name="adj1" fmla="val 5396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0B3CD6EB-ACE9-784E-B64C-B10EB86E05B0}"/>
              </a:ext>
            </a:extLst>
          </p:cNvPr>
          <p:cNvCxnSpPr>
            <a:stCxn id="29" idx="2"/>
            <a:endCxn id="26" idx="2"/>
          </p:cNvCxnSpPr>
          <p:nvPr/>
        </p:nvCxnSpPr>
        <p:spPr>
          <a:xfrm rot="5400000" flipH="1" flipV="1">
            <a:off x="11638329" y="2294007"/>
            <a:ext cx="2628" cy="3400096"/>
          </a:xfrm>
          <a:prstGeom prst="bentConnector3">
            <a:avLst>
              <a:gd name="adj1" fmla="val -1829714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A0A6EF31-3274-0F4D-89B4-320EE28CDC82}"/>
              </a:ext>
            </a:extLst>
          </p:cNvPr>
          <p:cNvSpPr/>
          <p:nvPr/>
        </p:nvSpPr>
        <p:spPr>
          <a:xfrm>
            <a:off x="6171704" y="584433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3F7E525-5F88-F143-B539-3057D29B10A5}"/>
              </a:ext>
            </a:extLst>
          </p:cNvPr>
          <p:cNvSpPr/>
          <p:nvPr/>
        </p:nvSpPr>
        <p:spPr>
          <a:xfrm>
            <a:off x="2688931" y="5527867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709B39A-B958-5442-9558-603169B00DFC}"/>
              </a:ext>
            </a:extLst>
          </p:cNvPr>
          <p:cNvSpPr/>
          <p:nvPr/>
        </p:nvSpPr>
        <p:spPr>
          <a:xfrm>
            <a:off x="3462503" y="452444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7FBA263-025B-B845-94B4-A7E38FE36551}"/>
              </a:ext>
            </a:extLst>
          </p:cNvPr>
          <p:cNvSpPr/>
          <p:nvPr/>
        </p:nvSpPr>
        <p:spPr>
          <a:xfrm>
            <a:off x="8050342" y="4992408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B86D647-B55B-3A47-9E84-443EA6250C38}"/>
              </a:ext>
            </a:extLst>
          </p:cNvPr>
          <p:cNvSpPr/>
          <p:nvPr/>
        </p:nvSpPr>
        <p:spPr>
          <a:xfrm>
            <a:off x="11384980" y="4005918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5869657-B75B-C245-8095-792D07004C0F}"/>
              </a:ext>
            </a:extLst>
          </p:cNvPr>
          <p:cNvSpPr txBox="1"/>
          <p:nvPr/>
        </p:nvSpPr>
        <p:spPr>
          <a:xfrm>
            <a:off x="3363933" y="3015766"/>
            <a:ext cx="55401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F3E4D9E-ECB6-6048-AF08-B62AF74A4E7C}"/>
              </a:ext>
            </a:extLst>
          </p:cNvPr>
          <p:cNvSpPr/>
          <p:nvPr/>
        </p:nvSpPr>
        <p:spPr>
          <a:xfrm>
            <a:off x="3722176" y="1031145"/>
            <a:ext cx="1879343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3FAF147D-3085-3F4A-8D16-F31F8493DAE3}"/>
              </a:ext>
            </a:extLst>
          </p:cNvPr>
          <p:cNvSpPr/>
          <p:nvPr/>
        </p:nvSpPr>
        <p:spPr>
          <a:xfrm>
            <a:off x="6152774" y="1067502"/>
            <a:ext cx="1879343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 Binding</a:t>
            </a:r>
          </a:p>
        </p:txBody>
      </p:sp>
      <p:sp>
        <p:nvSpPr>
          <p:cNvPr id="102" name="Explosion 2 101">
            <a:extLst>
              <a:ext uri="{FF2B5EF4-FFF2-40B4-BE49-F238E27FC236}">
                <a16:creationId xmlns:a16="http://schemas.microsoft.com/office/drawing/2014/main" id="{BA0164CB-2EB3-0D4A-8A21-68E500C65951}"/>
              </a:ext>
            </a:extLst>
          </p:cNvPr>
          <p:cNvSpPr/>
          <p:nvPr/>
        </p:nvSpPr>
        <p:spPr>
          <a:xfrm>
            <a:off x="8618650" y="4508259"/>
            <a:ext cx="2779087" cy="1155024"/>
          </a:xfrm>
          <a:prstGeom prst="irregularSeal2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Granted</a:t>
            </a:r>
          </a:p>
        </p:txBody>
      </p:sp>
    </p:spTree>
    <p:extLst>
      <p:ext uri="{BB962C8B-B14F-4D97-AF65-F5344CB8AC3E}">
        <p14:creationId xmlns:p14="http://schemas.microsoft.com/office/powerpoint/2010/main" val="13306035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724" y="-241690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8712513" y="827142"/>
            <a:ext cx="5770180" cy="6343335"/>
          </a:xfrm>
          <a:prstGeom prst="roundRect">
            <a:avLst>
              <a:gd name="adj" fmla="val 216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89C818-F06C-704D-9455-81E6B5F9A8C0}"/>
              </a:ext>
            </a:extLst>
          </p:cNvPr>
          <p:cNvSpPr/>
          <p:nvPr/>
        </p:nvSpPr>
        <p:spPr>
          <a:xfrm>
            <a:off x="8988409" y="4371422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12A6B-1649-9E45-91B3-4B9F1DD32B5F}"/>
              </a:ext>
            </a:extLst>
          </p:cNvPr>
          <p:cNvSpPr/>
          <p:nvPr/>
        </p:nvSpPr>
        <p:spPr>
          <a:xfrm>
            <a:off x="10827719" y="5438222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7E468-92B6-8B41-A01C-1B2EF19DBCDF}"/>
              </a:ext>
            </a:extLst>
          </p:cNvPr>
          <p:cNvSpPr/>
          <p:nvPr/>
        </p:nvSpPr>
        <p:spPr>
          <a:xfrm>
            <a:off x="10827719" y="6108256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2C45DD-2E8D-1B43-B2ED-B12694484E62}"/>
              </a:ext>
            </a:extLst>
          </p:cNvPr>
          <p:cNvSpPr/>
          <p:nvPr/>
        </p:nvSpPr>
        <p:spPr>
          <a:xfrm>
            <a:off x="12603967" y="6105628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60828-22CC-B143-83EF-4B7B7F27DF3B}"/>
              </a:ext>
            </a:extLst>
          </p:cNvPr>
          <p:cNvSpPr txBox="1"/>
          <p:nvPr/>
        </p:nvSpPr>
        <p:spPr>
          <a:xfrm>
            <a:off x="10594329" y="4381971"/>
            <a:ext cx="2013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QA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72F020-7855-FC40-BCF8-FC3053F21409}"/>
              </a:ext>
            </a:extLst>
          </p:cNvPr>
          <p:cNvSpPr/>
          <p:nvPr/>
        </p:nvSpPr>
        <p:spPr>
          <a:xfrm>
            <a:off x="9203871" y="4943475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DD33CF-1AF0-1B4F-B9BC-9C73B34723D4}"/>
              </a:ext>
            </a:extLst>
          </p:cNvPr>
          <p:cNvSpPr/>
          <p:nvPr/>
        </p:nvSpPr>
        <p:spPr>
          <a:xfrm>
            <a:off x="9203871" y="6108256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C72CDA-CDED-5E40-9CD0-99F29155B7A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13339691" y="5816594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BEBE6C-370B-7A41-8195-07A500E2F75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9939595" y="5321847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8988409" y="1396694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10827719" y="2463494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10827719" y="3133528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2603967" y="3130900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10594329" y="1407243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9203871" y="1968747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9203871" y="3133528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3339691" y="2841866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1563443" y="2841866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9939595" y="2347119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3F53A0-9A5A-3443-8050-1B816C71718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1563443" y="5816594"/>
            <a:ext cx="8407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9589454" y="819181"/>
            <a:ext cx="41893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8" name="Picture 8">
            <a:extLst>
              <a:ext uri="{FF2B5EF4-FFF2-40B4-BE49-F238E27FC236}">
                <a16:creationId xmlns:a16="http://schemas.microsoft.com/office/drawing/2014/main" id="{6D655E64-38E5-8440-9486-3427B6C64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838" y="4898283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016" y="1915965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3C4B749A-C38F-EC45-B04B-8A5F6929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128" y="5398460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673" y="2416198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A4D817D8-0DDF-794C-9442-6F76F0E60A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8756791" y="858686"/>
            <a:ext cx="511364" cy="51136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F2DF2D29-2051-814B-8167-0CA51ACD98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2649" y="1207073"/>
            <a:ext cx="1233493" cy="123349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E3BA8A8-F88F-6445-B20B-988B518C06A0}"/>
              </a:ext>
            </a:extLst>
          </p:cNvPr>
          <p:cNvSpPr txBox="1"/>
          <p:nvPr/>
        </p:nvSpPr>
        <p:spPr>
          <a:xfrm>
            <a:off x="885906" y="242537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FF7B94A9-1415-DA41-B1AF-0447CFAE4D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9682" y="2802457"/>
            <a:ext cx="1138384" cy="113838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E8F9220-D5FE-194E-9F37-49D885134763}"/>
              </a:ext>
            </a:extLst>
          </p:cNvPr>
          <p:cNvSpPr txBox="1"/>
          <p:nvPr/>
        </p:nvSpPr>
        <p:spPr>
          <a:xfrm>
            <a:off x="714941" y="3890126"/>
            <a:ext cx="262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devaksteam</a:t>
            </a:r>
            <a:endParaRPr lang="en-US" sz="1600" dirty="0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83972725-D0F1-C44B-AB3B-6B49316D54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04157" y="5196531"/>
            <a:ext cx="1110261" cy="111026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E0A5A36-D221-B041-8223-0E7A7002A423}"/>
              </a:ext>
            </a:extLst>
          </p:cNvPr>
          <p:cNvSpPr txBox="1"/>
          <p:nvPr/>
        </p:nvSpPr>
        <p:spPr>
          <a:xfrm>
            <a:off x="714941" y="6369431"/>
            <a:ext cx="21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aksdev1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04ACC1-E477-5F4B-8D76-8FF295078BB7}"/>
              </a:ext>
            </a:extLst>
          </p:cNvPr>
          <p:cNvSpPr txBox="1"/>
          <p:nvPr/>
        </p:nvSpPr>
        <p:spPr>
          <a:xfrm>
            <a:off x="756390" y="4142991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0600BD0-F9FE-8746-BE0A-B0ACB256F726}"/>
              </a:ext>
            </a:extLst>
          </p:cNvPr>
          <p:cNvSpPr/>
          <p:nvPr/>
        </p:nvSpPr>
        <p:spPr>
          <a:xfrm>
            <a:off x="509994" y="86044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95A0D6-2D4D-3842-99F9-64D19F50B246}"/>
              </a:ext>
            </a:extLst>
          </p:cNvPr>
          <p:cNvSpPr txBox="1"/>
          <p:nvPr/>
        </p:nvSpPr>
        <p:spPr>
          <a:xfrm>
            <a:off x="1027724" y="88231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5B5EFD4-031F-4044-AF07-DA2ECBFA38FA}"/>
              </a:ext>
            </a:extLst>
          </p:cNvPr>
          <p:cNvSpPr/>
          <p:nvPr/>
        </p:nvSpPr>
        <p:spPr>
          <a:xfrm>
            <a:off x="4264935" y="4890950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get</a:t>
            </a:r>
            <a:r>
              <a:rPr lang="en-US" dirty="0">
                <a:solidFill>
                  <a:schemeClr val="bg1"/>
                </a:solidFill>
              </a:rPr>
              <a:t> pods -n </a:t>
            </a:r>
            <a:r>
              <a:rPr lang="en-US" dirty="0" err="1">
                <a:solidFill>
                  <a:srgbClr val="FFC000"/>
                </a:solidFill>
              </a:rPr>
              <a:t>qa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44" name="Graphic 43" descr="Internet">
            <a:extLst>
              <a:ext uri="{FF2B5EF4-FFF2-40B4-BE49-F238E27FC236}">
                <a16:creationId xmlns:a16="http://schemas.microsoft.com/office/drawing/2014/main" id="{59CC712F-987B-0D4C-BE62-BEBD62D5DA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88551" y="5842519"/>
            <a:ext cx="1188850" cy="118885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577FD67-4917-6C47-87DD-7A1397658DEA}"/>
              </a:ext>
            </a:extLst>
          </p:cNvPr>
          <p:cNvSpPr txBox="1"/>
          <p:nvPr/>
        </p:nvSpPr>
        <p:spPr>
          <a:xfrm>
            <a:off x="4163915" y="6397618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AB20975-4E7A-D041-9FF5-6B494BBB33C6}"/>
              </a:ext>
            </a:extLst>
          </p:cNvPr>
          <p:cNvSpPr/>
          <p:nvPr/>
        </p:nvSpPr>
        <p:spPr>
          <a:xfrm>
            <a:off x="4019013" y="3625995"/>
            <a:ext cx="4096518" cy="3544484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65E116-A69A-124F-A942-3C516313A57C}"/>
              </a:ext>
            </a:extLst>
          </p:cNvPr>
          <p:cNvSpPr txBox="1"/>
          <p:nvPr/>
        </p:nvSpPr>
        <p:spPr>
          <a:xfrm>
            <a:off x="5239298" y="6785661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A924A48-FBE0-D549-ABBA-2B8BFF1B85A0}"/>
              </a:ext>
            </a:extLst>
          </p:cNvPr>
          <p:cNvSpPr/>
          <p:nvPr/>
        </p:nvSpPr>
        <p:spPr>
          <a:xfrm>
            <a:off x="4234037" y="3818945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sp>
        <p:nvSpPr>
          <p:cNvPr id="49" name="Up-down Arrow 48">
            <a:extLst>
              <a:ext uri="{FF2B5EF4-FFF2-40B4-BE49-F238E27FC236}">
                <a16:creationId xmlns:a16="http://schemas.microsoft.com/office/drawing/2014/main" id="{50EF9018-300C-BE46-BDEB-B66A24A36BF6}"/>
              </a:ext>
            </a:extLst>
          </p:cNvPr>
          <p:cNvSpPr/>
          <p:nvPr/>
        </p:nvSpPr>
        <p:spPr>
          <a:xfrm rot="16200000">
            <a:off x="5653835" y="-239141"/>
            <a:ext cx="323189" cy="6968393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E6C7AC-ADE0-8047-8758-4DE4269D68EE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6071834" y="5584575"/>
            <a:ext cx="11142" cy="498532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E2C032E0-BB0C-A245-B32B-DC5FB73FC00B}"/>
              </a:ext>
            </a:extLst>
          </p:cNvPr>
          <p:cNvCxnSpPr>
            <a:stCxn id="42" idx="1"/>
            <a:endCxn id="55" idx="3"/>
          </p:cNvCxnSpPr>
          <p:nvPr/>
        </p:nvCxnSpPr>
        <p:spPr>
          <a:xfrm rot="10800000" flipV="1">
            <a:off x="2314419" y="5237762"/>
            <a:ext cx="1950517" cy="513899"/>
          </a:xfrm>
          <a:prstGeom prst="bentConnector3">
            <a:avLst>
              <a:gd name="adj1" fmla="val 2359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6D39B51D-5C9D-F740-A7A9-A9752A8B332C}"/>
              </a:ext>
            </a:extLst>
          </p:cNvPr>
          <p:cNvCxnSpPr>
            <a:cxnSpLocks/>
            <a:stCxn id="55" idx="0"/>
            <a:endCxn id="48" idx="2"/>
          </p:cNvCxnSpPr>
          <p:nvPr/>
        </p:nvCxnSpPr>
        <p:spPr>
          <a:xfrm rot="5400000" flipH="1" flipV="1">
            <a:off x="3558132" y="2713727"/>
            <a:ext cx="683961" cy="4281648"/>
          </a:xfrm>
          <a:prstGeom prst="bentConnector3">
            <a:avLst>
              <a:gd name="adj1" fmla="val 66904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3DD9E4DE-3079-FE4A-AAA6-4AC38B99C5E6}"/>
              </a:ext>
            </a:extLst>
          </p:cNvPr>
          <p:cNvCxnSpPr>
            <a:cxnSpLocks/>
            <a:stCxn id="42" idx="3"/>
            <a:endCxn id="12" idx="1"/>
          </p:cNvCxnSpPr>
          <p:nvPr/>
        </p:nvCxnSpPr>
        <p:spPr>
          <a:xfrm>
            <a:off x="7878732" y="5237763"/>
            <a:ext cx="1325139" cy="1185804"/>
          </a:xfrm>
          <a:prstGeom prst="bentConnector3">
            <a:avLst>
              <a:gd name="adj1" fmla="val 26999"/>
            </a:avLst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A0A6EF31-3274-0F4D-89B4-320EE28CDC82}"/>
              </a:ext>
            </a:extLst>
          </p:cNvPr>
          <p:cNvSpPr/>
          <p:nvPr/>
        </p:nvSpPr>
        <p:spPr>
          <a:xfrm>
            <a:off x="6171704" y="561311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3F7E525-5F88-F143-B539-3057D29B10A5}"/>
              </a:ext>
            </a:extLst>
          </p:cNvPr>
          <p:cNvSpPr/>
          <p:nvPr/>
        </p:nvSpPr>
        <p:spPr>
          <a:xfrm>
            <a:off x="2688931" y="5296647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709B39A-B958-5442-9558-603169B00DFC}"/>
              </a:ext>
            </a:extLst>
          </p:cNvPr>
          <p:cNvSpPr/>
          <p:nvPr/>
        </p:nvSpPr>
        <p:spPr>
          <a:xfrm>
            <a:off x="3462503" y="429322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7FBA263-025B-B845-94B4-A7E38FE36551}"/>
              </a:ext>
            </a:extLst>
          </p:cNvPr>
          <p:cNvSpPr/>
          <p:nvPr/>
        </p:nvSpPr>
        <p:spPr>
          <a:xfrm>
            <a:off x="8236661" y="5741742"/>
            <a:ext cx="493561" cy="4308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5869657-B75B-C245-8095-792D07004C0F}"/>
              </a:ext>
            </a:extLst>
          </p:cNvPr>
          <p:cNvSpPr txBox="1"/>
          <p:nvPr/>
        </p:nvSpPr>
        <p:spPr>
          <a:xfrm>
            <a:off x="3363933" y="2784546"/>
            <a:ext cx="55401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6" name="Explosion 2 15">
            <a:extLst>
              <a:ext uri="{FF2B5EF4-FFF2-40B4-BE49-F238E27FC236}">
                <a16:creationId xmlns:a16="http://schemas.microsoft.com/office/drawing/2014/main" id="{924AD5D4-E5A7-BD4B-BE60-019D81ABB781}"/>
              </a:ext>
            </a:extLst>
          </p:cNvPr>
          <p:cNvSpPr/>
          <p:nvPr/>
        </p:nvSpPr>
        <p:spPr>
          <a:xfrm>
            <a:off x="6732302" y="6112360"/>
            <a:ext cx="2696416" cy="1568092"/>
          </a:xfrm>
          <a:prstGeom prst="irregularSeal2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Denied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2EC71DF-D1ED-CE49-AB5E-C5F41C9B9321}"/>
              </a:ext>
            </a:extLst>
          </p:cNvPr>
          <p:cNvSpPr/>
          <p:nvPr/>
        </p:nvSpPr>
        <p:spPr>
          <a:xfrm>
            <a:off x="3722176" y="1031145"/>
            <a:ext cx="1879343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1C63A87-43D2-1543-9B76-BE1F12916FCF}"/>
              </a:ext>
            </a:extLst>
          </p:cNvPr>
          <p:cNvSpPr/>
          <p:nvPr/>
        </p:nvSpPr>
        <p:spPr>
          <a:xfrm>
            <a:off x="6152774" y="1067502"/>
            <a:ext cx="1879343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 Binding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FABEB91-18ED-DB46-9762-F63FF3EE508F}"/>
              </a:ext>
            </a:extLst>
          </p:cNvPr>
          <p:cNvGrpSpPr/>
          <p:nvPr/>
        </p:nvGrpSpPr>
        <p:grpSpPr>
          <a:xfrm>
            <a:off x="12737161" y="5121879"/>
            <a:ext cx="1319479" cy="653179"/>
            <a:chOff x="405245" y="2091580"/>
            <a:chExt cx="800100" cy="325875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6DF1900-DDFA-5544-A65E-2347305D20D4}"/>
                </a:ext>
              </a:extLst>
            </p:cNvPr>
            <p:cNvCxnSpPr/>
            <p:nvPr/>
          </p:nvCxnSpPr>
          <p:spPr>
            <a:xfrm>
              <a:off x="405245" y="2091580"/>
              <a:ext cx="67541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3BF0DA9-9CAF-4F4D-A9EB-1867FDB3B983}"/>
                </a:ext>
              </a:extLst>
            </p:cNvPr>
            <p:cNvCxnSpPr/>
            <p:nvPr/>
          </p:nvCxnSpPr>
          <p:spPr>
            <a:xfrm flipH="1">
              <a:off x="405245" y="2091580"/>
              <a:ext cx="80010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79396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6978343" y="1072476"/>
            <a:ext cx="7389298" cy="4178498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A2AB2B-DE64-F64A-995E-0CE2CFF4037B}"/>
              </a:ext>
            </a:extLst>
          </p:cNvPr>
          <p:cNvCxnSpPr>
            <a:cxnSpLocks/>
          </p:cNvCxnSpPr>
          <p:nvPr/>
        </p:nvCxnSpPr>
        <p:spPr>
          <a:xfrm>
            <a:off x="12317948" y="2917539"/>
            <a:ext cx="1" cy="3568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DCFE964-BA56-4E4B-AF6E-224AC96CA4E1}"/>
              </a:ext>
            </a:extLst>
          </p:cNvPr>
          <p:cNvSpPr/>
          <p:nvPr/>
        </p:nvSpPr>
        <p:spPr>
          <a:xfrm>
            <a:off x="8676290" y="2541166"/>
            <a:ext cx="5568974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1699F-5992-6B4F-AF20-4865934F7AB9}"/>
              </a:ext>
            </a:extLst>
          </p:cNvPr>
          <p:cNvSpPr/>
          <p:nvPr/>
        </p:nvSpPr>
        <p:spPr>
          <a:xfrm>
            <a:off x="8676289" y="3841191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2DC82D-7A59-5A4D-9CF2-5C2BEF85D4A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9412013" y="2919538"/>
            <a:ext cx="0" cy="921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5B10671-16B1-AE4E-9D04-E3318C91C415}"/>
              </a:ext>
            </a:extLst>
          </p:cNvPr>
          <p:cNvSpPr/>
          <p:nvPr/>
        </p:nvSpPr>
        <p:spPr>
          <a:xfrm>
            <a:off x="7163326" y="1892404"/>
            <a:ext cx="7081938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 Binding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8660A0-8926-BD40-A0DE-3BE21E952F5A}"/>
              </a:ext>
            </a:extLst>
          </p:cNvPr>
          <p:cNvSpPr/>
          <p:nvPr/>
        </p:nvSpPr>
        <p:spPr>
          <a:xfrm>
            <a:off x="7163325" y="3835935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62CD3F-A29E-0942-97E9-5D939B6A39C0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7899049" y="2270776"/>
            <a:ext cx="41517" cy="1565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8425168" y="1132418"/>
            <a:ext cx="5120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6" name="Picture 6">
            <a:extLst>
              <a:ext uri="{FF2B5EF4-FFF2-40B4-BE49-F238E27FC236}">
                <a16:creationId xmlns:a16="http://schemas.microsoft.com/office/drawing/2014/main" id="{0DE513B6-825E-214E-83AF-862E0A35F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325" y="1847212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9FA7B2E3-0DD0-3F46-9D05-2B5C1B61F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490" y="2496355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25160CCE-FF7E-0443-93A5-D81CAEFBAB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7730584" y="1113484"/>
            <a:ext cx="694584" cy="69458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28E347C-0286-E348-9605-6698CE24C298}"/>
              </a:ext>
            </a:extLst>
          </p:cNvPr>
          <p:cNvGrpSpPr/>
          <p:nvPr/>
        </p:nvGrpSpPr>
        <p:grpSpPr>
          <a:xfrm>
            <a:off x="10394734" y="3263883"/>
            <a:ext cx="3850530" cy="1636985"/>
            <a:chOff x="4193628" y="3909850"/>
            <a:chExt cx="3850530" cy="163698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E89C818-F06C-704D-9455-81E6B5F9A8C0}"/>
                </a:ext>
              </a:extLst>
            </p:cNvPr>
            <p:cNvSpPr/>
            <p:nvPr/>
          </p:nvSpPr>
          <p:spPr>
            <a:xfrm>
              <a:off x="4193628" y="3909850"/>
              <a:ext cx="3850530" cy="1618246"/>
            </a:xfrm>
            <a:prstGeom prst="roundRect">
              <a:avLst>
                <a:gd name="adj" fmla="val 5665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AD52E2-88B2-7747-94C3-DAAC21334175}"/>
                </a:ext>
              </a:extLst>
            </p:cNvPr>
            <p:cNvSpPr txBox="1"/>
            <p:nvPr/>
          </p:nvSpPr>
          <p:spPr>
            <a:xfrm>
              <a:off x="5479199" y="5177503"/>
              <a:ext cx="1275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C00000"/>
                  </a:solidFill>
                </a:rPr>
                <a:t>(Resources)</a:t>
              </a:r>
            </a:p>
          </p:txBody>
        </p:sp>
      </p:grpSp>
      <p:pic>
        <p:nvPicPr>
          <p:cNvPr id="110" name="Graphic 109">
            <a:extLst>
              <a:ext uri="{FF2B5EF4-FFF2-40B4-BE49-F238E27FC236}">
                <a16:creationId xmlns:a16="http://schemas.microsoft.com/office/drawing/2014/main" id="{6612A824-1E50-3446-BA60-6396BCD8C8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2649" y="1438293"/>
            <a:ext cx="1233493" cy="1233493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03E44C2D-C23A-A44E-B2F1-AC7D1C57152C}"/>
              </a:ext>
            </a:extLst>
          </p:cNvPr>
          <p:cNvSpPr txBox="1"/>
          <p:nvPr/>
        </p:nvSpPr>
        <p:spPr>
          <a:xfrm>
            <a:off x="885906" y="265659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112" name="Graphic 111">
            <a:extLst>
              <a:ext uri="{FF2B5EF4-FFF2-40B4-BE49-F238E27FC236}">
                <a16:creationId xmlns:a16="http://schemas.microsoft.com/office/drawing/2014/main" id="{7BF246C1-CD3A-4B4A-BDD4-53F2DF54AA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3318" y="3492964"/>
            <a:ext cx="1138384" cy="1138384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377F3563-59BC-0849-8DD5-1B47ECF32490}"/>
              </a:ext>
            </a:extLst>
          </p:cNvPr>
          <p:cNvSpPr txBox="1"/>
          <p:nvPr/>
        </p:nvSpPr>
        <p:spPr>
          <a:xfrm>
            <a:off x="685162" y="4466556"/>
            <a:ext cx="2627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aksreadonly</a:t>
            </a:r>
            <a:endParaRPr lang="en-US" sz="1600" dirty="0"/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A34A6247-16A9-FC44-BF84-EBE77C3450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26618" y="5814908"/>
            <a:ext cx="1110261" cy="1110261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63590302-5C67-2747-9BEC-74D5B46B21E1}"/>
              </a:ext>
            </a:extLst>
          </p:cNvPr>
          <p:cNvSpPr txBox="1"/>
          <p:nvPr/>
        </p:nvSpPr>
        <p:spPr>
          <a:xfrm>
            <a:off x="737402" y="6987808"/>
            <a:ext cx="2476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</a:t>
            </a:r>
            <a:r>
              <a:rPr lang="en-IN" sz="1600" dirty="0">
                <a:latin typeface="Menlo" panose="020B0609030804020204" pitchFamily="49" charset="0"/>
              </a:rPr>
              <a:t>aksread1</a:t>
            </a:r>
            <a:endParaRPr lang="en-US" sz="16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F82D212-47D8-424A-9079-308319DEC5C0}"/>
              </a:ext>
            </a:extLst>
          </p:cNvPr>
          <p:cNvSpPr txBox="1"/>
          <p:nvPr/>
        </p:nvSpPr>
        <p:spPr>
          <a:xfrm>
            <a:off x="697158" y="4801017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77F1CB8A-6281-744E-BE90-9EFE175048FB}"/>
              </a:ext>
            </a:extLst>
          </p:cNvPr>
          <p:cNvSpPr/>
          <p:nvPr/>
        </p:nvSpPr>
        <p:spPr>
          <a:xfrm>
            <a:off x="509994" y="109166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E5A114-135E-1F4B-9EA1-DCB027ACFAE1}"/>
              </a:ext>
            </a:extLst>
          </p:cNvPr>
          <p:cNvSpPr txBox="1"/>
          <p:nvPr/>
        </p:nvSpPr>
        <p:spPr>
          <a:xfrm>
            <a:off x="1027724" y="111353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28EF519C-E949-5A41-8FF6-FE9EB693F45D}"/>
              </a:ext>
            </a:extLst>
          </p:cNvPr>
          <p:cNvSpPr/>
          <p:nvPr/>
        </p:nvSpPr>
        <p:spPr>
          <a:xfrm>
            <a:off x="11381662" y="6121753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0" name="Up-down Arrow 119">
            <a:extLst>
              <a:ext uri="{FF2B5EF4-FFF2-40B4-BE49-F238E27FC236}">
                <a16:creationId xmlns:a16="http://schemas.microsoft.com/office/drawing/2014/main" id="{B64EC80E-F20E-2445-8940-69BA295AFB87}"/>
              </a:ext>
            </a:extLst>
          </p:cNvPr>
          <p:cNvSpPr/>
          <p:nvPr/>
        </p:nvSpPr>
        <p:spPr>
          <a:xfrm rot="16200000">
            <a:off x="4600170" y="1784117"/>
            <a:ext cx="323189" cy="4789855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3F0428C-8234-9441-B121-83A7799C111B}"/>
              </a:ext>
            </a:extLst>
          </p:cNvPr>
          <p:cNvSpPr txBox="1"/>
          <p:nvPr/>
        </p:nvSpPr>
        <p:spPr>
          <a:xfrm>
            <a:off x="2279693" y="3704479"/>
            <a:ext cx="48836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6017EC1-AB7D-3C45-B14F-BB1B6C919FB1}"/>
              </a:ext>
            </a:extLst>
          </p:cNvPr>
          <p:cNvSpPr/>
          <p:nvPr/>
        </p:nvSpPr>
        <p:spPr>
          <a:xfrm>
            <a:off x="3722176" y="1031145"/>
            <a:ext cx="2402949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161D51B-3F19-9344-8537-3440DBB50955}"/>
              </a:ext>
            </a:extLst>
          </p:cNvPr>
          <p:cNvSpPr/>
          <p:nvPr/>
        </p:nvSpPr>
        <p:spPr>
          <a:xfrm>
            <a:off x="3727539" y="2299065"/>
            <a:ext cx="2402949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 Binding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02D4E32-A6FF-A340-908F-0E16F76D6F12}"/>
              </a:ext>
            </a:extLst>
          </p:cNvPr>
          <p:cNvSpPr/>
          <p:nvPr/>
        </p:nvSpPr>
        <p:spPr>
          <a:xfrm>
            <a:off x="7940566" y="5725254"/>
            <a:ext cx="2684609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get</a:t>
            </a:r>
            <a:r>
              <a:rPr lang="en-US" dirty="0">
                <a:solidFill>
                  <a:schemeClr val="bg1"/>
                </a:solidFill>
              </a:rPr>
              <a:t> nodes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125" name="Graphic 124" descr="Internet">
            <a:extLst>
              <a:ext uri="{FF2B5EF4-FFF2-40B4-BE49-F238E27FC236}">
                <a16:creationId xmlns:a16="http://schemas.microsoft.com/office/drawing/2014/main" id="{FA231B02-9872-4C4F-8C2C-69E0695ADE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494645" y="5489850"/>
            <a:ext cx="1188850" cy="1188850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B473C073-3CAD-644D-BC66-E53CB5F8648D}"/>
              </a:ext>
            </a:extLst>
          </p:cNvPr>
          <p:cNvSpPr txBox="1"/>
          <p:nvPr/>
        </p:nvSpPr>
        <p:spPr>
          <a:xfrm>
            <a:off x="12538789" y="6583035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4A6C61B8-F575-A241-BF0D-42CB18D17ACB}"/>
              </a:ext>
            </a:extLst>
          </p:cNvPr>
          <p:cNvSpPr/>
          <p:nvPr/>
        </p:nvSpPr>
        <p:spPr>
          <a:xfrm>
            <a:off x="4042638" y="5476553"/>
            <a:ext cx="9902600" cy="2096447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58A75D9-E4E6-794B-B98C-98664A7427D7}"/>
              </a:ext>
            </a:extLst>
          </p:cNvPr>
          <p:cNvSpPr txBox="1"/>
          <p:nvPr/>
        </p:nvSpPr>
        <p:spPr>
          <a:xfrm>
            <a:off x="8302605" y="7157085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63FB751-8F8D-AA4C-8B11-9EB9E16CED2F}"/>
              </a:ext>
            </a:extLst>
          </p:cNvPr>
          <p:cNvSpPr/>
          <p:nvPr/>
        </p:nvSpPr>
        <p:spPr>
          <a:xfrm>
            <a:off x="4396861" y="5709458"/>
            <a:ext cx="2829923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A652B1-42F0-AB47-9BF4-597959AC036E}"/>
              </a:ext>
            </a:extLst>
          </p:cNvPr>
          <p:cNvCxnSpPr>
            <a:stCxn id="125" idx="1"/>
            <a:endCxn id="124" idx="3"/>
          </p:cNvCxnSpPr>
          <p:nvPr/>
        </p:nvCxnSpPr>
        <p:spPr>
          <a:xfrm flipH="1" flipV="1">
            <a:off x="10625175" y="6072067"/>
            <a:ext cx="1869470" cy="12208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6F3EB9D0-1C43-1843-AD32-0D37A6C527D0}"/>
              </a:ext>
            </a:extLst>
          </p:cNvPr>
          <p:cNvCxnSpPr>
            <a:stCxn id="124" idx="2"/>
          </p:cNvCxnSpPr>
          <p:nvPr/>
        </p:nvCxnSpPr>
        <p:spPr>
          <a:xfrm rot="5400000" flipH="1">
            <a:off x="5715710" y="2851719"/>
            <a:ext cx="24619" cy="7109703"/>
          </a:xfrm>
          <a:prstGeom prst="bentConnector4">
            <a:avLst>
              <a:gd name="adj1" fmla="val -2490203"/>
              <a:gd name="adj2" fmla="val 79609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F8E9D4A6-08D7-E94B-804B-0D1A6E5D6B5A}"/>
              </a:ext>
            </a:extLst>
          </p:cNvPr>
          <p:cNvCxnSpPr>
            <a:stCxn id="114" idx="0"/>
            <a:endCxn id="129" idx="1"/>
          </p:cNvCxnSpPr>
          <p:nvPr/>
        </p:nvCxnSpPr>
        <p:spPr>
          <a:xfrm rot="16200000" flipH="1">
            <a:off x="2968623" y="4628033"/>
            <a:ext cx="241363" cy="2615112"/>
          </a:xfrm>
          <a:prstGeom prst="bentConnector4">
            <a:avLst>
              <a:gd name="adj1" fmla="val -94712"/>
              <a:gd name="adj2" fmla="val 64985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12BB1EC1-987F-074D-A8C9-F6C8C7B6152E}"/>
              </a:ext>
            </a:extLst>
          </p:cNvPr>
          <p:cNvCxnSpPr>
            <a:stCxn id="124" idx="0"/>
            <a:endCxn id="39" idx="2"/>
          </p:cNvCxnSpPr>
          <p:nvPr/>
        </p:nvCxnSpPr>
        <p:spPr>
          <a:xfrm rot="16200000" flipV="1">
            <a:off x="7961611" y="4403994"/>
            <a:ext cx="1258698" cy="1383822"/>
          </a:xfrm>
          <a:prstGeom prst="bentConnector3">
            <a:avLst>
              <a:gd name="adj1" fmla="val 29362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9A703125-EA96-FC40-BB5A-610CA591E9C9}"/>
              </a:ext>
            </a:extLst>
          </p:cNvPr>
          <p:cNvSpPr/>
          <p:nvPr/>
        </p:nvSpPr>
        <p:spPr>
          <a:xfrm>
            <a:off x="4085984" y="658303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989DAC-070B-CB48-B30D-7B8AB37E0D5E}"/>
              </a:ext>
            </a:extLst>
          </p:cNvPr>
          <p:cNvSpPr/>
          <p:nvPr/>
        </p:nvSpPr>
        <p:spPr>
          <a:xfrm>
            <a:off x="3527857" y="5594654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B5725F0-8F88-954A-89CD-FDE08B22D53D}"/>
              </a:ext>
            </a:extLst>
          </p:cNvPr>
          <p:cNvSpPr/>
          <p:nvPr/>
        </p:nvSpPr>
        <p:spPr>
          <a:xfrm>
            <a:off x="7940566" y="4894382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A36FDD-627E-9A47-B4CF-DCA13E163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260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>
            <a:extLst>
              <a:ext uri="{FF2B5EF4-FFF2-40B4-BE49-F238E27FC236}">
                <a16:creationId xmlns:a16="http://schemas.microsoft.com/office/drawing/2014/main" id="{774BD273-B495-544F-B2A1-E9F32742B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0062" y="3550480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>
            <a:extLst>
              <a:ext uri="{FF2B5EF4-FFF2-40B4-BE49-F238E27FC236}">
                <a16:creationId xmlns:a16="http://schemas.microsoft.com/office/drawing/2014/main" id="{DC1F0DC5-2385-6940-8684-69E437D89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6896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Explosion 2 67">
            <a:extLst>
              <a:ext uri="{FF2B5EF4-FFF2-40B4-BE49-F238E27FC236}">
                <a16:creationId xmlns:a16="http://schemas.microsoft.com/office/drawing/2014/main" id="{2A6884DE-9B1C-AC48-8B21-A4BE848F2005}"/>
              </a:ext>
            </a:extLst>
          </p:cNvPr>
          <p:cNvSpPr/>
          <p:nvPr/>
        </p:nvSpPr>
        <p:spPr>
          <a:xfrm>
            <a:off x="8379200" y="4443177"/>
            <a:ext cx="2779087" cy="1155024"/>
          </a:xfrm>
          <a:prstGeom prst="irregularSeal2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Granted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E0D4451-A648-C64B-B433-06D288590401}"/>
              </a:ext>
            </a:extLst>
          </p:cNvPr>
          <p:cNvSpPr/>
          <p:nvPr/>
        </p:nvSpPr>
        <p:spPr>
          <a:xfrm>
            <a:off x="10050857" y="6700316"/>
            <a:ext cx="1837684" cy="7937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Only User</a:t>
            </a:r>
          </a:p>
        </p:txBody>
      </p:sp>
    </p:spTree>
    <p:extLst>
      <p:ext uri="{BB962C8B-B14F-4D97-AF65-F5344CB8AC3E}">
        <p14:creationId xmlns:p14="http://schemas.microsoft.com/office/powerpoint/2010/main" val="36122967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6978343" y="1072476"/>
            <a:ext cx="7389298" cy="4178498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A2AB2B-DE64-F64A-995E-0CE2CFF4037B}"/>
              </a:ext>
            </a:extLst>
          </p:cNvPr>
          <p:cNvCxnSpPr>
            <a:cxnSpLocks/>
          </p:cNvCxnSpPr>
          <p:nvPr/>
        </p:nvCxnSpPr>
        <p:spPr>
          <a:xfrm>
            <a:off x="12317948" y="2917539"/>
            <a:ext cx="1" cy="3568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DCFE964-BA56-4E4B-AF6E-224AC96CA4E1}"/>
              </a:ext>
            </a:extLst>
          </p:cNvPr>
          <p:cNvSpPr/>
          <p:nvPr/>
        </p:nvSpPr>
        <p:spPr>
          <a:xfrm>
            <a:off x="8676290" y="2541166"/>
            <a:ext cx="5568974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1699F-5992-6B4F-AF20-4865934F7AB9}"/>
              </a:ext>
            </a:extLst>
          </p:cNvPr>
          <p:cNvSpPr/>
          <p:nvPr/>
        </p:nvSpPr>
        <p:spPr>
          <a:xfrm>
            <a:off x="8676289" y="3841191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2DC82D-7A59-5A4D-9CF2-5C2BEF85D4A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9412013" y="2919538"/>
            <a:ext cx="0" cy="921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5B10671-16B1-AE4E-9D04-E3318C91C415}"/>
              </a:ext>
            </a:extLst>
          </p:cNvPr>
          <p:cNvSpPr/>
          <p:nvPr/>
        </p:nvSpPr>
        <p:spPr>
          <a:xfrm>
            <a:off x="7163326" y="1892404"/>
            <a:ext cx="7081938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 Binding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8660A0-8926-BD40-A0DE-3BE21E952F5A}"/>
              </a:ext>
            </a:extLst>
          </p:cNvPr>
          <p:cNvSpPr/>
          <p:nvPr/>
        </p:nvSpPr>
        <p:spPr>
          <a:xfrm>
            <a:off x="7163325" y="3835935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62CD3F-A29E-0942-97E9-5D939B6A39C0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7899049" y="2270776"/>
            <a:ext cx="41517" cy="1565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8425168" y="1132418"/>
            <a:ext cx="5120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6" name="Picture 6">
            <a:extLst>
              <a:ext uri="{FF2B5EF4-FFF2-40B4-BE49-F238E27FC236}">
                <a16:creationId xmlns:a16="http://schemas.microsoft.com/office/drawing/2014/main" id="{0DE513B6-825E-214E-83AF-862E0A35F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325" y="1847212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9FA7B2E3-0DD0-3F46-9D05-2B5C1B61F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490" y="2496355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25160CCE-FF7E-0443-93A5-D81CAEFBAB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7730584" y="1113484"/>
            <a:ext cx="694584" cy="69458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28E347C-0286-E348-9605-6698CE24C298}"/>
              </a:ext>
            </a:extLst>
          </p:cNvPr>
          <p:cNvGrpSpPr/>
          <p:nvPr/>
        </p:nvGrpSpPr>
        <p:grpSpPr>
          <a:xfrm>
            <a:off x="10394734" y="3263883"/>
            <a:ext cx="3850530" cy="1636985"/>
            <a:chOff x="4193628" y="3909850"/>
            <a:chExt cx="3850530" cy="163698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E89C818-F06C-704D-9455-81E6B5F9A8C0}"/>
                </a:ext>
              </a:extLst>
            </p:cNvPr>
            <p:cNvSpPr/>
            <p:nvPr/>
          </p:nvSpPr>
          <p:spPr>
            <a:xfrm>
              <a:off x="4193628" y="3909850"/>
              <a:ext cx="3850530" cy="1618246"/>
            </a:xfrm>
            <a:prstGeom prst="roundRect">
              <a:avLst>
                <a:gd name="adj" fmla="val 5665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AD52E2-88B2-7747-94C3-DAAC21334175}"/>
                </a:ext>
              </a:extLst>
            </p:cNvPr>
            <p:cNvSpPr txBox="1"/>
            <p:nvPr/>
          </p:nvSpPr>
          <p:spPr>
            <a:xfrm>
              <a:off x="5479199" y="5177503"/>
              <a:ext cx="1275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C00000"/>
                  </a:solidFill>
                </a:rPr>
                <a:t>(Resources)</a:t>
              </a:r>
            </a:p>
          </p:txBody>
        </p:sp>
      </p:grpSp>
      <p:pic>
        <p:nvPicPr>
          <p:cNvPr id="110" name="Graphic 109">
            <a:extLst>
              <a:ext uri="{FF2B5EF4-FFF2-40B4-BE49-F238E27FC236}">
                <a16:creationId xmlns:a16="http://schemas.microsoft.com/office/drawing/2014/main" id="{6612A824-1E50-3446-BA60-6396BCD8C8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2649" y="1438293"/>
            <a:ext cx="1233493" cy="1233493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03E44C2D-C23A-A44E-B2F1-AC7D1C57152C}"/>
              </a:ext>
            </a:extLst>
          </p:cNvPr>
          <p:cNvSpPr txBox="1"/>
          <p:nvPr/>
        </p:nvSpPr>
        <p:spPr>
          <a:xfrm>
            <a:off x="885906" y="265659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112" name="Graphic 111">
            <a:extLst>
              <a:ext uri="{FF2B5EF4-FFF2-40B4-BE49-F238E27FC236}">
                <a16:creationId xmlns:a16="http://schemas.microsoft.com/office/drawing/2014/main" id="{7BF246C1-CD3A-4B4A-BDD4-53F2DF54AA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3318" y="3492964"/>
            <a:ext cx="1138384" cy="1138384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377F3563-59BC-0849-8DD5-1B47ECF32490}"/>
              </a:ext>
            </a:extLst>
          </p:cNvPr>
          <p:cNvSpPr txBox="1"/>
          <p:nvPr/>
        </p:nvSpPr>
        <p:spPr>
          <a:xfrm>
            <a:off x="685162" y="4466556"/>
            <a:ext cx="2627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aksreadonly</a:t>
            </a:r>
            <a:endParaRPr lang="en-US" sz="1600" dirty="0"/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A34A6247-16A9-FC44-BF84-EBE77C3450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26618" y="5814908"/>
            <a:ext cx="1110261" cy="1110261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63590302-5C67-2747-9BEC-74D5B46B21E1}"/>
              </a:ext>
            </a:extLst>
          </p:cNvPr>
          <p:cNvSpPr txBox="1"/>
          <p:nvPr/>
        </p:nvSpPr>
        <p:spPr>
          <a:xfrm>
            <a:off x="737402" y="6987808"/>
            <a:ext cx="2476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</a:t>
            </a:r>
            <a:r>
              <a:rPr lang="en-IN" sz="1600" dirty="0">
                <a:latin typeface="Menlo" panose="020B0609030804020204" pitchFamily="49" charset="0"/>
              </a:rPr>
              <a:t>aksread1</a:t>
            </a:r>
            <a:endParaRPr lang="en-US" sz="16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F82D212-47D8-424A-9079-308319DEC5C0}"/>
              </a:ext>
            </a:extLst>
          </p:cNvPr>
          <p:cNvSpPr txBox="1"/>
          <p:nvPr/>
        </p:nvSpPr>
        <p:spPr>
          <a:xfrm>
            <a:off x="697158" y="4801017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77F1CB8A-6281-744E-BE90-9EFE175048FB}"/>
              </a:ext>
            </a:extLst>
          </p:cNvPr>
          <p:cNvSpPr/>
          <p:nvPr/>
        </p:nvSpPr>
        <p:spPr>
          <a:xfrm>
            <a:off x="509994" y="109166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E5A114-135E-1F4B-9EA1-DCB027ACFAE1}"/>
              </a:ext>
            </a:extLst>
          </p:cNvPr>
          <p:cNvSpPr txBox="1"/>
          <p:nvPr/>
        </p:nvSpPr>
        <p:spPr>
          <a:xfrm>
            <a:off x="1027724" y="111353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28EF519C-E949-5A41-8FF6-FE9EB693F45D}"/>
              </a:ext>
            </a:extLst>
          </p:cNvPr>
          <p:cNvSpPr/>
          <p:nvPr/>
        </p:nvSpPr>
        <p:spPr>
          <a:xfrm>
            <a:off x="11381662" y="6121753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0" name="Up-down Arrow 119">
            <a:extLst>
              <a:ext uri="{FF2B5EF4-FFF2-40B4-BE49-F238E27FC236}">
                <a16:creationId xmlns:a16="http://schemas.microsoft.com/office/drawing/2014/main" id="{B64EC80E-F20E-2445-8940-69BA295AFB87}"/>
              </a:ext>
            </a:extLst>
          </p:cNvPr>
          <p:cNvSpPr/>
          <p:nvPr/>
        </p:nvSpPr>
        <p:spPr>
          <a:xfrm rot="16200000">
            <a:off x="4600170" y="1784117"/>
            <a:ext cx="323189" cy="4789855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3F0428C-8234-9441-B121-83A7799C111B}"/>
              </a:ext>
            </a:extLst>
          </p:cNvPr>
          <p:cNvSpPr txBox="1"/>
          <p:nvPr/>
        </p:nvSpPr>
        <p:spPr>
          <a:xfrm>
            <a:off x="2279693" y="3704479"/>
            <a:ext cx="48836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6017EC1-AB7D-3C45-B14F-BB1B6C919FB1}"/>
              </a:ext>
            </a:extLst>
          </p:cNvPr>
          <p:cNvSpPr/>
          <p:nvPr/>
        </p:nvSpPr>
        <p:spPr>
          <a:xfrm>
            <a:off x="3722176" y="1031145"/>
            <a:ext cx="2402949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161D51B-3F19-9344-8537-3440DBB50955}"/>
              </a:ext>
            </a:extLst>
          </p:cNvPr>
          <p:cNvSpPr/>
          <p:nvPr/>
        </p:nvSpPr>
        <p:spPr>
          <a:xfrm>
            <a:off x="3727539" y="2299065"/>
            <a:ext cx="2402949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 Binding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02D4E32-A6FF-A340-908F-0E16F76D6F12}"/>
              </a:ext>
            </a:extLst>
          </p:cNvPr>
          <p:cNvSpPr/>
          <p:nvPr/>
        </p:nvSpPr>
        <p:spPr>
          <a:xfrm>
            <a:off x="7940566" y="5725254"/>
            <a:ext cx="2684609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create </a:t>
            </a:r>
            <a:r>
              <a:rPr lang="en-US" dirty="0">
                <a:solidFill>
                  <a:schemeClr val="bg1"/>
                </a:solidFill>
              </a:rPr>
              <a:t>ns dev</a:t>
            </a:r>
          </a:p>
        </p:txBody>
      </p:sp>
      <p:pic>
        <p:nvPicPr>
          <p:cNvPr id="125" name="Graphic 124" descr="Internet">
            <a:extLst>
              <a:ext uri="{FF2B5EF4-FFF2-40B4-BE49-F238E27FC236}">
                <a16:creationId xmlns:a16="http://schemas.microsoft.com/office/drawing/2014/main" id="{FA231B02-9872-4C4F-8C2C-69E0695ADE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494645" y="5489850"/>
            <a:ext cx="1188850" cy="1188850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B473C073-3CAD-644D-BC66-E53CB5F8648D}"/>
              </a:ext>
            </a:extLst>
          </p:cNvPr>
          <p:cNvSpPr txBox="1"/>
          <p:nvPr/>
        </p:nvSpPr>
        <p:spPr>
          <a:xfrm>
            <a:off x="12533374" y="6583035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4A6C61B8-F575-A241-BF0D-42CB18D17ACB}"/>
              </a:ext>
            </a:extLst>
          </p:cNvPr>
          <p:cNvSpPr/>
          <p:nvPr/>
        </p:nvSpPr>
        <p:spPr>
          <a:xfrm>
            <a:off x="4042638" y="5476553"/>
            <a:ext cx="9902600" cy="2096447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58A75D9-E4E6-794B-B98C-98664A7427D7}"/>
              </a:ext>
            </a:extLst>
          </p:cNvPr>
          <p:cNvSpPr txBox="1"/>
          <p:nvPr/>
        </p:nvSpPr>
        <p:spPr>
          <a:xfrm>
            <a:off x="8302605" y="7157085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63FB751-8F8D-AA4C-8B11-9EB9E16CED2F}"/>
              </a:ext>
            </a:extLst>
          </p:cNvPr>
          <p:cNvSpPr/>
          <p:nvPr/>
        </p:nvSpPr>
        <p:spPr>
          <a:xfrm>
            <a:off x="4396861" y="5709458"/>
            <a:ext cx="2829923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A652B1-42F0-AB47-9BF4-597959AC036E}"/>
              </a:ext>
            </a:extLst>
          </p:cNvPr>
          <p:cNvCxnSpPr>
            <a:stCxn id="125" idx="1"/>
            <a:endCxn id="124" idx="3"/>
          </p:cNvCxnSpPr>
          <p:nvPr/>
        </p:nvCxnSpPr>
        <p:spPr>
          <a:xfrm flipH="1" flipV="1">
            <a:off x="10625175" y="6072067"/>
            <a:ext cx="1869470" cy="12208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6F3EB9D0-1C43-1843-AD32-0D37A6C527D0}"/>
              </a:ext>
            </a:extLst>
          </p:cNvPr>
          <p:cNvCxnSpPr>
            <a:stCxn id="124" idx="2"/>
          </p:cNvCxnSpPr>
          <p:nvPr/>
        </p:nvCxnSpPr>
        <p:spPr>
          <a:xfrm rot="5400000" flipH="1">
            <a:off x="5715710" y="2851719"/>
            <a:ext cx="24619" cy="7109703"/>
          </a:xfrm>
          <a:prstGeom prst="bentConnector4">
            <a:avLst>
              <a:gd name="adj1" fmla="val -2490203"/>
              <a:gd name="adj2" fmla="val 79609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F8E9D4A6-08D7-E94B-804B-0D1A6E5D6B5A}"/>
              </a:ext>
            </a:extLst>
          </p:cNvPr>
          <p:cNvCxnSpPr>
            <a:stCxn id="114" idx="0"/>
            <a:endCxn id="129" idx="1"/>
          </p:cNvCxnSpPr>
          <p:nvPr/>
        </p:nvCxnSpPr>
        <p:spPr>
          <a:xfrm rot="16200000" flipH="1">
            <a:off x="2968623" y="4628033"/>
            <a:ext cx="241363" cy="2615112"/>
          </a:xfrm>
          <a:prstGeom prst="bentConnector4">
            <a:avLst>
              <a:gd name="adj1" fmla="val -94712"/>
              <a:gd name="adj2" fmla="val 64985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12BB1EC1-987F-074D-A8C9-F6C8C7B6152E}"/>
              </a:ext>
            </a:extLst>
          </p:cNvPr>
          <p:cNvCxnSpPr>
            <a:stCxn id="124" idx="0"/>
            <a:endCxn id="39" idx="2"/>
          </p:cNvCxnSpPr>
          <p:nvPr/>
        </p:nvCxnSpPr>
        <p:spPr>
          <a:xfrm rot="16200000" flipV="1">
            <a:off x="7961611" y="4403994"/>
            <a:ext cx="1258698" cy="1383822"/>
          </a:xfrm>
          <a:prstGeom prst="bentConnector3">
            <a:avLst>
              <a:gd name="adj1" fmla="val 29362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9A703125-EA96-FC40-BB5A-610CA591E9C9}"/>
              </a:ext>
            </a:extLst>
          </p:cNvPr>
          <p:cNvSpPr/>
          <p:nvPr/>
        </p:nvSpPr>
        <p:spPr>
          <a:xfrm>
            <a:off x="4085984" y="658303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989DAC-070B-CB48-B30D-7B8AB37E0D5E}"/>
              </a:ext>
            </a:extLst>
          </p:cNvPr>
          <p:cNvSpPr/>
          <p:nvPr/>
        </p:nvSpPr>
        <p:spPr>
          <a:xfrm>
            <a:off x="3527857" y="5594654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B5725F0-8F88-954A-89CD-FDE08B22D53D}"/>
              </a:ext>
            </a:extLst>
          </p:cNvPr>
          <p:cNvSpPr/>
          <p:nvPr/>
        </p:nvSpPr>
        <p:spPr>
          <a:xfrm>
            <a:off x="7940566" y="4894382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A36FDD-627E-9A47-B4CF-DCA13E163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260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>
            <a:extLst>
              <a:ext uri="{FF2B5EF4-FFF2-40B4-BE49-F238E27FC236}">
                <a16:creationId xmlns:a16="http://schemas.microsoft.com/office/drawing/2014/main" id="{774BD273-B495-544F-B2A1-E9F32742B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0062" y="3550480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>
            <a:extLst>
              <a:ext uri="{FF2B5EF4-FFF2-40B4-BE49-F238E27FC236}">
                <a16:creationId xmlns:a16="http://schemas.microsoft.com/office/drawing/2014/main" id="{DC1F0DC5-2385-6940-8684-69E437D89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6896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xplosion 2 49">
            <a:extLst>
              <a:ext uri="{FF2B5EF4-FFF2-40B4-BE49-F238E27FC236}">
                <a16:creationId xmlns:a16="http://schemas.microsoft.com/office/drawing/2014/main" id="{AFDB25C1-F9B7-D949-BF0F-FE1BF53F1A0D}"/>
              </a:ext>
            </a:extLst>
          </p:cNvPr>
          <p:cNvSpPr/>
          <p:nvPr/>
        </p:nvSpPr>
        <p:spPr>
          <a:xfrm>
            <a:off x="8154512" y="4333993"/>
            <a:ext cx="2532264" cy="1475884"/>
          </a:xfrm>
          <a:prstGeom prst="irregularSeal2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Denied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F1907E-A941-5B42-8D42-D740A73D2CCF}"/>
              </a:ext>
            </a:extLst>
          </p:cNvPr>
          <p:cNvSpPr/>
          <p:nvPr/>
        </p:nvSpPr>
        <p:spPr>
          <a:xfrm>
            <a:off x="10050857" y="6700316"/>
            <a:ext cx="1837684" cy="7937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Only User</a:t>
            </a:r>
          </a:p>
        </p:txBody>
      </p:sp>
    </p:spTree>
    <p:extLst>
      <p:ext uri="{BB962C8B-B14F-4D97-AF65-F5344CB8AC3E}">
        <p14:creationId xmlns:p14="http://schemas.microsoft.com/office/powerpoint/2010/main" val="39480224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11C8A1-A870-384D-8B1C-BC54869A46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F47009-05C4-C04B-847C-DE01FD790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15093"/>
            <a:ext cx="12618720" cy="1188851"/>
          </a:xfrm>
        </p:spPr>
        <p:txBody>
          <a:bodyPr/>
          <a:lstStyle/>
          <a:p>
            <a:r>
              <a:rPr lang="en-US" dirty="0"/>
              <a:t>Azure AKS – Autoscaling Nodes &amp; Pods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28FA9C1-7297-9E4A-87BD-E2C4068CF2FB}"/>
              </a:ext>
            </a:extLst>
          </p:cNvPr>
          <p:cNvSpPr/>
          <p:nvPr/>
        </p:nvSpPr>
        <p:spPr>
          <a:xfrm>
            <a:off x="2593017" y="1503641"/>
            <a:ext cx="8421939" cy="5749159"/>
          </a:xfrm>
          <a:prstGeom prst="roundRect">
            <a:avLst>
              <a:gd name="adj" fmla="val 387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521FE7-5D8A-D942-94F7-BB59091C64FC}"/>
              </a:ext>
            </a:extLst>
          </p:cNvPr>
          <p:cNvSpPr/>
          <p:nvPr/>
        </p:nvSpPr>
        <p:spPr>
          <a:xfrm>
            <a:off x="2837908" y="2640884"/>
            <a:ext cx="7756636" cy="7520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Autoscaler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603B59-4207-094C-9646-1B45DC6EDB9F}"/>
              </a:ext>
            </a:extLst>
          </p:cNvPr>
          <p:cNvSpPr/>
          <p:nvPr/>
        </p:nvSpPr>
        <p:spPr>
          <a:xfrm>
            <a:off x="3191052" y="5009115"/>
            <a:ext cx="6877973" cy="6306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Horizontal Pod Autoscaler</a:t>
            </a:r>
          </a:p>
        </p:txBody>
      </p:sp>
      <p:pic>
        <p:nvPicPr>
          <p:cNvPr id="13" name="Google Shape;681;p35">
            <a:extLst>
              <a:ext uri="{FF2B5EF4-FFF2-40B4-BE49-F238E27FC236}">
                <a16:creationId xmlns:a16="http://schemas.microsoft.com/office/drawing/2014/main" id="{09899F49-5049-8640-A82E-023BBAE187F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1052" y="369820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681;p35">
            <a:extLst>
              <a:ext uri="{FF2B5EF4-FFF2-40B4-BE49-F238E27FC236}">
                <a16:creationId xmlns:a16="http://schemas.microsoft.com/office/drawing/2014/main" id="{210F4817-877E-724F-BB5D-0004E9AFBA0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5508" y="369155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81;p35">
            <a:extLst>
              <a:ext uri="{FF2B5EF4-FFF2-40B4-BE49-F238E27FC236}">
                <a16:creationId xmlns:a16="http://schemas.microsoft.com/office/drawing/2014/main" id="{FE5D3194-41EB-3141-AF1B-54F20FB1AF6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9964" y="371437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81;p35">
            <a:extLst>
              <a:ext uri="{FF2B5EF4-FFF2-40B4-BE49-F238E27FC236}">
                <a16:creationId xmlns:a16="http://schemas.microsoft.com/office/drawing/2014/main" id="{CFC805B4-1D55-EC4B-8A38-8D71E59884B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4420" y="374641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81;p35">
            <a:extLst>
              <a:ext uri="{FF2B5EF4-FFF2-40B4-BE49-F238E27FC236}">
                <a16:creationId xmlns:a16="http://schemas.microsoft.com/office/drawing/2014/main" id="{B29605F3-145E-704D-8C49-5B4EC324A1B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8876" y="373975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81;p35">
            <a:extLst>
              <a:ext uri="{FF2B5EF4-FFF2-40B4-BE49-F238E27FC236}">
                <a16:creationId xmlns:a16="http://schemas.microsoft.com/office/drawing/2014/main" id="{7D92730F-1FEE-A248-AA10-BC6077A122E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3332" y="3762573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637;p35">
            <a:extLst>
              <a:ext uri="{FF2B5EF4-FFF2-40B4-BE49-F238E27FC236}">
                <a16:creationId xmlns:a16="http://schemas.microsoft.com/office/drawing/2014/main" id="{A850EEA6-60DA-DE46-A08A-9E970BB40D2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1004" y="607188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674;p35">
            <a:extLst>
              <a:ext uri="{FF2B5EF4-FFF2-40B4-BE49-F238E27FC236}">
                <a16:creationId xmlns:a16="http://schemas.microsoft.com/office/drawing/2014/main" id="{0EFEECDB-801B-EE41-BFF1-72F4375EB7C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0689" y="484479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03E23CD-42CA-ED42-87C7-8D23F8136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744" y="1529473"/>
            <a:ext cx="956160" cy="93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1745086-2846-9841-83A1-DD32F57E4289}"/>
              </a:ext>
            </a:extLst>
          </p:cNvPr>
          <p:cNvSpPr txBox="1"/>
          <p:nvPr/>
        </p:nvSpPr>
        <p:spPr>
          <a:xfrm>
            <a:off x="3934131" y="1654933"/>
            <a:ext cx="6660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Azure Kubernetes Service (AKS) Cluster</a:t>
            </a:r>
          </a:p>
        </p:txBody>
      </p:sp>
      <p:pic>
        <p:nvPicPr>
          <p:cNvPr id="26" name="Google Shape;637;p35">
            <a:extLst>
              <a:ext uri="{FF2B5EF4-FFF2-40B4-BE49-F238E27FC236}">
                <a16:creationId xmlns:a16="http://schemas.microsoft.com/office/drawing/2014/main" id="{DFDB6A3F-C0D3-B74E-8CF1-D08F54A3617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8380" y="609469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637;p35">
            <a:extLst>
              <a:ext uri="{FF2B5EF4-FFF2-40B4-BE49-F238E27FC236}">
                <a16:creationId xmlns:a16="http://schemas.microsoft.com/office/drawing/2014/main" id="{5850AF40-4219-A844-A010-B25F647E130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9964" y="60873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637;p35">
            <a:extLst>
              <a:ext uri="{FF2B5EF4-FFF2-40B4-BE49-F238E27FC236}">
                <a16:creationId xmlns:a16="http://schemas.microsoft.com/office/drawing/2014/main" id="{08CFE112-1511-7749-BEA4-3A34F1F479D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2237" y="611018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637;p35">
            <a:extLst>
              <a:ext uri="{FF2B5EF4-FFF2-40B4-BE49-F238E27FC236}">
                <a16:creationId xmlns:a16="http://schemas.microsoft.com/office/drawing/2014/main" id="{CF8C1FB5-0AA7-D045-8456-2B7E6168E1D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0053" y="608557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637;p35">
            <a:extLst>
              <a:ext uri="{FF2B5EF4-FFF2-40B4-BE49-F238E27FC236}">
                <a16:creationId xmlns:a16="http://schemas.microsoft.com/office/drawing/2014/main" id="{25D6528F-4A21-684F-A6A5-EF91D06F159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37869" y="610792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5C54454-9526-AC4C-B69E-F78679A3D589}"/>
              </a:ext>
            </a:extLst>
          </p:cNvPr>
          <p:cNvCxnSpPr>
            <a:endCxn id="15" idx="0"/>
          </p:cNvCxnSpPr>
          <p:nvPr/>
        </p:nvCxnSpPr>
        <p:spPr>
          <a:xfrm>
            <a:off x="6118044" y="3392944"/>
            <a:ext cx="0" cy="321426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974162B-2026-9C41-B847-7126045635DE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7342500" y="3392944"/>
            <a:ext cx="0" cy="353466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633DF84-9EDC-3A49-9430-53F9DF3DD610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8566956" y="3408937"/>
            <a:ext cx="0" cy="330822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CDFD7D0-73C0-794B-93F0-C459BCA09459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9791412" y="3392944"/>
            <a:ext cx="0" cy="369629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D993F52-AD76-954A-A582-D0038D55DAD7}"/>
              </a:ext>
            </a:extLst>
          </p:cNvPr>
          <p:cNvSpPr txBox="1"/>
          <p:nvPr/>
        </p:nvSpPr>
        <p:spPr>
          <a:xfrm>
            <a:off x="7457693" y="3463784"/>
            <a:ext cx="942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Scale out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4D64280-B105-624C-B31A-7FFC536B9D2A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6118044" y="5624855"/>
            <a:ext cx="1763" cy="462517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15E85FC-31CB-1547-942A-AED8D5B2C067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7342080" y="5624855"/>
            <a:ext cx="420" cy="485331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43C3FD8-3126-0C49-BB8D-E272C2F20372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8566956" y="5640848"/>
            <a:ext cx="12940" cy="444727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C832BC2-76A6-884A-9BAD-82907112182D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9791412" y="5624855"/>
            <a:ext cx="26300" cy="483066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CBACC14-C6BD-C04A-9049-7705DF46C174}"/>
              </a:ext>
            </a:extLst>
          </p:cNvPr>
          <p:cNvSpPr txBox="1"/>
          <p:nvPr/>
        </p:nvSpPr>
        <p:spPr>
          <a:xfrm>
            <a:off x="7457693" y="5695695"/>
            <a:ext cx="942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Scale out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EDC448C9-9768-414D-958E-7842D2300728}"/>
              </a:ext>
            </a:extLst>
          </p:cNvPr>
          <p:cNvSpPr/>
          <p:nvPr/>
        </p:nvSpPr>
        <p:spPr>
          <a:xfrm>
            <a:off x="12032673" y="2460184"/>
            <a:ext cx="2213263" cy="771389"/>
          </a:xfrm>
          <a:prstGeom prst="wedgeRoundRectCallout">
            <a:avLst>
              <a:gd name="adj1" fmla="val -140551"/>
              <a:gd name="adj2" fmla="val 123117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Automatically auto-scale nodes</a:t>
            </a:r>
          </a:p>
        </p:txBody>
      </p:sp>
      <p:sp>
        <p:nvSpPr>
          <p:cNvPr id="34" name="Rounded Rectangular Callout 33">
            <a:extLst>
              <a:ext uri="{FF2B5EF4-FFF2-40B4-BE49-F238E27FC236}">
                <a16:creationId xmlns:a16="http://schemas.microsoft.com/office/drawing/2014/main" id="{6A225995-58AA-F743-9D21-0266E92CC215}"/>
              </a:ext>
            </a:extLst>
          </p:cNvPr>
          <p:cNvSpPr/>
          <p:nvPr/>
        </p:nvSpPr>
        <p:spPr>
          <a:xfrm>
            <a:off x="11891516" y="4647716"/>
            <a:ext cx="2213263" cy="771389"/>
          </a:xfrm>
          <a:prstGeom prst="wedgeRoundRectCallout">
            <a:avLst>
              <a:gd name="adj1" fmla="val -140551"/>
              <a:gd name="adj2" fmla="val 123117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Automatically auto-scale pods</a:t>
            </a:r>
          </a:p>
        </p:txBody>
      </p:sp>
    </p:spTree>
    <p:extLst>
      <p:ext uri="{BB962C8B-B14F-4D97-AF65-F5344CB8AC3E}">
        <p14:creationId xmlns:p14="http://schemas.microsoft.com/office/powerpoint/2010/main" val="5299609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9ED9A6-D762-244E-87C3-E3ECDFB75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z="1600"/>
              <a:t>© Kalyan Reddy Daida</a:t>
            </a:r>
            <a:endParaRPr lang="en-GB" sz="16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DD5278-E98B-6C42-9EE2-DB4480375CDB}"/>
              </a:ext>
            </a:extLst>
          </p:cNvPr>
          <p:cNvSpPr/>
          <p:nvPr/>
        </p:nvSpPr>
        <p:spPr>
          <a:xfrm>
            <a:off x="6148405" y="3080789"/>
            <a:ext cx="1647651" cy="1270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Azure AKS</a:t>
            </a:r>
          </a:p>
          <a:p>
            <a:pPr algn="ctr"/>
            <a:r>
              <a:rPr lang="en-US" sz="2400" dirty="0"/>
              <a:t>Cluster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4D3C71-BB32-E74A-B0ED-90B9E58E2515}"/>
              </a:ext>
            </a:extLst>
          </p:cNvPr>
          <p:cNvSpPr/>
          <p:nvPr/>
        </p:nvSpPr>
        <p:spPr>
          <a:xfrm>
            <a:off x="4269297" y="6207638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Region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42D019-E6D0-2040-91CC-35586E6C69C3}"/>
              </a:ext>
            </a:extLst>
          </p:cNvPr>
          <p:cNvSpPr/>
          <p:nvPr/>
        </p:nvSpPr>
        <p:spPr>
          <a:xfrm>
            <a:off x="1459498" y="180735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System Node Pools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9F1D88-401E-904E-8771-C54D92D832B8}"/>
              </a:ext>
            </a:extLst>
          </p:cNvPr>
          <p:cNvSpPr/>
          <p:nvPr/>
        </p:nvSpPr>
        <p:spPr>
          <a:xfrm>
            <a:off x="3290108" y="205415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User Node Pools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C455167-5C24-7C41-878D-8ADBB8E6273B}"/>
              </a:ext>
            </a:extLst>
          </p:cNvPr>
          <p:cNvSpPr/>
          <p:nvPr/>
        </p:nvSpPr>
        <p:spPr>
          <a:xfrm>
            <a:off x="4898642" y="1776462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Node Pools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D0DC12-05AF-0548-9A06-B0BFD1512A8A}"/>
              </a:ext>
            </a:extLst>
          </p:cNvPr>
          <p:cNvSpPr/>
          <p:nvPr/>
        </p:nvSpPr>
        <p:spPr>
          <a:xfrm>
            <a:off x="5244096" y="205415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Virtual Nodes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7105904-68E2-DF41-81D4-0CE9E6487D6D}"/>
              </a:ext>
            </a:extLst>
          </p:cNvPr>
          <p:cNvSpPr/>
          <p:nvPr/>
        </p:nvSpPr>
        <p:spPr>
          <a:xfrm>
            <a:off x="6067922" y="4723568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Basics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B4E146-8367-4849-869A-70F84FEEF494}"/>
              </a:ext>
            </a:extLst>
          </p:cNvPr>
          <p:cNvSpPr/>
          <p:nvPr/>
        </p:nvSpPr>
        <p:spPr>
          <a:xfrm>
            <a:off x="6148404" y="6189268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Kubernetes </a:t>
            </a:r>
          </a:p>
          <a:p>
            <a:pPr algn="ctr"/>
            <a:r>
              <a:rPr lang="en-US" sz="1500" dirty="0"/>
              <a:t>Version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49E539-58B1-6C48-9876-766BC3AE0BE1}"/>
              </a:ext>
            </a:extLst>
          </p:cNvPr>
          <p:cNvSpPr/>
          <p:nvPr/>
        </p:nvSpPr>
        <p:spPr>
          <a:xfrm>
            <a:off x="9267260" y="18599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Kubernetes RBAC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43576DF-6484-A14D-9260-76AAD6C264B3}"/>
              </a:ext>
            </a:extLst>
          </p:cNvPr>
          <p:cNvSpPr/>
          <p:nvPr/>
        </p:nvSpPr>
        <p:spPr>
          <a:xfrm>
            <a:off x="7796056" y="1873223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Authentication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12F1D4-A3B0-5848-AA9A-E1C2936E94A1}"/>
              </a:ext>
            </a:extLst>
          </p:cNvPr>
          <p:cNvSpPr/>
          <p:nvPr/>
        </p:nvSpPr>
        <p:spPr>
          <a:xfrm>
            <a:off x="11047027" y="18599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AKS Managed Azure AD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83ABF1-1838-4D46-9165-B74A7001FDFD}"/>
              </a:ext>
            </a:extLst>
          </p:cNvPr>
          <p:cNvSpPr/>
          <p:nvPr/>
        </p:nvSpPr>
        <p:spPr>
          <a:xfrm>
            <a:off x="7464611" y="18599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System Assigned Managed Identity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3E9A6C-11DC-4B42-9449-73745EA09BB3}"/>
              </a:ext>
            </a:extLst>
          </p:cNvPr>
          <p:cNvSpPr/>
          <p:nvPr/>
        </p:nvSpPr>
        <p:spPr>
          <a:xfrm>
            <a:off x="1376909" y="2159302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Container Registry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3F7192-F8B6-004D-8255-5B470A3E4B4D}"/>
              </a:ext>
            </a:extLst>
          </p:cNvPr>
          <p:cNvSpPr/>
          <p:nvPr/>
        </p:nvSpPr>
        <p:spPr>
          <a:xfrm>
            <a:off x="1376909" y="3586502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Monitor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4573D25-F739-4E42-B1C1-E64507CD558D}"/>
              </a:ext>
            </a:extLst>
          </p:cNvPr>
          <p:cNvSpPr/>
          <p:nvPr/>
        </p:nvSpPr>
        <p:spPr>
          <a:xfrm>
            <a:off x="1376908" y="5040800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Policy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9BAF710-D9ED-7341-920E-DE07C70D95E4}"/>
              </a:ext>
            </a:extLst>
          </p:cNvPr>
          <p:cNvSpPr/>
          <p:nvPr/>
        </p:nvSpPr>
        <p:spPr>
          <a:xfrm>
            <a:off x="3850696" y="3513765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Integrations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17D553A-E2AE-DF43-AAF7-A92876CCF5D5}"/>
              </a:ext>
            </a:extLst>
          </p:cNvPr>
          <p:cNvSpPr/>
          <p:nvPr/>
        </p:nvSpPr>
        <p:spPr>
          <a:xfrm>
            <a:off x="8208407" y="3697766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Networking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CA6E37-EB6C-8449-80A3-B738E3CF1FDC}"/>
              </a:ext>
            </a:extLst>
          </p:cNvPr>
          <p:cNvSpPr/>
          <p:nvPr/>
        </p:nvSpPr>
        <p:spPr>
          <a:xfrm>
            <a:off x="11098824" y="2129768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CNI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DA9043A-1F3C-1841-9C11-28355508BCD0}"/>
              </a:ext>
            </a:extLst>
          </p:cNvPr>
          <p:cNvSpPr/>
          <p:nvPr/>
        </p:nvSpPr>
        <p:spPr>
          <a:xfrm>
            <a:off x="11098822" y="3624760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Load Balancer Standard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20596E-D53C-1E48-AA48-D539BBA74832}"/>
              </a:ext>
            </a:extLst>
          </p:cNvPr>
          <p:cNvSpPr/>
          <p:nvPr/>
        </p:nvSpPr>
        <p:spPr>
          <a:xfrm>
            <a:off x="11162292" y="5160449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Public Cluster</a:t>
            </a:r>
          </a:p>
          <a:p>
            <a:pPr algn="ctr"/>
            <a:r>
              <a:rPr lang="en-US" sz="1500" dirty="0"/>
              <a:t>(Restrict Access) / Private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7F76454-A2CD-2447-B34D-15F8E8D0622F}"/>
              </a:ext>
            </a:extLst>
          </p:cNvPr>
          <p:cNvSpPr/>
          <p:nvPr/>
        </p:nvSpPr>
        <p:spPr>
          <a:xfrm>
            <a:off x="1183696" y="111896"/>
            <a:ext cx="5860473" cy="1446740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7DC973-8820-C740-9788-BB6DCD134775}"/>
              </a:ext>
            </a:extLst>
          </p:cNvPr>
          <p:cNvSpPr/>
          <p:nvPr/>
        </p:nvSpPr>
        <p:spPr>
          <a:xfrm>
            <a:off x="7184884" y="111896"/>
            <a:ext cx="5860473" cy="1446740"/>
          </a:xfrm>
          <a:prstGeom prst="rect">
            <a:avLst/>
          </a:pr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78CEB1-E25F-6548-B0E4-8D865157F776}"/>
              </a:ext>
            </a:extLst>
          </p:cNvPr>
          <p:cNvSpPr/>
          <p:nvPr/>
        </p:nvSpPr>
        <p:spPr>
          <a:xfrm>
            <a:off x="10930392" y="1984195"/>
            <a:ext cx="1984509" cy="4613932"/>
          </a:xfrm>
          <a:prstGeom prst="rect">
            <a:avLst/>
          </a:pr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1F6358-3796-AA42-B62A-8B7D69EAFAC1}"/>
              </a:ext>
            </a:extLst>
          </p:cNvPr>
          <p:cNvSpPr/>
          <p:nvPr/>
        </p:nvSpPr>
        <p:spPr>
          <a:xfrm>
            <a:off x="1208478" y="1984195"/>
            <a:ext cx="1984509" cy="4613932"/>
          </a:xfrm>
          <a:prstGeom prst="rect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1F1D7EA-809F-D74D-8075-2A745B109632}"/>
              </a:ext>
            </a:extLst>
          </p:cNvPr>
          <p:cNvSpPr/>
          <p:nvPr/>
        </p:nvSpPr>
        <p:spPr>
          <a:xfrm>
            <a:off x="4098893" y="6076554"/>
            <a:ext cx="5757165" cy="1499958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18FFDB3-5C08-804F-8D51-DCA785F9B5AF}"/>
              </a:ext>
            </a:extLst>
          </p:cNvPr>
          <p:cNvSpPr/>
          <p:nvPr/>
        </p:nvSpPr>
        <p:spPr>
          <a:xfrm>
            <a:off x="7983200" y="6189267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Zones</a:t>
            </a:r>
          </a:p>
        </p:txBody>
      </p:sp>
    </p:spTree>
    <p:extLst>
      <p:ext uri="{BB962C8B-B14F-4D97-AF65-F5344CB8AC3E}">
        <p14:creationId xmlns:p14="http://schemas.microsoft.com/office/powerpoint/2010/main" val="1443831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194E59-1CDD-F64D-96C1-D1FB80B832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5F6107-BC1D-BF41-89E5-2EE8D8A7D6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504" y="837333"/>
            <a:ext cx="1780497" cy="178049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E1D97EF-1955-9A49-8AA9-77E01BDEA8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3569" y="2890256"/>
            <a:ext cx="1422788" cy="142278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A33C075-B474-0A4D-8FF6-3E20E494C1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96351" y="1386406"/>
            <a:ext cx="869325" cy="8693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6782472-A62E-EA49-9036-BF3B185BF2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3568" y="4653611"/>
            <a:ext cx="1176204" cy="117620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DCA1EFD-B3C5-A541-B823-060C5E3EE9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1854" y="6338024"/>
            <a:ext cx="950380" cy="95038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1CD3465-C91B-CD41-800E-1B481909EC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35931" y="3062970"/>
            <a:ext cx="1036009" cy="103600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6A62978-B399-574D-9F80-8669AFB1981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889294" y="1273709"/>
            <a:ext cx="1036009" cy="103600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34D01CF-EB18-864E-8448-6C1B58B2B72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414097" y="6335201"/>
            <a:ext cx="1063208" cy="106320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CFC2774-0C61-C048-9DD2-ADD0401B924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831853" y="6432365"/>
            <a:ext cx="820001" cy="107894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B1F2E1B-C1AF-D14B-9108-2503FBE7FED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647833" y="4825777"/>
            <a:ext cx="1004037" cy="100403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B851839-27CC-0C46-AF9D-75601176403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982566" y="4788311"/>
            <a:ext cx="942737" cy="94273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6C97E48-8E49-654D-906D-0E54EB73610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816360" y="1304970"/>
            <a:ext cx="1063211" cy="106321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5DE907F-1F4A-DC46-92E4-4FBF3BB8B41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850310" y="3089155"/>
            <a:ext cx="1063209" cy="10632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DD845C7-EE90-1449-A99E-25E402FFA493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823147" y="4825778"/>
            <a:ext cx="898957" cy="89895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5F10052-D212-4349-8527-67465978011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406107" y="1153674"/>
            <a:ext cx="1276075" cy="127607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B297AEC-CF44-AA4C-BD87-94D14DECC40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417932" y="2971034"/>
            <a:ext cx="1063208" cy="106320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BE9EFEE-5F1F-B14C-BA9F-20F4BE0C8C2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451040" y="4767003"/>
            <a:ext cx="812261" cy="81226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2AFB4254-9C7D-6D4C-8DCD-8C12ED074D1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816360" y="6475152"/>
            <a:ext cx="1029260" cy="102926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94C36A2-8293-9246-83B4-2F4693712F5F}"/>
              </a:ext>
            </a:extLst>
          </p:cNvPr>
          <p:cNvSpPr txBox="1"/>
          <p:nvPr/>
        </p:nvSpPr>
        <p:spPr>
          <a:xfrm>
            <a:off x="1774569" y="1436349"/>
            <a:ext cx="9057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</a:t>
            </a:r>
          </a:p>
          <a:p>
            <a:r>
              <a:rPr lang="en-US" dirty="0"/>
              <a:t>Disks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1EDC1E-B912-7F43-9921-87DE015A3071}"/>
              </a:ext>
            </a:extLst>
          </p:cNvPr>
          <p:cNvSpPr txBox="1"/>
          <p:nvPr/>
        </p:nvSpPr>
        <p:spPr>
          <a:xfrm>
            <a:off x="1587819" y="3264801"/>
            <a:ext cx="9909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</a:t>
            </a:r>
          </a:p>
          <a:p>
            <a:pPr algn="ctr"/>
            <a:r>
              <a:rPr lang="en-US" dirty="0"/>
              <a:t>MySQL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3F7039-AA1E-A341-AE9F-6173F0C0E1F3}"/>
              </a:ext>
            </a:extLst>
          </p:cNvPr>
          <p:cNvSpPr txBox="1"/>
          <p:nvPr/>
        </p:nvSpPr>
        <p:spPr>
          <a:xfrm>
            <a:off x="1627239" y="4872964"/>
            <a:ext cx="8416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</a:t>
            </a:r>
          </a:p>
          <a:p>
            <a:r>
              <a:rPr lang="en-US" dirty="0"/>
              <a:t>Files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296767-010C-7E41-B3A0-FB431095C255}"/>
              </a:ext>
            </a:extLst>
          </p:cNvPr>
          <p:cNvSpPr txBox="1"/>
          <p:nvPr/>
        </p:nvSpPr>
        <p:spPr>
          <a:xfrm>
            <a:off x="1459772" y="6446606"/>
            <a:ext cx="11190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Storage</a:t>
            </a:r>
          </a:p>
          <a:p>
            <a:r>
              <a:rPr lang="en-US" dirty="0"/>
              <a:t>Account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C4CB033-42E7-834C-8FB2-1BD6D9D396FF}"/>
              </a:ext>
            </a:extLst>
          </p:cNvPr>
          <p:cNvCxnSpPr/>
          <p:nvPr/>
        </p:nvCxnSpPr>
        <p:spPr>
          <a:xfrm>
            <a:off x="2752963" y="926275"/>
            <a:ext cx="0" cy="655518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c 28">
            <a:extLst>
              <a:ext uri="{FF2B5EF4-FFF2-40B4-BE49-F238E27FC236}">
                <a16:creationId xmlns:a16="http://schemas.microsoft.com/office/drawing/2014/main" id="{48FCC076-7EEB-FC45-B0BA-8FB3765699B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945041" y="6446606"/>
            <a:ext cx="785668" cy="78566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41FAE509-C4E0-AC49-A3FF-2C21ED31A911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664046" y="3125771"/>
            <a:ext cx="801630" cy="80163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209516F-DF55-6F42-A6B4-87CD4A5B3CFE}"/>
              </a:ext>
            </a:extLst>
          </p:cNvPr>
          <p:cNvSpPr txBox="1"/>
          <p:nvPr/>
        </p:nvSpPr>
        <p:spPr>
          <a:xfrm>
            <a:off x="3976925" y="1372556"/>
            <a:ext cx="11528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</a:t>
            </a:r>
          </a:p>
          <a:p>
            <a:r>
              <a:rPr lang="en-US" dirty="0"/>
              <a:t>Public IP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D5F6B3-3A7D-5E40-B696-C8AD3141D6BD}"/>
              </a:ext>
            </a:extLst>
          </p:cNvPr>
          <p:cNvSpPr txBox="1"/>
          <p:nvPr/>
        </p:nvSpPr>
        <p:spPr>
          <a:xfrm>
            <a:off x="3991843" y="3000235"/>
            <a:ext cx="12112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</a:t>
            </a:r>
          </a:p>
          <a:p>
            <a:pPr algn="ctr"/>
            <a:r>
              <a:rPr lang="en-US" dirty="0"/>
              <a:t>Load</a:t>
            </a:r>
          </a:p>
          <a:p>
            <a:r>
              <a:rPr lang="en-US" dirty="0"/>
              <a:t>Balancer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099EA5-FF3D-C441-959F-46D19215749B}"/>
              </a:ext>
            </a:extLst>
          </p:cNvPr>
          <p:cNvSpPr txBox="1"/>
          <p:nvPr/>
        </p:nvSpPr>
        <p:spPr>
          <a:xfrm>
            <a:off x="3968117" y="4872963"/>
            <a:ext cx="11759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Virtual</a:t>
            </a:r>
          </a:p>
          <a:p>
            <a:pPr algn="ctr"/>
            <a:r>
              <a:rPr lang="en-US" dirty="0"/>
              <a:t>Network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4774C2-C8D9-F843-B86A-773775A6DF8F}"/>
              </a:ext>
            </a:extLst>
          </p:cNvPr>
          <p:cNvSpPr txBox="1"/>
          <p:nvPr/>
        </p:nvSpPr>
        <p:spPr>
          <a:xfrm>
            <a:off x="3853587" y="6614501"/>
            <a:ext cx="11016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Subnets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2C2B83D-BBD2-E942-B457-A128F79474D5}"/>
              </a:ext>
            </a:extLst>
          </p:cNvPr>
          <p:cNvCxnSpPr/>
          <p:nvPr/>
        </p:nvCxnSpPr>
        <p:spPr>
          <a:xfrm>
            <a:off x="7637578" y="1035454"/>
            <a:ext cx="0" cy="655518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BA2A748-8B5C-414D-9A6F-8CEB4A7CA136}"/>
              </a:ext>
            </a:extLst>
          </p:cNvPr>
          <p:cNvSpPr txBox="1"/>
          <p:nvPr/>
        </p:nvSpPr>
        <p:spPr>
          <a:xfrm>
            <a:off x="6601221" y="1406992"/>
            <a:ext cx="9057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</a:t>
            </a:r>
          </a:p>
          <a:p>
            <a:pPr algn="ctr"/>
            <a:r>
              <a:rPr lang="en-US" dirty="0"/>
              <a:t>AD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CADC23-9E60-5948-8343-4B3F22C01255}"/>
              </a:ext>
            </a:extLst>
          </p:cNvPr>
          <p:cNvSpPr txBox="1"/>
          <p:nvPr/>
        </p:nvSpPr>
        <p:spPr>
          <a:xfrm>
            <a:off x="6473604" y="3104381"/>
            <a:ext cx="10091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</a:t>
            </a:r>
          </a:p>
          <a:p>
            <a:pPr algn="ctr"/>
            <a:r>
              <a:rPr lang="en-US" dirty="0"/>
              <a:t>Groups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98F4AF-8419-D448-949C-C7F9E0CB16FA}"/>
              </a:ext>
            </a:extLst>
          </p:cNvPr>
          <p:cNvSpPr txBox="1"/>
          <p:nvPr/>
        </p:nvSpPr>
        <p:spPr>
          <a:xfrm>
            <a:off x="6540217" y="4825778"/>
            <a:ext cx="8210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</a:t>
            </a:r>
          </a:p>
          <a:p>
            <a:pPr algn="ctr"/>
            <a:r>
              <a:rPr lang="en-US" dirty="0"/>
              <a:t>Users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E1DA5E-88B8-0041-B2D3-3C8784BF5268}"/>
              </a:ext>
            </a:extLst>
          </p:cNvPr>
          <p:cNvSpPr txBox="1"/>
          <p:nvPr/>
        </p:nvSpPr>
        <p:spPr>
          <a:xfrm>
            <a:off x="6520564" y="6354618"/>
            <a:ext cx="86036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</a:t>
            </a:r>
          </a:p>
          <a:p>
            <a:pPr algn="ctr"/>
            <a:r>
              <a:rPr lang="en-US" dirty="0"/>
              <a:t>DNS</a:t>
            </a:r>
          </a:p>
          <a:p>
            <a:pPr algn="ctr"/>
            <a:r>
              <a:rPr lang="en-US" dirty="0"/>
              <a:t>Zones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E60C73C-726F-5F43-AAD9-3DCBC25534BF}"/>
              </a:ext>
            </a:extLst>
          </p:cNvPr>
          <p:cNvCxnSpPr/>
          <p:nvPr/>
        </p:nvCxnSpPr>
        <p:spPr>
          <a:xfrm>
            <a:off x="5203137" y="972635"/>
            <a:ext cx="0" cy="655518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CD7803D-6F79-4E44-A232-A7C8FA5076C2}"/>
              </a:ext>
            </a:extLst>
          </p:cNvPr>
          <p:cNvSpPr txBox="1"/>
          <p:nvPr/>
        </p:nvSpPr>
        <p:spPr>
          <a:xfrm>
            <a:off x="8964222" y="1304970"/>
            <a:ext cx="13054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</a:t>
            </a:r>
          </a:p>
          <a:p>
            <a:pPr algn="ctr"/>
            <a:r>
              <a:rPr lang="en-US" dirty="0"/>
              <a:t>Container</a:t>
            </a:r>
          </a:p>
          <a:p>
            <a:pPr algn="ctr"/>
            <a:r>
              <a:rPr lang="en-US" dirty="0"/>
              <a:t>Registry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6DF07C-1C48-8B4D-8A65-356509B856C9}"/>
              </a:ext>
            </a:extLst>
          </p:cNvPr>
          <p:cNvSpPr txBox="1"/>
          <p:nvPr/>
        </p:nvSpPr>
        <p:spPr>
          <a:xfrm>
            <a:off x="9128465" y="3169512"/>
            <a:ext cx="10684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</a:t>
            </a:r>
          </a:p>
          <a:p>
            <a:pPr algn="ctr"/>
            <a:r>
              <a:rPr lang="en-US" dirty="0"/>
              <a:t>DevOps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2CF6AB4-7C2F-674C-9FFB-8B20543120AC}"/>
              </a:ext>
            </a:extLst>
          </p:cNvPr>
          <p:cNvSpPr txBox="1"/>
          <p:nvPr/>
        </p:nvSpPr>
        <p:spPr>
          <a:xfrm>
            <a:off x="8661380" y="4759760"/>
            <a:ext cx="19638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</a:t>
            </a:r>
          </a:p>
          <a:p>
            <a:pPr algn="ctr"/>
            <a:r>
              <a:rPr lang="en-US" dirty="0"/>
              <a:t>Build &amp; Release</a:t>
            </a:r>
          </a:p>
          <a:p>
            <a:pPr algn="ctr"/>
            <a:r>
              <a:rPr lang="en-US" dirty="0"/>
              <a:t>Pipelines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891A960-C8AE-344D-A80D-55349ABD8582}"/>
              </a:ext>
            </a:extLst>
          </p:cNvPr>
          <p:cNvSpPr txBox="1"/>
          <p:nvPr/>
        </p:nvSpPr>
        <p:spPr>
          <a:xfrm>
            <a:off x="8794017" y="6442356"/>
            <a:ext cx="24386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</a:t>
            </a:r>
          </a:p>
          <a:p>
            <a:pPr algn="ctr"/>
            <a:r>
              <a:rPr lang="en-US" dirty="0"/>
              <a:t>Container Instances</a:t>
            </a:r>
          </a:p>
          <a:p>
            <a:pPr algn="ctr"/>
            <a:r>
              <a:rPr lang="en-US" dirty="0"/>
              <a:t>Virtual Nodes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AC9909-CEFC-B348-9DA9-DAE9B9B6E26E}"/>
              </a:ext>
            </a:extLst>
          </p:cNvPr>
          <p:cNvCxnSpPr/>
          <p:nvPr/>
        </p:nvCxnSpPr>
        <p:spPr>
          <a:xfrm>
            <a:off x="11376326" y="1103757"/>
            <a:ext cx="0" cy="655518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6B87AA1-B8A4-2B43-94B0-37D678E53E53}"/>
              </a:ext>
            </a:extLst>
          </p:cNvPr>
          <p:cNvSpPr txBox="1"/>
          <p:nvPr/>
        </p:nvSpPr>
        <p:spPr>
          <a:xfrm>
            <a:off x="12643814" y="1289800"/>
            <a:ext cx="14901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</a:t>
            </a:r>
          </a:p>
          <a:p>
            <a:pPr algn="ctr"/>
            <a:r>
              <a:rPr lang="en-US" dirty="0"/>
              <a:t>Kubernetes</a:t>
            </a:r>
          </a:p>
          <a:p>
            <a:pPr algn="ctr"/>
            <a:r>
              <a:rPr lang="en-US" dirty="0"/>
              <a:t>Service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DBBEB5-8602-FC47-9836-869E7E971E55}"/>
              </a:ext>
            </a:extLst>
          </p:cNvPr>
          <p:cNvSpPr txBox="1"/>
          <p:nvPr/>
        </p:nvSpPr>
        <p:spPr>
          <a:xfrm>
            <a:off x="12407241" y="2964862"/>
            <a:ext cx="217360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AKS</a:t>
            </a:r>
          </a:p>
          <a:p>
            <a:pPr algn="ctr"/>
            <a:r>
              <a:rPr lang="en-US" dirty="0"/>
              <a:t>Linux &amp; Windows</a:t>
            </a:r>
          </a:p>
          <a:p>
            <a:pPr algn="ctr"/>
            <a:r>
              <a:rPr lang="en-US" dirty="0"/>
              <a:t>Nodepools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0E385DB-CE74-CE4E-96BB-B09C7F390E44}"/>
              </a:ext>
            </a:extLst>
          </p:cNvPr>
          <p:cNvSpPr txBox="1"/>
          <p:nvPr/>
        </p:nvSpPr>
        <p:spPr>
          <a:xfrm>
            <a:off x="13003161" y="4721818"/>
            <a:ext cx="12451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</a:t>
            </a:r>
          </a:p>
          <a:p>
            <a:pPr algn="ctr"/>
            <a:r>
              <a:rPr lang="en-US" dirty="0"/>
              <a:t>VM</a:t>
            </a:r>
          </a:p>
          <a:p>
            <a:pPr algn="ctr"/>
            <a:r>
              <a:rPr lang="en-US" dirty="0" err="1"/>
              <a:t>ScaleSets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D7A3A5-6A48-CA4D-A755-42C781E6FB1D}"/>
              </a:ext>
            </a:extLst>
          </p:cNvPr>
          <p:cNvSpPr txBox="1"/>
          <p:nvPr/>
        </p:nvSpPr>
        <p:spPr>
          <a:xfrm>
            <a:off x="13064883" y="6248564"/>
            <a:ext cx="12611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</a:t>
            </a:r>
          </a:p>
          <a:p>
            <a:pPr algn="ctr"/>
            <a:r>
              <a:rPr lang="en-US" dirty="0"/>
              <a:t>Managed</a:t>
            </a:r>
          </a:p>
          <a:p>
            <a:pPr algn="ctr"/>
            <a:r>
              <a:rPr lang="en-US" dirty="0"/>
              <a:t>Service</a:t>
            </a:r>
          </a:p>
          <a:p>
            <a:pPr algn="ctr"/>
            <a:r>
              <a:rPr lang="en-US" dirty="0"/>
              <a:t>Identity</a:t>
            </a:r>
          </a:p>
        </p:txBody>
      </p:sp>
      <p:sp>
        <p:nvSpPr>
          <p:cNvPr id="50" name="Title 3">
            <a:extLst>
              <a:ext uri="{FF2B5EF4-FFF2-40B4-BE49-F238E27FC236}">
                <a16:creationId xmlns:a16="http://schemas.microsoft.com/office/drawing/2014/main" id="{2DCF3698-3472-834F-898B-AC8943282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358" y="-102834"/>
            <a:ext cx="12618720" cy="1188851"/>
          </a:xfrm>
        </p:spPr>
        <p:txBody>
          <a:bodyPr/>
          <a:lstStyle/>
          <a:p>
            <a:r>
              <a:rPr lang="en-US" b="1" dirty="0"/>
              <a:t>Azure Services Integrated with AKS</a:t>
            </a:r>
          </a:p>
        </p:txBody>
      </p:sp>
    </p:spTree>
    <p:extLst>
      <p:ext uri="{BB962C8B-B14F-4D97-AF65-F5344CB8AC3E}">
        <p14:creationId xmlns:p14="http://schemas.microsoft.com/office/powerpoint/2010/main" val="41272528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9ED9A6-D762-244E-87C3-E3ECDFB75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z="1600"/>
              <a:t>© Kalyan Reddy Daida</a:t>
            </a:r>
            <a:endParaRPr lang="en-GB" sz="16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4D3C71-BB32-E74A-B0ED-90B9E58E2515}"/>
              </a:ext>
            </a:extLst>
          </p:cNvPr>
          <p:cNvSpPr/>
          <p:nvPr/>
        </p:nvSpPr>
        <p:spPr>
          <a:xfrm>
            <a:off x="531572" y="3081423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Regions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42D019-E6D0-2040-91CC-35586E6C69C3}"/>
              </a:ext>
            </a:extLst>
          </p:cNvPr>
          <p:cNvSpPr/>
          <p:nvPr/>
        </p:nvSpPr>
        <p:spPr>
          <a:xfrm>
            <a:off x="2847027" y="3201821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System Node Pools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9F1D88-401E-904E-8771-C54D92D832B8}"/>
              </a:ext>
            </a:extLst>
          </p:cNvPr>
          <p:cNvSpPr/>
          <p:nvPr/>
        </p:nvSpPr>
        <p:spPr>
          <a:xfrm>
            <a:off x="2847027" y="4301155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User Node Pools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D0DC12-05AF-0548-9A06-B0BFD1512A8A}"/>
              </a:ext>
            </a:extLst>
          </p:cNvPr>
          <p:cNvSpPr/>
          <p:nvPr/>
        </p:nvSpPr>
        <p:spPr>
          <a:xfrm>
            <a:off x="2822311" y="5374804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Nodes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B4E146-8367-4849-869A-70F84FEEF494}"/>
              </a:ext>
            </a:extLst>
          </p:cNvPr>
          <p:cNvSpPr/>
          <p:nvPr/>
        </p:nvSpPr>
        <p:spPr>
          <a:xfrm>
            <a:off x="494166" y="4582629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Kubernetes 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Version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(Default)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49E539-58B1-6C48-9876-766BC3AE0BE1}"/>
              </a:ext>
            </a:extLst>
          </p:cNvPr>
          <p:cNvSpPr/>
          <p:nvPr/>
        </p:nvSpPr>
        <p:spPr>
          <a:xfrm>
            <a:off x="5108610" y="4582629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Kubernetes RBAC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(default enabled)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12F1D4-A3B0-5848-AA9A-E1C2936E94A1}"/>
              </a:ext>
            </a:extLst>
          </p:cNvPr>
          <p:cNvSpPr/>
          <p:nvPr/>
        </p:nvSpPr>
        <p:spPr>
          <a:xfrm>
            <a:off x="5108610" y="6048354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AKS Managed Azure AD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83ABF1-1838-4D46-9165-B74A7001FDFD}"/>
              </a:ext>
            </a:extLst>
          </p:cNvPr>
          <p:cNvSpPr/>
          <p:nvPr/>
        </p:nvSpPr>
        <p:spPr>
          <a:xfrm>
            <a:off x="5108610" y="3116905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System Assigned Managed Identity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3E9A6C-11DC-4B42-9449-73745EA09BB3}"/>
              </a:ext>
            </a:extLst>
          </p:cNvPr>
          <p:cNvSpPr/>
          <p:nvPr/>
        </p:nvSpPr>
        <p:spPr>
          <a:xfrm>
            <a:off x="9860719" y="31459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Container Registry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3F7192-F8B6-004D-8255-5B470A3E4B4D}"/>
              </a:ext>
            </a:extLst>
          </p:cNvPr>
          <p:cNvSpPr/>
          <p:nvPr/>
        </p:nvSpPr>
        <p:spPr>
          <a:xfrm>
            <a:off x="9860719" y="45731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Monitor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4573D25-F739-4E42-B1C1-E64507CD558D}"/>
              </a:ext>
            </a:extLst>
          </p:cNvPr>
          <p:cNvSpPr/>
          <p:nvPr/>
        </p:nvSpPr>
        <p:spPr>
          <a:xfrm>
            <a:off x="9860718" y="6027469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Policy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CA6E37-EB6C-8449-80A3-B738E3CF1FDC}"/>
              </a:ext>
            </a:extLst>
          </p:cNvPr>
          <p:cNvSpPr/>
          <p:nvPr/>
        </p:nvSpPr>
        <p:spPr>
          <a:xfrm>
            <a:off x="7472396" y="3116906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CNI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DA9043A-1F3C-1841-9C11-28355508BCD0}"/>
              </a:ext>
            </a:extLst>
          </p:cNvPr>
          <p:cNvSpPr/>
          <p:nvPr/>
        </p:nvSpPr>
        <p:spPr>
          <a:xfrm>
            <a:off x="7472394" y="4611898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Load Balancer Standard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20596E-D53C-1E48-AA48-D539BBA74832}"/>
              </a:ext>
            </a:extLst>
          </p:cNvPr>
          <p:cNvSpPr/>
          <p:nvPr/>
        </p:nvSpPr>
        <p:spPr>
          <a:xfrm>
            <a:off x="7535864" y="6147587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Public Cluster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(Restrict Access) / Private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78CEB1-E25F-6548-B0E4-8D865157F776}"/>
              </a:ext>
            </a:extLst>
          </p:cNvPr>
          <p:cNvSpPr/>
          <p:nvPr/>
        </p:nvSpPr>
        <p:spPr>
          <a:xfrm>
            <a:off x="7303964" y="2971333"/>
            <a:ext cx="1984509" cy="4613932"/>
          </a:xfrm>
          <a:prstGeom prst="rect">
            <a:avLst/>
          </a:pr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1F6358-3796-AA42-B62A-8B7D69EAFAC1}"/>
              </a:ext>
            </a:extLst>
          </p:cNvPr>
          <p:cNvSpPr/>
          <p:nvPr/>
        </p:nvSpPr>
        <p:spPr>
          <a:xfrm>
            <a:off x="9692288" y="2970864"/>
            <a:ext cx="1984509" cy="4613932"/>
          </a:xfrm>
          <a:prstGeom prst="rect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1A7D9E7-D40D-6441-9CCF-D58CDFB33119}"/>
              </a:ext>
            </a:extLst>
          </p:cNvPr>
          <p:cNvSpPr/>
          <p:nvPr/>
        </p:nvSpPr>
        <p:spPr>
          <a:xfrm>
            <a:off x="2723948" y="2971333"/>
            <a:ext cx="1984509" cy="4613932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901D1F-98E6-B54C-B3A6-3B45E4DDD22D}"/>
              </a:ext>
            </a:extLst>
          </p:cNvPr>
          <p:cNvSpPr/>
          <p:nvPr/>
        </p:nvSpPr>
        <p:spPr>
          <a:xfrm>
            <a:off x="4915640" y="2971333"/>
            <a:ext cx="1984509" cy="4613932"/>
          </a:xfrm>
          <a:prstGeom prst="rect">
            <a:avLst/>
          </a:pr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2DBDB8A-C588-4B4C-B394-12F1867FB88F}"/>
              </a:ext>
            </a:extLst>
          </p:cNvPr>
          <p:cNvSpPr/>
          <p:nvPr/>
        </p:nvSpPr>
        <p:spPr>
          <a:xfrm>
            <a:off x="491665" y="5994071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Zones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4E2525-5386-224A-ADAA-08F4F7C57F95}"/>
              </a:ext>
            </a:extLst>
          </p:cNvPr>
          <p:cNvSpPr/>
          <p:nvPr/>
        </p:nvSpPr>
        <p:spPr>
          <a:xfrm>
            <a:off x="335624" y="2970864"/>
            <a:ext cx="1984509" cy="4613932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AF7C53C-A9DF-5E47-B5E9-B8B7A20CA928}"/>
              </a:ext>
            </a:extLst>
          </p:cNvPr>
          <p:cNvSpPr/>
          <p:nvPr/>
        </p:nvSpPr>
        <p:spPr>
          <a:xfrm>
            <a:off x="6334737" y="44111"/>
            <a:ext cx="1647651" cy="1270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Azure AKS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Cluster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1C9C353-409F-6945-82A2-B6709E5EE448}"/>
              </a:ext>
            </a:extLst>
          </p:cNvPr>
          <p:cNvSpPr/>
          <p:nvPr/>
        </p:nvSpPr>
        <p:spPr>
          <a:xfrm>
            <a:off x="2880633" y="1598634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Node Pools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D863D8D-5B7F-F944-AC4C-906ECFDFD85B}"/>
              </a:ext>
            </a:extLst>
          </p:cNvPr>
          <p:cNvSpPr/>
          <p:nvPr/>
        </p:nvSpPr>
        <p:spPr>
          <a:xfrm>
            <a:off x="576156" y="1592820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Basics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F9FAF7D-055B-124D-AA58-B8471FA95B00}"/>
              </a:ext>
            </a:extLst>
          </p:cNvPr>
          <p:cNvSpPr/>
          <p:nvPr/>
        </p:nvSpPr>
        <p:spPr>
          <a:xfrm>
            <a:off x="5108610" y="160954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Authentication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3204FDE-8A63-3542-8EE9-22CC09EB85FB}"/>
              </a:ext>
            </a:extLst>
          </p:cNvPr>
          <p:cNvSpPr/>
          <p:nvPr/>
        </p:nvSpPr>
        <p:spPr>
          <a:xfrm>
            <a:off x="9860716" y="1609540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Integrations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F102BAB-5E12-B845-9FBC-9643331EA40A}"/>
              </a:ext>
            </a:extLst>
          </p:cNvPr>
          <p:cNvSpPr/>
          <p:nvPr/>
        </p:nvSpPr>
        <p:spPr>
          <a:xfrm>
            <a:off x="7472392" y="1598635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Networking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C878C2E-D19B-9B46-B614-3AA1E04EBBE8}"/>
              </a:ext>
            </a:extLst>
          </p:cNvPr>
          <p:cNvSpPr/>
          <p:nvPr/>
        </p:nvSpPr>
        <p:spPr>
          <a:xfrm>
            <a:off x="12249040" y="3172450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Network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47357A-1D2A-014C-B7F4-1083B69BA0D4}"/>
              </a:ext>
            </a:extLst>
          </p:cNvPr>
          <p:cNvSpPr/>
          <p:nvPr/>
        </p:nvSpPr>
        <p:spPr>
          <a:xfrm>
            <a:off x="12249040" y="4241161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Default Subnet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448EBD1-A0D1-264B-A2E4-5048795AB230}"/>
              </a:ext>
            </a:extLst>
          </p:cNvPr>
          <p:cNvSpPr/>
          <p:nvPr/>
        </p:nvSpPr>
        <p:spPr>
          <a:xfrm>
            <a:off x="12249040" y="5309872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Nodes Subnet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A72E440-3D38-3F4B-BE09-47F15FD3873B}"/>
              </a:ext>
            </a:extLst>
          </p:cNvPr>
          <p:cNvSpPr/>
          <p:nvPr/>
        </p:nvSpPr>
        <p:spPr>
          <a:xfrm>
            <a:off x="2806781" y="6467507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Windows Node Pools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71669FE-770D-A043-A3B6-F2B66BD5DD5A}"/>
              </a:ext>
            </a:extLst>
          </p:cNvPr>
          <p:cNvSpPr/>
          <p:nvPr/>
        </p:nvSpPr>
        <p:spPr>
          <a:xfrm>
            <a:off x="12294650" y="6378583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SSH Public Key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BD74930-A747-0B4F-BCEA-CE2CE82C9E1B}"/>
              </a:ext>
            </a:extLst>
          </p:cNvPr>
          <p:cNvSpPr/>
          <p:nvPr/>
        </p:nvSpPr>
        <p:spPr>
          <a:xfrm>
            <a:off x="12114319" y="2970864"/>
            <a:ext cx="1984509" cy="4613932"/>
          </a:xfrm>
          <a:prstGeom prst="rect">
            <a:avLst/>
          </a:prstGeom>
          <a:noFill/>
          <a:ln w="47625">
            <a:solidFill>
              <a:srgbClr val="224C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3196EBE-6B82-A143-BC2D-EB2AA4E1D6FC}"/>
              </a:ext>
            </a:extLst>
          </p:cNvPr>
          <p:cNvSpPr/>
          <p:nvPr/>
        </p:nvSpPr>
        <p:spPr>
          <a:xfrm>
            <a:off x="12294651" y="1584533"/>
            <a:ext cx="1647651" cy="12702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Additional</a:t>
            </a:r>
          </a:p>
        </p:txBody>
      </p:sp>
    </p:spTree>
    <p:extLst>
      <p:ext uri="{BB962C8B-B14F-4D97-AF65-F5344CB8AC3E}">
        <p14:creationId xmlns:p14="http://schemas.microsoft.com/office/powerpoint/2010/main" val="20842376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681B15-1548-9649-9AFF-889B4E6721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7366915-3C07-DF43-9A0C-F57A0A004AE5}"/>
              </a:ext>
            </a:extLst>
          </p:cNvPr>
          <p:cNvSpPr/>
          <p:nvPr/>
        </p:nvSpPr>
        <p:spPr>
          <a:xfrm>
            <a:off x="260812" y="50243"/>
            <a:ext cx="4416136" cy="409401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Section-1</a:t>
            </a:r>
          </a:p>
          <a:p>
            <a:pPr algn="ctr"/>
            <a:r>
              <a:rPr lang="en-US" sz="3500" dirty="0"/>
              <a:t>Create AKS Cluster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B6694B-2FAD-4C44-8217-666252D60C29}"/>
              </a:ext>
            </a:extLst>
          </p:cNvPr>
          <p:cNvSpPr/>
          <p:nvPr/>
        </p:nvSpPr>
        <p:spPr>
          <a:xfrm>
            <a:off x="5107132" y="2057400"/>
            <a:ext cx="4416136" cy="40940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Section-2</a:t>
            </a:r>
          </a:p>
          <a:p>
            <a:pPr algn="ctr"/>
            <a:r>
              <a:rPr lang="en-US" sz="3500" dirty="0"/>
              <a:t>Create Windows, Linux User Node Pools and Virtual Nodes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289E938-FFD4-894D-A96F-74898660A45E}"/>
              </a:ext>
            </a:extLst>
          </p:cNvPr>
          <p:cNvSpPr/>
          <p:nvPr/>
        </p:nvSpPr>
        <p:spPr>
          <a:xfrm>
            <a:off x="9953452" y="3512127"/>
            <a:ext cx="4416136" cy="4094018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Section-3</a:t>
            </a:r>
          </a:p>
          <a:p>
            <a:pPr algn="ctr"/>
            <a:r>
              <a:rPr lang="en-US" sz="3500" dirty="0"/>
              <a:t>Deploy Apps to all 4 node pools using Kubernetes Node Selector concept</a:t>
            </a:r>
          </a:p>
        </p:txBody>
      </p:sp>
    </p:spTree>
    <p:extLst>
      <p:ext uri="{BB962C8B-B14F-4D97-AF65-F5344CB8AC3E}">
        <p14:creationId xmlns:p14="http://schemas.microsoft.com/office/powerpoint/2010/main" val="16992605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6169541" y="4522209"/>
            <a:ext cx="4868262" cy="260595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15880" y="4129375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7107999" y="4517116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5879"/>
            <a:ext cx="12618720" cy="93916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Create AKS Cluster using CLI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4452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32154" y="3940742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32153" y="546669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6169541" y="4522209"/>
            <a:ext cx="4868262" cy="260595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15880" y="4129375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7107999" y="4517116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A7023-0716-4041-A781-F812A06B0351}"/>
              </a:ext>
            </a:extLst>
          </p:cNvPr>
          <p:cNvSpPr/>
          <p:nvPr/>
        </p:nvSpPr>
        <p:spPr>
          <a:xfrm>
            <a:off x="6321941" y="5002622"/>
            <a:ext cx="4547710" cy="1959287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AD08-6CBD-7140-97B2-4BDA19984067}"/>
              </a:ext>
            </a:extLst>
          </p:cNvPr>
          <p:cNvSpPr txBox="1"/>
          <p:nvPr/>
        </p:nvSpPr>
        <p:spPr>
          <a:xfrm>
            <a:off x="6940035" y="4989606"/>
            <a:ext cx="329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Container Instances - ACI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898E125-DDE0-BE46-B226-B6CCD2A96629}"/>
              </a:ext>
            </a:extLst>
          </p:cNvPr>
          <p:cNvSpPr/>
          <p:nvPr/>
        </p:nvSpPr>
        <p:spPr>
          <a:xfrm>
            <a:off x="7595534" y="5461274"/>
            <a:ext cx="1728896" cy="1371086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2583FD-A530-9246-8464-349518294977}"/>
              </a:ext>
            </a:extLst>
          </p:cNvPr>
          <p:cNvSpPr txBox="1"/>
          <p:nvPr/>
        </p:nvSpPr>
        <p:spPr>
          <a:xfrm>
            <a:off x="7817654" y="5510047"/>
            <a:ext cx="1463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Virtual Node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2458" y="3956152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2805" y="5490660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43675" y="391338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801131" y="5448330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681;p35">
            <a:extLst>
              <a:ext uri="{FF2B5EF4-FFF2-40B4-BE49-F238E27FC236}">
                <a16:creationId xmlns:a16="http://schemas.microsoft.com/office/drawing/2014/main" id="{32FA03EF-1F0B-4940-BB2F-01F5DD9BF773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10204" y="422137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30ADB805-B03B-D74B-9844-798591B32FD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69935" y="42315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0F8ABDEF-5A4E-5646-925F-0290B5E76478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26206" y="421811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384BD65E-9879-CB43-ACBF-227B5937732C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797093" y="574770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681;p35">
            <a:extLst>
              <a:ext uri="{FF2B5EF4-FFF2-40B4-BE49-F238E27FC236}">
                <a16:creationId xmlns:a16="http://schemas.microsoft.com/office/drawing/2014/main" id="{DF6DD13C-06DB-2948-99F9-E78044E45FD8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56824" y="5757894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81;p35">
            <a:extLst>
              <a:ext uri="{FF2B5EF4-FFF2-40B4-BE49-F238E27FC236}">
                <a16:creationId xmlns:a16="http://schemas.microsoft.com/office/drawing/2014/main" id="{2B2B72D8-AF28-B440-895D-8C3651F8E5E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13095" y="574444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3E5F0751-2CD3-D14F-8A85-25A9CCE894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44369" y="5051513"/>
            <a:ext cx="595666" cy="595666"/>
          </a:xfrm>
          <a:prstGeom prst="rect">
            <a:avLst/>
          </a:prstGeom>
        </p:spPr>
      </p:pic>
      <p:pic>
        <p:nvPicPr>
          <p:cNvPr id="56" name="Google Shape;681;p35">
            <a:extLst>
              <a:ext uri="{FF2B5EF4-FFF2-40B4-BE49-F238E27FC236}">
                <a16:creationId xmlns:a16="http://schemas.microsoft.com/office/drawing/2014/main" id="{CCA64823-71ED-354B-B938-ECDD23B31620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65013" y="577244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127" y="-5879"/>
            <a:ext cx="14817435" cy="93916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Node Pools (Linux, Windows, Virtual)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2DECFF5-49E0-D54B-BADA-E2CCA27FA369}"/>
              </a:ext>
            </a:extLst>
          </p:cNvPr>
          <p:cNvCxnSpPr>
            <a:stCxn id="19" idx="1"/>
            <a:endCxn id="23" idx="3"/>
          </p:cNvCxnSpPr>
          <p:nvPr/>
        </p:nvCxnSpPr>
        <p:spPr>
          <a:xfrm flipH="1">
            <a:off x="5366977" y="2702898"/>
            <a:ext cx="1555983" cy="19063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8C81162-B957-0D4D-83DB-A09C79106EFB}"/>
              </a:ext>
            </a:extLst>
          </p:cNvPr>
          <p:cNvCxnSpPr>
            <a:stCxn id="19" idx="1"/>
            <a:endCxn id="24" idx="3"/>
          </p:cNvCxnSpPr>
          <p:nvPr/>
        </p:nvCxnSpPr>
        <p:spPr>
          <a:xfrm flipH="1">
            <a:off x="5366976" y="2702898"/>
            <a:ext cx="1555984" cy="34323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733846F-1D86-EF44-BD09-20F489AC653A}"/>
              </a:ext>
            </a:extLst>
          </p:cNvPr>
          <p:cNvCxnSpPr>
            <a:cxnSpLocks/>
            <a:stCxn id="19" idx="1"/>
            <a:endCxn id="30" idx="0"/>
          </p:cNvCxnSpPr>
          <p:nvPr/>
        </p:nvCxnSpPr>
        <p:spPr>
          <a:xfrm>
            <a:off x="6922960" y="2702898"/>
            <a:ext cx="1537022" cy="2758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1893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50243"/>
            <a:ext cx="12572596" cy="7490624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11512383" y="25279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419575"/>
            <a:ext cx="8655025" cy="6906015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246" y="-102938"/>
            <a:ext cx="913823" cy="10682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142458" y="390180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748146"/>
            <a:ext cx="5166939" cy="4691213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63079" y="355312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458514" y="715206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39001" y="905897"/>
            <a:ext cx="624344" cy="5493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39614" y="839397"/>
            <a:ext cx="2132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AKS </a:t>
            </a:r>
          </a:p>
          <a:p>
            <a:pPr algn="ctr"/>
            <a:r>
              <a:rPr lang="en-US" sz="14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901291" y="746776"/>
            <a:ext cx="2722780" cy="785669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03829" y="1089327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03829" y="252417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03828" y="394622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703923" y="5512596"/>
            <a:ext cx="5166939" cy="168880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42291" y="5137367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1443504" y="5483585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A7023-0716-4041-A781-F812A06B0351}"/>
              </a:ext>
            </a:extLst>
          </p:cNvPr>
          <p:cNvSpPr/>
          <p:nvPr/>
        </p:nvSpPr>
        <p:spPr>
          <a:xfrm>
            <a:off x="1103828" y="5817049"/>
            <a:ext cx="4234823" cy="1290833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AD08-6CBD-7140-97B2-4BDA19984067}"/>
              </a:ext>
            </a:extLst>
          </p:cNvPr>
          <p:cNvSpPr txBox="1"/>
          <p:nvPr/>
        </p:nvSpPr>
        <p:spPr>
          <a:xfrm>
            <a:off x="1668115" y="5847046"/>
            <a:ext cx="203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ACI Virtual Nodes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6774" y="1108111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4133" y="2539588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4480" y="3970186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63395" y="1047214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15350" y="2496822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772806" y="392785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3E5F0751-2CD3-D14F-8A85-25A9CCE894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38852" y="5877881"/>
            <a:ext cx="595666" cy="595666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086594" y="839397"/>
            <a:ext cx="2249553" cy="615841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535173" y="3373245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205970" y="4238481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663663" y="650910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2427653" y="650911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394086" y="275111"/>
            <a:ext cx="12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Admin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2365507" y="132732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9280688" y="41166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pic>
        <p:nvPicPr>
          <p:cNvPr id="66" name="Google Shape;637;p35">
            <a:extLst>
              <a:ext uri="{FF2B5EF4-FFF2-40B4-BE49-F238E27FC236}">
                <a16:creationId xmlns:a16="http://schemas.microsoft.com/office/drawing/2014/main" id="{E7BEFBFD-7739-0843-BCE5-1AED84BEAD04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702983" y="138288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38;p35">
            <a:extLst>
              <a:ext uri="{FF2B5EF4-FFF2-40B4-BE49-F238E27FC236}">
                <a16:creationId xmlns:a16="http://schemas.microsoft.com/office/drawing/2014/main" id="{8C25E79B-AC8B-DF4B-BF4C-E0B91F3769AE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713227" y="138016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641;p35">
            <a:extLst>
              <a:ext uri="{FF2B5EF4-FFF2-40B4-BE49-F238E27FC236}">
                <a16:creationId xmlns:a16="http://schemas.microsoft.com/office/drawing/2014/main" id="{F1D0BC71-2D9B-E140-AA14-E66922FBB6AB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2679103" y="1388991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637;p35">
            <a:extLst>
              <a:ext uri="{FF2B5EF4-FFF2-40B4-BE49-F238E27FC236}">
                <a16:creationId xmlns:a16="http://schemas.microsoft.com/office/drawing/2014/main" id="{0241A420-BAA1-2A49-A449-D377D2601A5F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657871" y="279252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638;p35">
            <a:extLst>
              <a:ext uri="{FF2B5EF4-FFF2-40B4-BE49-F238E27FC236}">
                <a16:creationId xmlns:a16="http://schemas.microsoft.com/office/drawing/2014/main" id="{153FA58D-8190-1940-A83B-179FAC14D846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668115" y="27898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641;p35">
            <a:extLst>
              <a:ext uri="{FF2B5EF4-FFF2-40B4-BE49-F238E27FC236}">
                <a16:creationId xmlns:a16="http://schemas.microsoft.com/office/drawing/2014/main" id="{8C94C5FB-1537-0940-B033-0EB398986ED8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2633991" y="2798632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637;p35">
            <a:extLst>
              <a:ext uri="{FF2B5EF4-FFF2-40B4-BE49-F238E27FC236}">
                <a16:creationId xmlns:a16="http://schemas.microsoft.com/office/drawing/2014/main" id="{50220BB3-56D7-5C44-877A-3AE5E3ADD454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664309" y="42323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638;p35">
            <a:extLst>
              <a:ext uri="{FF2B5EF4-FFF2-40B4-BE49-F238E27FC236}">
                <a16:creationId xmlns:a16="http://schemas.microsoft.com/office/drawing/2014/main" id="{E60D66B1-193A-A744-91DD-C8A268CE9F42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674553" y="422965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641;p35">
            <a:extLst>
              <a:ext uri="{FF2B5EF4-FFF2-40B4-BE49-F238E27FC236}">
                <a16:creationId xmlns:a16="http://schemas.microsoft.com/office/drawing/2014/main" id="{1B7E0939-D976-5C4A-A8AB-3ADE2C2D50BD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2640429" y="4238481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637;p35">
            <a:extLst>
              <a:ext uri="{FF2B5EF4-FFF2-40B4-BE49-F238E27FC236}">
                <a16:creationId xmlns:a16="http://schemas.microsoft.com/office/drawing/2014/main" id="{BA5EFC27-5517-1C4F-A920-B3A61925B867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669146" y="609964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638;p35">
            <a:extLst>
              <a:ext uri="{FF2B5EF4-FFF2-40B4-BE49-F238E27FC236}">
                <a16:creationId xmlns:a16="http://schemas.microsoft.com/office/drawing/2014/main" id="{31118EAC-6C3F-8645-B0B4-92FF56C820AC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679390" y="60969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641;p35">
            <a:extLst>
              <a:ext uri="{FF2B5EF4-FFF2-40B4-BE49-F238E27FC236}">
                <a16:creationId xmlns:a16="http://schemas.microsoft.com/office/drawing/2014/main" id="{647157BC-1631-CD4B-926D-30F3B9FF34D8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2645266" y="6105757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23D02EEA-A52C-3B45-9875-390EB78E6402}"/>
              </a:ext>
            </a:extLst>
          </p:cNvPr>
          <p:cNvSpPr/>
          <p:nvPr/>
        </p:nvSpPr>
        <p:spPr>
          <a:xfrm>
            <a:off x="6065393" y="1644613"/>
            <a:ext cx="2633594" cy="5554255"/>
          </a:xfrm>
          <a:prstGeom prst="rect">
            <a:avLst/>
          </a:prstGeom>
          <a:noFill/>
          <a:ln w="508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660;p35">
            <a:extLst>
              <a:ext uri="{FF2B5EF4-FFF2-40B4-BE49-F238E27FC236}">
                <a16:creationId xmlns:a16="http://schemas.microsoft.com/office/drawing/2014/main" id="{123C5C47-B9D3-7E4B-B5A0-DBEE086E3958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6744819" y="173194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660;p35">
            <a:extLst>
              <a:ext uri="{FF2B5EF4-FFF2-40B4-BE49-F238E27FC236}">
                <a16:creationId xmlns:a16="http://schemas.microsoft.com/office/drawing/2014/main" id="{7D1C616C-051E-7B4F-AE90-8AA4912B7FAA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6763345" y="286214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660;p35">
            <a:extLst>
              <a:ext uri="{FF2B5EF4-FFF2-40B4-BE49-F238E27FC236}">
                <a16:creationId xmlns:a16="http://schemas.microsoft.com/office/drawing/2014/main" id="{590F7113-F502-1C43-9DC1-B40DAB84DBA2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6786131" y="423123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660;p35">
            <a:extLst>
              <a:ext uri="{FF2B5EF4-FFF2-40B4-BE49-F238E27FC236}">
                <a16:creationId xmlns:a16="http://schemas.microsoft.com/office/drawing/2014/main" id="{A63B5C5B-6365-1D43-8E3D-6A2AD7AFBB44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6791876" y="570936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4D7F7220-DD13-6346-966C-EE845C835010}"/>
              </a:ext>
            </a:extLst>
          </p:cNvPr>
          <p:cNvSpPr txBox="1"/>
          <p:nvPr/>
        </p:nvSpPr>
        <p:spPr>
          <a:xfrm>
            <a:off x="6050910" y="6807925"/>
            <a:ext cx="2722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K8S Service CIDR: 10.0.0.0/16</a:t>
            </a: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id="{7FBC935B-64EA-4643-873C-1CF6422FE00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162056" y="1841996"/>
            <a:ext cx="700653" cy="700653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56344D16-A635-0947-B6BE-B99D8D8A2C0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205969" y="2864818"/>
            <a:ext cx="700653" cy="700653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09E28AD3-EB9F-4446-A574-FB6D40670B9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162055" y="757784"/>
            <a:ext cx="700653" cy="700653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35E5AC1F-DDCF-6D4A-83E7-2F15BBBDD949}"/>
              </a:ext>
            </a:extLst>
          </p:cNvPr>
          <p:cNvSpPr txBox="1"/>
          <p:nvPr/>
        </p:nvSpPr>
        <p:spPr>
          <a:xfrm>
            <a:off x="10200510" y="505758"/>
            <a:ext cx="2477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K8s API Server Public IP</a:t>
            </a:r>
          </a:p>
        </p:txBody>
      </p:sp>
      <p:pic>
        <p:nvPicPr>
          <p:cNvPr id="106" name="Graphic 105">
            <a:extLst>
              <a:ext uri="{FF2B5EF4-FFF2-40B4-BE49-F238E27FC236}">
                <a16:creationId xmlns:a16="http://schemas.microsoft.com/office/drawing/2014/main" id="{EE3F963A-30C7-8D4B-AB32-1064420F842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284481" y="5681385"/>
            <a:ext cx="700653" cy="700653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782B49B-71CB-5449-AD26-22F1CAF60704}"/>
              </a:ext>
            </a:extLst>
          </p:cNvPr>
          <p:cNvCxnSpPr>
            <a:stCxn id="69" idx="1"/>
            <a:endCxn id="104" idx="3"/>
          </p:cNvCxnSpPr>
          <p:nvPr/>
        </p:nvCxnSpPr>
        <p:spPr>
          <a:xfrm flipH="1">
            <a:off x="11862708" y="1108111"/>
            <a:ext cx="56494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057CF4B-8AD3-7B47-8F1B-C7DD16AB7AF5}"/>
              </a:ext>
            </a:extLst>
          </p:cNvPr>
          <p:cNvCxnSpPr>
            <a:stCxn id="104" idx="1"/>
            <a:endCxn id="63" idx="3"/>
          </p:cNvCxnSpPr>
          <p:nvPr/>
        </p:nvCxnSpPr>
        <p:spPr>
          <a:xfrm flipH="1">
            <a:off x="10325870" y="1108111"/>
            <a:ext cx="836185" cy="266048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B83FE05-A7DD-FE46-A774-9C6A20C27F36}"/>
              </a:ext>
            </a:extLst>
          </p:cNvPr>
          <p:cNvCxnSpPr>
            <a:stCxn id="63" idx="1"/>
            <a:endCxn id="61" idx="3"/>
          </p:cNvCxnSpPr>
          <p:nvPr/>
        </p:nvCxnSpPr>
        <p:spPr>
          <a:xfrm flipH="1" flipV="1">
            <a:off x="8336147" y="1147318"/>
            <a:ext cx="1199026" cy="262127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55FE98C-5413-644F-8E61-72507D7A448B}"/>
              </a:ext>
            </a:extLst>
          </p:cNvPr>
          <p:cNvCxnSpPr>
            <a:stCxn id="63" idx="1"/>
            <a:endCxn id="94" idx="3"/>
          </p:cNvCxnSpPr>
          <p:nvPr/>
        </p:nvCxnSpPr>
        <p:spPr>
          <a:xfrm flipH="1" flipV="1">
            <a:off x="7701349" y="2210209"/>
            <a:ext cx="1833824" cy="155838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9AA71AE-E442-8546-882E-42DD986FF5B6}"/>
              </a:ext>
            </a:extLst>
          </p:cNvPr>
          <p:cNvCxnSpPr>
            <a:stCxn id="63" idx="1"/>
            <a:endCxn id="95" idx="3"/>
          </p:cNvCxnSpPr>
          <p:nvPr/>
        </p:nvCxnSpPr>
        <p:spPr>
          <a:xfrm flipH="1" flipV="1">
            <a:off x="7719875" y="3340400"/>
            <a:ext cx="1815298" cy="428194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6501172-EED5-1641-A566-421B72481E8B}"/>
              </a:ext>
            </a:extLst>
          </p:cNvPr>
          <p:cNvCxnSpPr>
            <a:stCxn id="63" idx="1"/>
            <a:endCxn id="96" idx="3"/>
          </p:cNvCxnSpPr>
          <p:nvPr/>
        </p:nvCxnSpPr>
        <p:spPr>
          <a:xfrm flipH="1">
            <a:off x="7742661" y="3768594"/>
            <a:ext cx="1792512" cy="94090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8A4F3AF-3CAA-8740-AB58-08AF372D4AE8}"/>
              </a:ext>
            </a:extLst>
          </p:cNvPr>
          <p:cNvCxnSpPr>
            <a:stCxn id="63" idx="1"/>
            <a:endCxn id="97" idx="3"/>
          </p:cNvCxnSpPr>
          <p:nvPr/>
        </p:nvCxnSpPr>
        <p:spPr>
          <a:xfrm flipH="1">
            <a:off x="7748406" y="3768594"/>
            <a:ext cx="1786767" cy="2419035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0D1CE8C-B8E0-964C-8613-E331D367FF11}"/>
              </a:ext>
            </a:extLst>
          </p:cNvPr>
          <p:cNvCxnSpPr>
            <a:stCxn id="100" idx="1"/>
            <a:endCxn id="63" idx="3"/>
          </p:cNvCxnSpPr>
          <p:nvPr/>
        </p:nvCxnSpPr>
        <p:spPr>
          <a:xfrm flipH="1">
            <a:off x="10325870" y="2192323"/>
            <a:ext cx="836186" cy="157627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70D4EB6-09A1-0B45-89C3-1013C8147638}"/>
              </a:ext>
            </a:extLst>
          </p:cNvPr>
          <p:cNvCxnSpPr>
            <a:stCxn id="102" idx="1"/>
            <a:endCxn id="63" idx="3"/>
          </p:cNvCxnSpPr>
          <p:nvPr/>
        </p:nvCxnSpPr>
        <p:spPr>
          <a:xfrm flipH="1">
            <a:off x="10325870" y="3215145"/>
            <a:ext cx="880099" cy="553449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251D0D59-6A0A-494D-895E-4266CC9A2206}"/>
              </a:ext>
            </a:extLst>
          </p:cNvPr>
          <p:cNvCxnSpPr>
            <a:stCxn id="65" idx="1"/>
            <a:endCxn id="63" idx="3"/>
          </p:cNvCxnSpPr>
          <p:nvPr/>
        </p:nvCxnSpPr>
        <p:spPr>
          <a:xfrm flipH="1" flipV="1">
            <a:off x="10325870" y="3768594"/>
            <a:ext cx="880100" cy="82021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B6491FA9-7526-C347-BB4D-B2FC94DD2996}"/>
              </a:ext>
            </a:extLst>
          </p:cNvPr>
          <p:cNvCxnSpPr>
            <a:stCxn id="106" idx="1"/>
            <a:endCxn id="63" idx="3"/>
          </p:cNvCxnSpPr>
          <p:nvPr/>
        </p:nvCxnSpPr>
        <p:spPr>
          <a:xfrm flipH="1" flipV="1">
            <a:off x="10325870" y="3768594"/>
            <a:ext cx="958611" cy="226311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2FF5B4E-24CE-9542-8ECF-D9DC6911EE29}"/>
              </a:ext>
            </a:extLst>
          </p:cNvPr>
          <p:cNvCxnSpPr>
            <a:cxnSpLocks/>
            <a:stCxn id="67" idx="1"/>
            <a:endCxn id="69" idx="3"/>
          </p:cNvCxnSpPr>
          <p:nvPr/>
        </p:nvCxnSpPr>
        <p:spPr>
          <a:xfrm flipH="1">
            <a:off x="13342053" y="1108110"/>
            <a:ext cx="321610" cy="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9ED6A5FB-142A-0D48-BF84-6E1448AFAD3C}"/>
              </a:ext>
            </a:extLst>
          </p:cNvPr>
          <p:cNvSpPr txBox="1"/>
          <p:nvPr/>
        </p:nvSpPr>
        <p:spPr>
          <a:xfrm>
            <a:off x="4678166" y="1123370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App1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BB69F12-EC45-C247-9E9E-3A39F9B56012}"/>
              </a:ext>
            </a:extLst>
          </p:cNvPr>
          <p:cNvSpPr txBox="1"/>
          <p:nvPr/>
        </p:nvSpPr>
        <p:spPr>
          <a:xfrm>
            <a:off x="4693934" y="2534797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App2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29E9DD5-7830-B94E-B923-F753D9A9BF4B}"/>
              </a:ext>
            </a:extLst>
          </p:cNvPr>
          <p:cNvSpPr txBox="1"/>
          <p:nvPr/>
        </p:nvSpPr>
        <p:spPr>
          <a:xfrm>
            <a:off x="4678166" y="3983092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App3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0C4611D-AF44-0142-BDC0-0CAA746420A3}"/>
              </a:ext>
            </a:extLst>
          </p:cNvPr>
          <p:cNvSpPr txBox="1"/>
          <p:nvPr/>
        </p:nvSpPr>
        <p:spPr>
          <a:xfrm>
            <a:off x="4653584" y="5837283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App4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700B644-6E54-1E40-98F2-43E58D2A561A}"/>
              </a:ext>
            </a:extLst>
          </p:cNvPr>
          <p:cNvSpPr txBox="1"/>
          <p:nvPr/>
        </p:nvSpPr>
        <p:spPr>
          <a:xfrm>
            <a:off x="10697287" y="1596456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App1 Public IP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3783AA8-22F5-644C-B1A7-8378219970D4}"/>
              </a:ext>
            </a:extLst>
          </p:cNvPr>
          <p:cNvSpPr txBox="1"/>
          <p:nvPr/>
        </p:nvSpPr>
        <p:spPr>
          <a:xfrm>
            <a:off x="10736199" y="2631940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App2 Public IP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D81C9D-D469-6141-A98E-6370FE89BF41}"/>
              </a:ext>
            </a:extLst>
          </p:cNvPr>
          <p:cNvSpPr txBox="1"/>
          <p:nvPr/>
        </p:nvSpPr>
        <p:spPr>
          <a:xfrm>
            <a:off x="10754479" y="3978676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App3 Public IP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FCB8CA0-1EBC-F844-8F71-972B0842ABFC}"/>
              </a:ext>
            </a:extLst>
          </p:cNvPr>
          <p:cNvSpPr txBox="1"/>
          <p:nvPr/>
        </p:nvSpPr>
        <p:spPr>
          <a:xfrm>
            <a:off x="10934536" y="5390439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App4 Public IP</a:t>
            </a:r>
          </a:p>
        </p:txBody>
      </p:sp>
      <p:pic>
        <p:nvPicPr>
          <p:cNvPr id="135" name="Graphic 134" descr="User">
            <a:extLst>
              <a:ext uri="{FF2B5EF4-FFF2-40B4-BE49-F238E27FC236}">
                <a16:creationId xmlns:a16="http://schemas.microsoft.com/office/drawing/2014/main" id="{3BAB8CE3-239E-F04E-9941-13358B6E6E8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3668090" y="1738287"/>
            <a:ext cx="914400" cy="914400"/>
          </a:xfrm>
          <a:prstGeom prst="rect">
            <a:avLst/>
          </a:prstGeom>
        </p:spPr>
      </p:pic>
      <p:pic>
        <p:nvPicPr>
          <p:cNvPr id="136" name="Graphic 135" descr="User">
            <a:extLst>
              <a:ext uri="{FF2B5EF4-FFF2-40B4-BE49-F238E27FC236}">
                <a16:creationId xmlns:a16="http://schemas.microsoft.com/office/drawing/2014/main" id="{D097409E-85E6-3D4D-940A-2B3B4458704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3672823" y="2733334"/>
            <a:ext cx="914400" cy="914400"/>
          </a:xfrm>
          <a:prstGeom prst="rect">
            <a:avLst/>
          </a:prstGeom>
        </p:spPr>
      </p:pic>
      <p:pic>
        <p:nvPicPr>
          <p:cNvPr id="137" name="Graphic 136" descr="User">
            <a:extLst>
              <a:ext uri="{FF2B5EF4-FFF2-40B4-BE49-F238E27FC236}">
                <a16:creationId xmlns:a16="http://schemas.microsoft.com/office/drawing/2014/main" id="{4FE69A5C-7F96-4649-850A-63107CB167F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3672823" y="4120405"/>
            <a:ext cx="914400" cy="914400"/>
          </a:xfrm>
          <a:prstGeom prst="rect">
            <a:avLst/>
          </a:prstGeom>
        </p:spPr>
      </p:pic>
      <p:pic>
        <p:nvPicPr>
          <p:cNvPr id="138" name="Graphic 137" descr="User">
            <a:extLst>
              <a:ext uri="{FF2B5EF4-FFF2-40B4-BE49-F238E27FC236}">
                <a16:creationId xmlns:a16="http://schemas.microsoft.com/office/drawing/2014/main" id="{2B0363C7-1724-174E-8D4C-5127A247747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3672823" y="5598463"/>
            <a:ext cx="914400" cy="914400"/>
          </a:xfrm>
          <a:prstGeom prst="rect">
            <a:avLst/>
          </a:prstGeom>
        </p:spPr>
      </p:pic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E16A58D5-E2AD-304C-9E73-95FB1E92A79F}"/>
              </a:ext>
            </a:extLst>
          </p:cNvPr>
          <p:cNvCxnSpPr>
            <a:stCxn id="135" idx="1"/>
            <a:endCxn id="100" idx="3"/>
          </p:cNvCxnSpPr>
          <p:nvPr/>
        </p:nvCxnSpPr>
        <p:spPr>
          <a:xfrm flipH="1" flipV="1">
            <a:off x="11862709" y="2192323"/>
            <a:ext cx="1805381" cy="31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969196F-275C-E041-8A32-598C83B28AAE}"/>
              </a:ext>
            </a:extLst>
          </p:cNvPr>
          <p:cNvCxnSpPr>
            <a:stCxn id="136" idx="1"/>
            <a:endCxn id="102" idx="3"/>
          </p:cNvCxnSpPr>
          <p:nvPr/>
        </p:nvCxnSpPr>
        <p:spPr>
          <a:xfrm flipH="1">
            <a:off x="11906622" y="3190534"/>
            <a:ext cx="1766201" cy="24611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FB7CC4C9-81F6-6B4C-8FC9-AA824C55905A}"/>
              </a:ext>
            </a:extLst>
          </p:cNvPr>
          <p:cNvCxnSpPr>
            <a:stCxn id="137" idx="1"/>
            <a:endCxn id="65" idx="3"/>
          </p:cNvCxnSpPr>
          <p:nvPr/>
        </p:nvCxnSpPr>
        <p:spPr>
          <a:xfrm flipH="1">
            <a:off x="11906623" y="4577605"/>
            <a:ext cx="1766200" cy="1120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C4380D51-25B7-6E4D-8FA2-FCDEAD7959C5}"/>
              </a:ext>
            </a:extLst>
          </p:cNvPr>
          <p:cNvCxnSpPr>
            <a:stCxn id="138" idx="1"/>
            <a:endCxn id="106" idx="3"/>
          </p:cNvCxnSpPr>
          <p:nvPr/>
        </p:nvCxnSpPr>
        <p:spPr>
          <a:xfrm flipH="1" flipV="1">
            <a:off x="11985134" y="6031712"/>
            <a:ext cx="1687689" cy="23951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C0FBC06C-ADF0-2345-83F6-6B15216965F8}"/>
              </a:ext>
            </a:extLst>
          </p:cNvPr>
          <p:cNvCxnSpPr>
            <a:stCxn id="94" idx="1"/>
            <a:endCxn id="66" idx="3"/>
          </p:cNvCxnSpPr>
          <p:nvPr/>
        </p:nvCxnSpPr>
        <p:spPr>
          <a:xfrm flipH="1" flipV="1">
            <a:off x="4662668" y="1862722"/>
            <a:ext cx="2082151" cy="347487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7E0EF692-0AFD-A542-8C1A-90E6C17749B2}"/>
              </a:ext>
            </a:extLst>
          </p:cNvPr>
          <p:cNvCxnSpPr>
            <a:stCxn id="95" idx="1"/>
            <a:endCxn id="76" idx="3"/>
          </p:cNvCxnSpPr>
          <p:nvPr/>
        </p:nvCxnSpPr>
        <p:spPr>
          <a:xfrm flipH="1" flipV="1">
            <a:off x="4617556" y="3272363"/>
            <a:ext cx="2145789" cy="6803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C37FD3D2-AED2-FB4D-987C-26D133AAAA3C}"/>
              </a:ext>
            </a:extLst>
          </p:cNvPr>
          <p:cNvCxnSpPr>
            <a:stCxn id="96" idx="1"/>
            <a:endCxn id="83" idx="3"/>
          </p:cNvCxnSpPr>
          <p:nvPr/>
        </p:nvCxnSpPr>
        <p:spPr>
          <a:xfrm flipH="1">
            <a:off x="4623994" y="4709499"/>
            <a:ext cx="2162137" cy="271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2085668F-3CF7-0743-AC71-2C6D0A009371}"/>
              </a:ext>
            </a:extLst>
          </p:cNvPr>
          <p:cNvCxnSpPr>
            <a:stCxn id="97" idx="1"/>
            <a:endCxn id="89" idx="3"/>
          </p:cNvCxnSpPr>
          <p:nvPr/>
        </p:nvCxnSpPr>
        <p:spPr>
          <a:xfrm flipH="1">
            <a:off x="4628831" y="6187629"/>
            <a:ext cx="2163045" cy="391859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Graphic 98">
            <a:extLst>
              <a:ext uri="{FF2B5EF4-FFF2-40B4-BE49-F238E27FC236}">
                <a16:creationId xmlns:a16="http://schemas.microsoft.com/office/drawing/2014/main" id="{5AAFAC43-6A17-B04A-B6EB-F92F7075F12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229694" y="318371"/>
            <a:ext cx="1017961" cy="1017961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9A7C29DC-C765-1C47-9E6E-0E11972913C7}"/>
              </a:ext>
            </a:extLst>
          </p:cNvPr>
          <p:cNvSpPr txBox="1"/>
          <p:nvPr/>
        </p:nvSpPr>
        <p:spPr>
          <a:xfrm>
            <a:off x="9206922" y="1244409"/>
            <a:ext cx="1270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</a:t>
            </a:r>
          </a:p>
          <a:p>
            <a:r>
              <a:rPr lang="en-US" sz="1600" dirty="0"/>
              <a:t>Directory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E0BD74-23D2-1A43-BEF6-8824662668AA}"/>
              </a:ext>
            </a:extLst>
          </p:cNvPr>
          <p:cNvSpPr txBox="1"/>
          <p:nvPr/>
        </p:nvSpPr>
        <p:spPr>
          <a:xfrm>
            <a:off x="9101812" y="6603000"/>
            <a:ext cx="5766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50" b="1" dirty="0">
                <a:solidFill>
                  <a:srgbClr val="00B050"/>
                </a:solidFill>
              </a:rPr>
              <a:t>Deploy Apps to different </a:t>
            </a:r>
            <a:r>
              <a:rPr lang="en-US" sz="2150" b="1" dirty="0" err="1">
                <a:solidFill>
                  <a:srgbClr val="00B050"/>
                </a:solidFill>
              </a:rPr>
              <a:t>NodePools</a:t>
            </a:r>
            <a:r>
              <a:rPr lang="en-US" sz="2150" b="1" dirty="0">
                <a:solidFill>
                  <a:srgbClr val="00B050"/>
                </a:solidFill>
              </a:rPr>
              <a:t> using </a:t>
            </a:r>
          </a:p>
          <a:p>
            <a:r>
              <a:rPr lang="en-US" sz="2150" b="1" dirty="0">
                <a:solidFill>
                  <a:srgbClr val="00B050"/>
                </a:solidFill>
              </a:rPr>
              <a:t>Kubernetes Node Selector Concept on Azure AKS</a:t>
            </a:r>
          </a:p>
        </p:txBody>
      </p:sp>
    </p:spTree>
    <p:extLst>
      <p:ext uri="{BB962C8B-B14F-4D97-AF65-F5344CB8AC3E}">
        <p14:creationId xmlns:p14="http://schemas.microsoft.com/office/powerpoint/2010/main" val="12059796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32154" y="3940742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32153" y="546669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2458" y="3956152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2805" y="5490660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43675" y="391338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801131" y="5448330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681;p35">
            <a:extLst>
              <a:ext uri="{FF2B5EF4-FFF2-40B4-BE49-F238E27FC236}">
                <a16:creationId xmlns:a16="http://schemas.microsoft.com/office/drawing/2014/main" id="{32FA03EF-1F0B-4940-BB2F-01F5DD9BF773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10204" y="422137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30ADB805-B03B-D74B-9844-798591B32FD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69935" y="42315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0F8ABDEF-5A4E-5646-925F-0290B5E76478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26206" y="421811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384BD65E-9879-CB43-ACBF-227B5937732C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797093" y="574770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681;p35">
            <a:extLst>
              <a:ext uri="{FF2B5EF4-FFF2-40B4-BE49-F238E27FC236}">
                <a16:creationId xmlns:a16="http://schemas.microsoft.com/office/drawing/2014/main" id="{DF6DD13C-06DB-2948-99F9-E78044E45FD8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56824" y="5757894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81;p35">
            <a:extLst>
              <a:ext uri="{FF2B5EF4-FFF2-40B4-BE49-F238E27FC236}">
                <a16:creationId xmlns:a16="http://schemas.microsoft.com/office/drawing/2014/main" id="{2B2B72D8-AF28-B440-895D-8C3651F8E5E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13095" y="574444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193897" y="1388587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3981" y="924242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310753" y="400649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cxnSpLocks/>
          </p:cNvCxnSpPr>
          <p:nvPr/>
        </p:nvCxnSpPr>
        <p:spPr>
          <a:xfrm>
            <a:off x="13677251" y="2189561"/>
            <a:ext cx="12965" cy="13492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127" y="-5879"/>
            <a:ext cx="14817435" cy="939161"/>
          </a:xfrm>
        </p:spPr>
        <p:txBody>
          <a:bodyPr>
            <a:normAutofit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Node Pools (Linux, Windows)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2DECFF5-49E0-D54B-BADA-E2CCA27FA369}"/>
              </a:ext>
            </a:extLst>
          </p:cNvPr>
          <p:cNvCxnSpPr>
            <a:stCxn id="19" idx="1"/>
            <a:endCxn id="23" idx="3"/>
          </p:cNvCxnSpPr>
          <p:nvPr/>
        </p:nvCxnSpPr>
        <p:spPr>
          <a:xfrm flipH="1">
            <a:off x="5366977" y="2702898"/>
            <a:ext cx="1555983" cy="19063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8C81162-B957-0D4D-83DB-A09C79106EFB}"/>
              </a:ext>
            </a:extLst>
          </p:cNvPr>
          <p:cNvCxnSpPr>
            <a:stCxn id="19" idx="1"/>
            <a:endCxn id="24" idx="3"/>
          </p:cNvCxnSpPr>
          <p:nvPr/>
        </p:nvCxnSpPr>
        <p:spPr>
          <a:xfrm flipH="1">
            <a:off x="5366976" y="2702898"/>
            <a:ext cx="1555984" cy="34323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>
            <a:extLst>
              <a:ext uri="{FF2B5EF4-FFF2-40B4-BE49-F238E27FC236}">
                <a16:creationId xmlns:a16="http://schemas.microsoft.com/office/drawing/2014/main" id="{5F6CB376-CBD6-6842-BB60-FC8F2E38F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830" y="4862039"/>
            <a:ext cx="3551765" cy="882585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</p:pic>
      <p:pic>
        <p:nvPicPr>
          <p:cNvPr id="62" name="Graphic 61" descr="Cmd Terminal">
            <a:extLst>
              <a:ext uri="{FF2B5EF4-FFF2-40B4-BE49-F238E27FC236}">
                <a16:creationId xmlns:a16="http://schemas.microsoft.com/office/drawing/2014/main" id="{BD2E3089-392B-704D-A116-DA36C69E2B8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892574" y="4518655"/>
            <a:ext cx="1569354" cy="1569354"/>
          </a:xfrm>
          <a:prstGeom prst="rect">
            <a:avLst/>
          </a:prstGeom>
        </p:spPr>
      </p:pic>
      <p:pic>
        <p:nvPicPr>
          <p:cNvPr id="74" name="Graphic 73" descr="User">
            <a:extLst>
              <a:ext uri="{FF2B5EF4-FFF2-40B4-BE49-F238E27FC236}">
                <a16:creationId xmlns:a16="http://schemas.microsoft.com/office/drawing/2014/main" id="{AFEAC394-159C-EA40-A6C0-F357FF397C9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3142110" y="6563171"/>
            <a:ext cx="1164000" cy="1164000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C12E9EA-35AC-5243-8BAF-EBEE66059BDC}"/>
              </a:ext>
            </a:extLst>
          </p:cNvPr>
          <p:cNvCxnSpPr>
            <a:cxnSpLocks/>
          </p:cNvCxnSpPr>
          <p:nvPr/>
        </p:nvCxnSpPr>
        <p:spPr>
          <a:xfrm flipV="1">
            <a:off x="13651097" y="5757895"/>
            <a:ext cx="39119" cy="90381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4600B4F1-44C4-4A49-B36F-AECDAEBD5795}"/>
              </a:ext>
            </a:extLst>
          </p:cNvPr>
          <p:cNvSpPr txBox="1"/>
          <p:nvPr/>
        </p:nvSpPr>
        <p:spPr>
          <a:xfrm>
            <a:off x="12249418" y="7029274"/>
            <a:ext cx="1371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Terraform Developer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9A51877-0B47-8241-AA2B-6188EDB60A92}"/>
              </a:ext>
            </a:extLst>
          </p:cNvPr>
          <p:cNvSpPr txBox="1"/>
          <p:nvPr/>
        </p:nvSpPr>
        <p:spPr>
          <a:xfrm>
            <a:off x="12057683" y="5968393"/>
            <a:ext cx="1371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Terraform CLI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84886EF-7199-A247-AF6D-A6B89FE3DFB2}"/>
              </a:ext>
            </a:extLst>
          </p:cNvPr>
          <p:cNvCxnSpPr>
            <a:cxnSpLocks/>
            <a:stCxn id="62" idx="1"/>
            <a:endCxn id="64" idx="3"/>
          </p:cNvCxnSpPr>
          <p:nvPr/>
        </p:nvCxnSpPr>
        <p:spPr>
          <a:xfrm flipH="1">
            <a:off x="11247595" y="5303332"/>
            <a:ext cx="164497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2883668-816A-2240-B1D5-3DFDA1A93DBA}"/>
              </a:ext>
            </a:extLst>
          </p:cNvPr>
          <p:cNvCxnSpPr>
            <a:cxnSpLocks/>
          </p:cNvCxnSpPr>
          <p:nvPr/>
        </p:nvCxnSpPr>
        <p:spPr>
          <a:xfrm flipH="1" flipV="1">
            <a:off x="7397150" y="3964330"/>
            <a:ext cx="286807" cy="13390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1079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32154" y="3940742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32153" y="546669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2458" y="3956152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2805" y="5490660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43675" y="391338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801131" y="5448330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681;p35">
            <a:extLst>
              <a:ext uri="{FF2B5EF4-FFF2-40B4-BE49-F238E27FC236}">
                <a16:creationId xmlns:a16="http://schemas.microsoft.com/office/drawing/2014/main" id="{32FA03EF-1F0B-4940-BB2F-01F5DD9BF773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10204" y="422137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30ADB805-B03B-D74B-9844-798591B32FD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69935" y="42315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0F8ABDEF-5A4E-5646-925F-0290B5E76478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26206" y="421811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384BD65E-9879-CB43-ACBF-227B5937732C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797093" y="574770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681;p35">
            <a:extLst>
              <a:ext uri="{FF2B5EF4-FFF2-40B4-BE49-F238E27FC236}">
                <a16:creationId xmlns:a16="http://schemas.microsoft.com/office/drawing/2014/main" id="{DF6DD13C-06DB-2948-99F9-E78044E45FD8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56824" y="5757894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81;p35">
            <a:extLst>
              <a:ext uri="{FF2B5EF4-FFF2-40B4-BE49-F238E27FC236}">
                <a16:creationId xmlns:a16="http://schemas.microsoft.com/office/drawing/2014/main" id="{2B2B72D8-AF28-B440-895D-8C3651F8E5E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13095" y="574444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193897" y="1388587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3981" y="924242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310753" y="400649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cxnSpLocks/>
          </p:cNvCxnSpPr>
          <p:nvPr/>
        </p:nvCxnSpPr>
        <p:spPr>
          <a:xfrm>
            <a:off x="13677251" y="2189561"/>
            <a:ext cx="12965" cy="13492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127" y="-5879"/>
            <a:ext cx="14817435" cy="939161"/>
          </a:xfrm>
        </p:spPr>
        <p:txBody>
          <a:bodyPr>
            <a:normAutofit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Node Pools (Linux, Windows)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2DECFF5-49E0-D54B-BADA-E2CCA27FA369}"/>
              </a:ext>
            </a:extLst>
          </p:cNvPr>
          <p:cNvCxnSpPr>
            <a:stCxn id="19" idx="1"/>
            <a:endCxn id="23" idx="3"/>
          </p:cNvCxnSpPr>
          <p:nvPr/>
        </p:nvCxnSpPr>
        <p:spPr>
          <a:xfrm flipH="1">
            <a:off x="5366977" y="2702898"/>
            <a:ext cx="1555983" cy="19063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8C81162-B957-0D4D-83DB-A09C79106EFB}"/>
              </a:ext>
            </a:extLst>
          </p:cNvPr>
          <p:cNvCxnSpPr>
            <a:stCxn id="19" idx="1"/>
            <a:endCxn id="24" idx="3"/>
          </p:cNvCxnSpPr>
          <p:nvPr/>
        </p:nvCxnSpPr>
        <p:spPr>
          <a:xfrm flipH="1">
            <a:off x="5366976" y="2702898"/>
            <a:ext cx="1555984" cy="34323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>
            <a:extLst>
              <a:ext uri="{FF2B5EF4-FFF2-40B4-BE49-F238E27FC236}">
                <a16:creationId xmlns:a16="http://schemas.microsoft.com/office/drawing/2014/main" id="{5F6CB376-CBD6-6842-BB60-FC8F2E38F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131" y="5448330"/>
            <a:ext cx="3551765" cy="882585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</p:pic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2883668-816A-2240-B1D5-3DFDA1A93DBA}"/>
              </a:ext>
            </a:extLst>
          </p:cNvPr>
          <p:cNvCxnSpPr>
            <a:cxnSpLocks/>
          </p:cNvCxnSpPr>
          <p:nvPr/>
        </p:nvCxnSpPr>
        <p:spPr>
          <a:xfrm flipH="1">
            <a:off x="9761896" y="5868684"/>
            <a:ext cx="565868" cy="209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74D429B0-087F-8441-AB30-CF9B2938E8A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334708" y="5494920"/>
            <a:ext cx="974599" cy="974599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90F9490-5686-CC4A-8C2B-2760608D12A9}"/>
              </a:ext>
            </a:extLst>
          </p:cNvPr>
          <p:cNvSpPr txBox="1"/>
          <p:nvPr/>
        </p:nvSpPr>
        <p:spPr>
          <a:xfrm>
            <a:off x="10268592" y="6456264"/>
            <a:ext cx="1106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</a:t>
            </a:r>
          </a:p>
          <a:p>
            <a:pPr algn="ctr"/>
            <a:r>
              <a:rPr lang="en-US" sz="1800" dirty="0"/>
              <a:t>DevOps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98885C2-B09F-344B-9A21-310851CC59DB}"/>
              </a:ext>
            </a:extLst>
          </p:cNvPr>
          <p:cNvCxnSpPr>
            <a:cxnSpLocks/>
          </p:cNvCxnSpPr>
          <p:nvPr/>
        </p:nvCxnSpPr>
        <p:spPr>
          <a:xfrm flipV="1">
            <a:off x="7134115" y="4171988"/>
            <a:ext cx="54207" cy="124462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34936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3731A6-E4C3-4C44-9845-EE99D39FA6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92B23F-E6AD-D542-BC8A-70A5C1E10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2" y="9097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1846920-3781-F849-A6BB-4F6052F64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724" y="42850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A7221F2-520A-2843-A461-176BB0E9F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057" y="601314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0173D01-121D-DE40-ABD2-5315A679E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18" y="4244088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12AA4B7-CA5E-9C4C-A43B-87AF28CF4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331" y="26594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EE7E558-D7AE-D04C-A4C7-7858B09F9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170" y="9097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26F034CD-34A7-FE49-B152-3CE4C8A8E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848" y="26594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743732B7-0B52-BC4E-BC5E-D6297E714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457" y="42850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8792F694-7C65-264D-B7C0-9BE82E19B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448" y="931707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FBE9A37E-91D9-7A47-B05A-4178ECAA7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671" y="2681411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5F44DB85-88AF-8F4C-B366-96E3C5E3E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718" y="601314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F5AFBA7A-B509-4E4C-86A4-A6E59CC4C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118" y="261273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917D3338-5FC8-1D4F-9E3D-4DB8A71DA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669" y="42850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D289E48-1854-FF42-8E95-53420C1E9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7" y="2557307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20DE6677-3232-644C-B09B-67AD715A4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236" y="9097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4B8FC13E-65A8-4241-A0B4-F229E4E23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958" y="9097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E8E4146-9445-4744-81CB-8E9C28702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205" y="601314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B68731D1-D0BE-0E4F-B240-E65367FE5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678" y="5944168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6504D12F-E5FE-5F45-9D27-87FC1F875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91" y="4250427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C568B198-338C-064A-97DB-7CDBB1390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396" y="601314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3C883D1B-B657-6147-B39B-D42F88883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735" y="59455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880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865" y="2005634"/>
            <a:ext cx="3884336" cy="377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2679" y="2219541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Create Cluster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Introduction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5358ACF-1305-1846-BE8F-0FB28381DC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0048" y="2219541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277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E5F5CF-76DD-464A-97BC-193D03C9EC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003CD-2B39-CC49-B956-EE528F4C2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AKS</a:t>
            </a:r>
            <a:r>
              <a:rPr lang="en-US" dirty="0"/>
              <a:t> – Azure Kubernetes Service </a:t>
            </a:r>
          </a:p>
          <a:p>
            <a:r>
              <a:rPr lang="en-US" dirty="0"/>
              <a:t>AKS is </a:t>
            </a:r>
            <a:r>
              <a:rPr lang="en-US" dirty="0">
                <a:solidFill>
                  <a:srgbClr val="0070C0"/>
                </a:solidFill>
              </a:rPr>
              <a:t>highly available, secure and fully managed </a:t>
            </a:r>
            <a:r>
              <a:rPr lang="en-US" dirty="0"/>
              <a:t>Kubernetes Service</a:t>
            </a:r>
          </a:p>
          <a:p>
            <a:r>
              <a:rPr lang="en-US" dirty="0"/>
              <a:t>As on today available in </a:t>
            </a:r>
            <a:r>
              <a:rPr lang="en-US" dirty="0">
                <a:solidFill>
                  <a:srgbClr val="0070C0"/>
                </a:solidFill>
              </a:rPr>
              <a:t>36 regions </a:t>
            </a:r>
            <a:r>
              <a:rPr lang="en-US" dirty="0"/>
              <a:t>and growing. </a:t>
            </a:r>
          </a:p>
          <a:p>
            <a:r>
              <a:rPr lang="en-US" dirty="0"/>
              <a:t>When </a:t>
            </a:r>
            <a:r>
              <a:rPr lang="en-US" dirty="0">
                <a:solidFill>
                  <a:srgbClr val="0070C0"/>
                </a:solidFill>
              </a:rPr>
              <a:t>compared</a:t>
            </a:r>
            <a:r>
              <a:rPr lang="en-US" dirty="0"/>
              <a:t> to other cloud providers, AKS is the one which is available in highest number of regions</a:t>
            </a:r>
          </a:p>
          <a:p>
            <a:r>
              <a:rPr lang="en-US" dirty="0"/>
              <a:t>Will be able to run </a:t>
            </a:r>
            <a:r>
              <a:rPr lang="en-US" dirty="0">
                <a:solidFill>
                  <a:srgbClr val="0070C0"/>
                </a:solidFill>
              </a:rPr>
              <a:t>any type </a:t>
            </a:r>
            <a:r>
              <a:rPr lang="en-US" dirty="0"/>
              <a:t>of workloads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Windows</a:t>
            </a:r>
            <a:r>
              <a:rPr lang="en-US" dirty="0"/>
              <a:t> based applications like </a:t>
            </a:r>
            <a:r>
              <a:rPr lang="en-US" dirty="0" err="1"/>
              <a:t>.Net</a:t>
            </a:r>
            <a:r>
              <a:rPr lang="en-US" dirty="0"/>
              <a:t> Apps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Linux</a:t>
            </a:r>
            <a:r>
              <a:rPr lang="en-US" dirty="0"/>
              <a:t> supported applications like Java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IOT device deployment </a:t>
            </a:r>
            <a:r>
              <a:rPr lang="en-US" dirty="0"/>
              <a:t>and management on demand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Machine Learning </a:t>
            </a:r>
            <a:r>
              <a:rPr lang="en-US" dirty="0"/>
              <a:t>Model training with AKS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2E1EAC-3771-924F-A963-45F6050E1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183294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D2E28F-1F1B-1540-B44A-1E12A77F20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AA5ABA-8230-DA45-BAB2-2E96F3B99BC1}"/>
              </a:ext>
            </a:extLst>
          </p:cNvPr>
          <p:cNvCxnSpPr>
            <a:cxnSpLocks/>
          </p:cNvCxnSpPr>
          <p:nvPr/>
        </p:nvCxnSpPr>
        <p:spPr>
          <a:xfrm>
            <a:off x="7193810" y="121001"/>
            <a:ext cx="0" cy="742207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C752F6A-E5DE-034C-8C0A-9560882E7287}"/>
              </a:ext>
            </a:extLst>
          </p:cNvPr>
          <p:cNvSpPr/>
          <p:nvPr/>
        </p:nvSpPr>
        <p:spPr>
          <a:xfrm>
            <a:off x="496290" y="450407"/>
            <a:ext cx="6177641" cy="87454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b="1" dirty="0"/>
              <a:t>Azure DevOps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118CA48-42ED-7544-A184-D465A4A7AA08}"/>
              </a:ext>
            </a:extLst>
          </p:cNvPr>
          <p:cNvSpPr/>
          <p:nvPr/>
        </p:nvSpPr>
        <p:spPr>
          <a:xfrm>
            <a:off x="7714508" y="450407"/>
            <a:ext cx="6177641" cy="87454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b="1" dirty="0"/>
              <a:t>Terraform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4459DCF-97AD-2245-9571-CF1FAB5196DC}"/>
              </a:ext>
            </a:extLst>
          </p:cNvPr>
          <p:cNvSpPr/>
          <p:nvPr/>
        </p:nvSpPr>
        <p:spPr>
          <a:xfrm>
            <a:off x="496290" y="1635961"/>
            <a:ext cx="6177641" cy="129724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Build and Push Docker Image to ACR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15291B6-5E73-2A4F-9477-7E426B6D2B67}"/>
              </a:ext>
            </a:extLst>
          </p:cNvPr>
          <p:cNvSpPr/>
          <p:nvPr/>
        </p:nvSpPr>
        <p:spPr>
          <a:xfrm>
            <a:off x="496289" y="3080334"/>
            <a:ext cx="6177641" cy="129724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Deploy to Azure Kubernetes Clusters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1CF6A30-A220-E344-A7CE-C8D6ADC6755B}"/>
              </a:ext>
            </a:extLst>
          </p:cNvPr>
          <p:cNvSpPr/>
          <p:nvPr/>
        </p:nvSpPr>
        <p:spPr>
          <a:xfrm>
            <a:off x="496289" y="4603417"/>
            <a:ext cx="6177641" cy="129724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Starter Pipelines</a:t>
            </a:r>
          </a:p>
          <a:p>
            <a:pPr algn="ctr"/>
            <a:r>
              <a:rPr lang="en-US" sz="3600" b="1" dirty="0"/>
              <a:t>Write from scratch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120DA1F-4872-CF40-9637-B30C498045F6}"/>
              </a:ext>
            </a:extLst>
          </p:cNvPr>
          <p:cNvSpPr/>
          <p:nvPr/>
        </p:nvSpPr>
        <p:spPr>
          <a:xfrm>
            <a:off x="496288" y="6132957"/>
            <a:ext cx="6177641" cy="129724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Release Pipelines to deploy across Environments (</a:t>
            </a:r>
            <a:r>
              <a:rPr lang="en-US" sz="3600" b="1" dirty="0" err="1"/>
              <a:t>Dev,QA</a:t>
            </a:r>
            <a:r>
              <a:rPr lang="en-US" sz="3600" b="1" dirty="0"/>
              <a:t>)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FCCDB5E-47AC-9540-B90B-6F2E8816FBC2}"/>
              </a:ext>
            </a:extLst>
          </p:cNvPr>
          <p:cNvSpPr/>
          <p:nvPr/>
        </p:nvSpPr>
        <p:spPr>
          <a:xfrm>
            <a:off x="7714508" y="1635961"/>
            <a:ext cx="6177641" cy="129724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Terraform Command Basics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D7C9DC0-212C-2D44-8414-1D384A97DEFE}"/>
              </a:ext>
            </a:extLst>
          </p:cNvPr>
          <p:cNvSpPr/>
          <p:nvPr/>
        </p:nvSpPr>
        <p:spPr>
          <a:xfrm>
            <a:off x="7714507" y="3080334"/>
            <a:ext cx="6177641" cy="129724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Terraform Language Basics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2FD95C6-507A-464A-8B5E-6CE0315B2773}"/>
              </a:ext>
            </a:extLst>
          </p:cNvPr>
          <p:cNvSpPr/>
          <p:nvPr/>
        </p:nvSpPr>
        <p:spPr>
          <a:xfrm>
            <a:off x="7714507" y="4603417"/>
            <a:ext cx="6177641" cy="129724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Provision production grade AKS Cluster using Terraform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1370D17-C744-DF43-BA0C-27DA2F759F56}"/>
              </a:ext>
            </a:extLst>
          </p:cNvPr>
          <p:cNvSpPr/>
          <p:nvPr/>
        </p:nvSpPr>
        <p:spPr>
          <a:xfrm>
            <a:off x="7714506" y="6132957"/>
            <a:ext cx="6177641" cy="129724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Provision AKS Cluster using Terraform &amp; Azure DevOps</a:t>
            </a:r>
          </a:p>
        </p:txBody>
      </p:sp>
    </p:spTree>
    <p:extLst>
      <p:ext uri="{BB962C8B-B14F-4D97-AF65-F5344CB8AC3E}">
        <p14:creationId xmlns:p14="http://schemas.microsoft.com/office/powerpoint/2010/main" val="308827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12" y="-259373"/>
            <a:ext cx="12618720" cy="1188851"/>
          </a:xfrm>
        </p:spPr>
        <p:txBody>
          <a:bodyPr/>
          <a:lstStyle/>
          <a:p>
            <a:r>
              <a:rPr lang="en-IN" dirty="0"/>
              <a:t>AKS Kubernetes -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C7B9A3-8C9D-F443-9D30-3B7B4D7EB925}"/>
              </a:ext>
            </a:extLst>
          </p:cNvPr>
          <p:cNvSpPr/>
          <p:nvPr/>
        </p:nvSpPr>
        <p:spPr>
          <a:xfrm>
            <a:off x="927668" y="825190"/>
            <a:ext cx="5428527" cy="667958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9EEECC-AD26-DE49-9CC3-872C6BA3F7E7}"/>
              </a:ext>
            </a:extLst>
          </p:cNvPr>
          <p:cNvSpPr/>
          <p:nvPr/>
        </p:nvSpPr>
        <p:spPr>
          <a:xfrm>
            <a:off x="7694564" y="825190"/>
            <a:ext cx="5428527" cy="667958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E32E40B-A5D9-DC46-A820-B813911D9EC7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EA478F3-DB6F-2043-8433-170725B58D13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AKS </a:t>
            </a:r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1E46EA1-9585-8241-8475-E5D5D128AF6E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5B356AA-E201-6F44-8F7F-07E27CC1071D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C71BC6E-89AB-DC46-BA52-4517BE0BDCD8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1993192-9A2D-3A4B-A9C0-E6373AEE1109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2C918F5-2DF0-CC44-B562-79BF604760B1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225004-E4DA-5943-9A03-B6D048267B28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790E542-359E-DB4E-9C24-C0DD54BCFD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9AD79D6-B153-F648-B491-BEC124FCB2E9}"/>
              </a:ext>
            </a:extLst>
          </p:cNvPr>
          <p:cNvSpPr txBox="1"/>
          <p:nvPr/>
        </p:nvSpPr>
        <p:spPr>
          <a:xfrm>
            <a:off x="9032681" y="1102459"/>
            <a:ext cx="2831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 -1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16DB6E3-1E40-D44F-ACF2-0638BA73F828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5DC0761-FC20-9449-A220-CBB93B133235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07F46B3-ECE8-664F-98BC-3DFDF9BEAB2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84C65B8-12A2-834E-A46C-2504FD1887C5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B20DFCB-219A-BD46-9CD7-5EAB1174B6FC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59AB472-09A8-544E-AD13-3FF514A741AD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323839B-DA2B-BC42-8DEA-19E50C88457D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3EBE187-B60B-2841-A0F6-922405398D55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A7BDF4C-8A34-9A49-84BF-6B9A7562DA3B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6E1589C-38B7-814C-A89F-701D410AED4F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C50D4B-57A9-6340-98AD-F4F5BC2BE955}"/>
              </a:ext>
            </a:extLst>
          </p:cNvPr>
          <p:cNvSpPr txBox="1"/>
          <p:nvPr/>
        </p:nvSpPr>
        <p:spPr>
          <a:xfrm>
            <a:off x="9043084" y="4360645"/>
            <a:ext cx="2924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 - 2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F05C23A-56D3-4649-966A-5BFEDBAA270B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A061273-209E-5C41-8D6F-50EDD143357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34EE610-527E-C04C-ABE2-1F147F182D90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ADA53D9-2777-3E4F-9181-718A05F66738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4DD0E9-1E37-0442-B10C-A0715598A0E7}"/>
              </a:ext>
            </a:extLst>
          </p:cNvPr>
          <p:cNvSpPr txBox="1"/>
          <p:nvPr/>
        </p:nvSpPr>
        <p:spPr>
          <a:xfrm>
            <a:off x="1900788" y="7008565"/>
            <a:ext cx="3905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 Control Plane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DDB3723-4A47-4842-A7D0-08C8BECDF70D}"/>
              </a:ext>
            </a:extLst>
          </p:cNvPr>
          <p:cNvSpPr txBox="1"/>
          <p:nvPr/>
        </p:nvSpPr>
        <p:spPr>
          <a:xfrm>
            <a:off x="9257255" y="6998092"/>
            <a:ext cx="27704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Node Pools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FB829AA-8C60-7B4E-A657-00BCBF6655F6}"/>
              </a:ext>
            </a:extLst>
          </p:cNvPr>
          <p:cNvCxnSpPr>
            <a:stCxn id="67" idx="3"/>
            <a:endCxn id="63" idx="1"/>
          </p:cNvCxnSpPr>
          <p:nvPr/>
        </p:nvCxnSpPr>
        <p:spPr>
          <a:xfrm flipV="1">
            <a:off x="5915658" y="2262824"/>
            <a:ext cx="2454766" cy="3041238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5F551D-6C6F-0541-A244-752BEEF1515D}"/>
              </a:ext>
            </a:extLst>
          </p:cNvPr>
          <p:cNvCxnSpPr>
            <a:stCxn id="67" idx="3"/>
            <a:endCxn id="74" idx="1"/>
          </p:cNvCxnSpPr>
          <p:nvPr/>
        </p:nvCxnSpPr>
        <p:spPr>
          <a:xfrm>
            <a:off x="5915658" y="5304062"/>
            <a:ext cx="2454766" cy="216655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77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3" grpId="0" animBg="1"/>
      <p:bldP spid="41" grpId="0" animBg="1"/>
      <p:bldP spid="50" grpId="0" animBg="1"/>
      <p:bldP spid="52" grpId="0" animBg="1"/>
      <p:bldP spid="53" grpId="0" animBg="1"/>
      <p:bldP spid="54" grpId="0" animBg="1"/>
      <p:bldP spid="55" grpId="0" animBg="1"/>
      <p:bldP spid="56" grpId="0"/>
      <p:bldP spid="57" grpId="0" animBg="1"/>
      <p:bldP spid="58" grpId="0" animBg="1"/>
      <p:bldP spid="59" grpId="0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/>
      <p:bldP spid="72" grpId="0" animBg="1"/>
      <p:bldP spid="73" grpId="0" animBg="1"/>
      <p:bldP spid="74" grpId="0" animBg="1"/>
      <p:bldP spid="75" grpId="0" animBg="1"/>
      <p:bldP spid="13" grpId="0"/>
      <p:bldP spid="7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2073474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-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AB2922-7805-4003-BD84-B8C75FB74314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44D098-07ED-44AE-B0C2-0A863A4390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52BC5-37B6-431D-9A9E-27E185ECF20E}"/>
              </a:ext>
            </a:extLst>
          </p:cNvPr>
          <p:cNvSpPr txBox="1"/>
          <p:nvPr/>
        </p:nvSpPr>
        <p:spPr>
          <a:xfrm>
            <a:off x="9271021" y="1113380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1F58E3-8C1B-4825-9CB8-E5172ABC2DD2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337A49-E5C7-4D80-AA42-016F6EB3A01F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D223014-BA46-460A-AAFC-90DAD8767A0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AE278D8-E4CB-4844-AC10-11E79EEF56E0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48BDC50-97D8-41E5-8382-8BBE14E509D2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6F7CDD-19FA-4999-971F-E2A7E577CBED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6D3FD6-102A-48D8-96B7-4CF144259039}"/>
              </a:ext>
            </a:extLst>
          </p:cNvPr>
          <p:cNvSpPr txBox="1"/>
          <p:nvPr/>
        </p:nvSpPr>
        <p:spPr>
          <a:xfrm>
            <a:off x="9271021" y="4371273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A50557-5B53-4AC6-B37C-4C01EAAFBE4E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924C24-B220-460C-8A9F-AAAD1B821F2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162447A-7071-44FD-8136-15B40F6F3145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1FD2DD-9477-4261-8AFA-DF6D9F377044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</p:spTree>
    <p:extLst>
      <p:ext uri="{BB962C8B-B14F-4D97-AF65-F5344CB8AC3E}">
        <p14:creationId xmlns:p14="http://schemas.microsoft.com/office/powerpoint/2010/main" val="16825040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fontScale="85000" lnSpcReduction="20000"/>
          </a:bodyPr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kube-apiserver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IN" dirty="0"/>
              <a:t>It </a:t>
            </a:r>
            <a:r>
              <a:rPr lang="en-US" dirty="0"/>
              <a:t>acts as </a:t>
            </a:r>
            <a:r>
              <a:rPr lang="en-US" dirty="0">
                <a:solidFill>
                  <a:srgbClr val="0070C0"/>
                </a:solidFill>
              </a:rPr>
              <a:t>front end </a:t>
            </a:r>
            <a:r>
              <a:rPr lang="en-US" dirty="0"/>
              <a:t>for the Kubernetes control plane. </a:t>
            </a:r>
            <a:r>
              <a:rPr lang="en-IN" dirty="0"/>
              <a:t>It </a:t>
            </a:r>
            <a:r>
              <a:rPr lang="en-IN" dirty="0">
                <a:solidFill>
                  <a:srgbClr val="0070C0"/>
                </a:solidFill>
              </a:rPr>
              <a:t>exposes</a:t>
            </a:r>
            <a:r>
              <a:rPr lang="en-IN" dirty="0"/>
              <a:t> the Kubernetes API</a:t>
            </a:r>
          </a:p>
          <a:p>
            <a:pPr lvl="1"/>
            <a:r>
              <a:rPr lang="en-IN" dirty="0"/>
              <a:t>Command line tools (like </a:t>
            </a:r>
            <a:r>
              <a:rPr lang="en-IN" dirty="0" err="1"/>
              <a:t>kubectl</a:t>
            </a:r>
            <a:r>
              <a:rPr lang="en-IN" dirty="0"/>
              <a:t>), Users and even Master components (scheduler, controller manager, </a:t>
            </a:r>
            <a:r>
              <a:rPr lang="en-IN" dirty="0" err="1"/>
              <a:t>etcd</a:t>
            </a:r>
            <a:r>
              <a:rPr lang="en-IN" dirty="0"/>
              <a:t>) and Worker node components like (</a:t>
            </a:r>
            <a:r>
              <a:rPr lang="en-IN" dirty="0" err="1"/>
              <a:t>Kubelet</a:t>
            </a:r>
            <a:r>
              <a:rPr lang="en-IN" dirty="0"/>
              <a:t>) </a:t>
            </a:r>
            <a:r>
              <a:rPr lang="en-IN" dirty="0">
                <a:solidFill>
                  <a:srgbClr val="0070C0"/>
                </a:solidFill>
              </a:rPr>
              <a:t>everything talk </a:t>
            </a:r>
            <a:r>
              <a:rPr lang="en-IN" dirty="0"/>
              <a:t>with API Server. 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etcd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dirty="0"/>
              <a:t>Consistent and highly-available </a:t>
            </a:r>
            <a:r>
              <a:rPr lang="en-US" dirty="0">
                <a:solidFill>
                  <a:srgbClr val="0070C0"/>
                </a:solidFill>
              </a:rPr>
              <a:t>key value store </a:t>
            </a:r>
            <a:r>
              <a:rPr lang="en-US" dirty="0"/>
              <a:t>used as Kubernetes’ </a:t>
            </a:r>
            <a:r>
              <a:rPr lang="en-US" dirty="0">
                <a:solidFill>
                  <a:srgbClr val="0070C0"/>
                </a:solidFill>
              </a:rPr>
              <a:t>backing store</a:t>
            </a:r>
            <a:r>
              <a:rPr lang="en-US" dirty="0"/>
              <a:t> for all cluster data.</a:t>
            </a:r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rgbClr val="0070C0"/>
                </a:solidFill>
              </a:rPr>
              <a:t>stores</a:t>
            </a:r>
            <a:r>
              <a:rPr lang="en-US" dirty="0"/>
              <a:t> all the masters and worker node information. 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-scheduler</a:t>
            </a:r>
          </a:p>
          <a:p>
            <a:pPr lvl="1"/>
            <a:r>
              <a:rPr lang="en-US" dirty="0"/>
              <a:t>Scheduler is responsible for distributing containers across multiple nodes.  </a:t>
            </a:r>
          </a:p>
          <a:p>
            <a:pPr lvl="1"/>
            <a:r>
              <a:rPr lang="en-US" dirty="0"/>
              <a:t>It watches for newly created Pods with no assigned node, and selects a node for them to run on.</a:t>
            </a:r>
            <a:br>
              <a:rPr lang="en-IN" dirty="0"/>
            </a:br>
            <a:br>
              <a:rPr lang="en-US" dirty="0"/>
            </a:br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72647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1" y="1369112"/>
            <a:ext cx="8916099" cy="6198335"/>
          </a:xfrm>
        </p:spPr>
        <p:txBody>
          <a:bodyPr>
            <a:normAutofit fontScale="92500"/>
          </a:bodyPr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-controller-manager</a:t>
            </a:r>
          </a:p>
          <a:p>
            <a:pPr lvl="1"/>
            <a:r>
              <a:rPr lang="en-US" dirty="0"/>
              <a:t>Controllers are responsible for noticing and responding when nodes, containers or endpoints go down. They make decisions to bring up new containers in such cases.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Node Controller: </a:t>
            </a:r>
            <a:r>
              <a:rPr lang="en-US" dirty="0"/>
              <a:t>Responsible for noticing and responding when </a:t>
            </a:r>
            <a:r>
              <a:rPr lang="en-US" dirty="0">
                <a:solidFill>
                  <a:srgbClr val="0070C0"/>
                </a:solidFill>
              </a:rPr>
              <a:t>nodes go down</a:t>
            </a:r>
            <a:r>
              <a:rPr lang="en-US" dirty="0"/>
              <a:t>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Replication Controller: </a:t>
            </a:r>
            <a:r>
              <a:rPr lang="en-US" dirty="0"/>
              <a:t>Responsible for maintaining the </a:t>
            </a:r>
            <a:r>
              <a:rPr lang="en-US" dirty="0">
                <a:solidFill>
                  <a:srgbClr val="0070C0"/>
                </a:solidFill>
              </a:rPr>
              <a:t>correct number of pods</a:t>
            </a:r>
            <a:r>
              <a:rPr lang="en-US" dirty="0"/>
              <a:t> for every replication controller object in the system.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Endpoints Controller:  </a:t>
            </a:r>
            <a:r>
              <a:rPr lang="en-US" dirty="0">
                <a:solidFill>
                  <a:srgbClr val="0070C0"/>
                </a:solidFill>
              </a:rPr>
              <a:t>Populates</a:t>
            </a:r>
            <a:r>
              <a:rPr lang="en-US" dirty="0"/>
              <a:t> the Endpoints object (that is, joins Services &amp; Pods)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Service Account &amp; Token Controller: </a:t>
            </a:r>
            <a:r>
              <a:rPr lang="en-US" dirty="0"/>
              <a:t>Creates default accounts and API Access for </a:t>
            </a:r>
            <a:r>
              <a:rPr lang="en-US" dirty="0">
                <a:solidFill>
                  <a:srgbClr val="0070C0"/>
                </a:solidFill>
              </a:rPr>
              <a:t>new namespaces</a:t>
            </a:r>
            <a:r>
              <a:rPr lang="en-US" dirty="0"/>
              <a:t>. </a:t>
            </a:r>
            <a:br>
              <a:rPr lang="en-IN" dirty="0"/>
            </a:br>
            <a:br>
              <a:rPr lang="en-US" dirty="0"/>
            </a:br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88089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cloud-controller-manager</a:t>
            </a:r>
          </a:p>
          <a:p>
            <a:pPr lvl="1"/>
            <a:r>
              <a:rPr lang="en-US" dirty="0"/>
              <a:t>A Kubernetes control plane component that embeds </a:t>
            </a:r>
            <a:r>
              <a:rPr lang="en-US" dirty="0">
                <a:solidFill>
                  <a:srgbClr val="0070C0"/>
                </a:solidFill>
              </a:rPr>
              <a:t>cloud-specific control logic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It only runs controllers that are </a:t>
            </a:r>
            <a:r>
              <a:rPr lang="en-US" dirty="0">
                <a:solidFill>
                  <a:srgbClr val="0070C0"/>
                </a:solidFill>
              </a:rPr>
              <a:t>specific</a:t>
            </a:r>
            <a:r>
              <a:rPr lang="en-US" dirty="0"/>
              <a:t> to your cloud provider. 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On-Premise</a:t>
            </a:r>
            <a:r>
              <a:rPr lang="en-US" dirty="0"/>
              <a:t> Kubernetes clusters will not have this component.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Node controller: </a:t>
            </a:r>
            <a:r>
              <a:rPr lang="en-US" dirty="0"/>
              <a:t>For </a:t>
            </a:r>
            <a:r>
              <a:rPr lang="en-US" dirty="0">
                <a:solidFill>
                  <a:srgbClr val="0070C0"/>
                </a:solidFill>
              </a:rPr>
              <a:t>checking</a:t>
            </a:r>
            <a:r>
              <a:rPr lang="en-US" dirty="0"/>
              <a:t> the cloud provider to determine if a node has been deleted in the cloud after it stops responding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Route controller: </a:t>
            </a:r>
            <a:r>
              <a:rPr lang="en-US" dirty="0"/>
              <a:t>For setting up </a:t>
            </a:r>
            <a:r>
              <a:rPr lang="en-US" dirty="0">
                <a:solidFill>
                  <a:srgbClr val="0070C0"/>
                </a:solidFill>
              </a:rPr>
              <a:t>routes</a:t>
            </a:r>
            <a:r>
              <a:rPr lang="en-US" dirty="0"/>
              <a:t> in the underlying cloud infrastructure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Service controller: </a:t>
            </a:r>
            <a:r>
              <a:rPr lang="en-US" dirty="0"/>
              <a:t>For creating, updating and deleting cloud provider </a:t>
            </a:r>
            <a:r>
              <a:rPr lang="en-US" dirty="0">
                <a:solidFill>
                  <a:srgbClr val="0070C0"/>
                </a:solidFill>
              </a:rPr>
              <a:t>load balancer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5900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7192B2-D6BD-489B-AC0D-D2D5237688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16FCB-A013-44E3-BBCD-8EFDF68CF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8178" y="1593017"/>
            <a:ext cx="7947044" cy="5590922"/>
          </a:xfrm>
        </p:spPr>
        <p:txBody>
          <a:bodyPr/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Kubelet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IN" dirty="0" err="1"/>
              <a:t>Kubelet</a:t>
            </a:r>
            <a:r>
              <a:rPr lang="en-IN" dirty="0"/>
              <a:t> is the </a:t>
            </a:r>
            <a:r>
              <a:rPr lang="en-IN" dirty="0">
                <a:solidFill>
                  <a:srgbClr val="0070C0"/>
                </a:solidFill>
              </a:rPr>
              <a:t>agent</a:t>
            </a:r>
            <a:r>
              <a:rPr lang="en-IN" dirty="0"/>
              <a:t> that runs on every node in the cluster</a:t>
            </a:r>
          </a:p>
          <a:p>
            <a:pPr lvl="1"/>
            <a:r>
              <a:rPr lang="en-IN" dirty="0"/>
              <a:t>This agent is </a:t>
            </a:r>
            <a:r>
              <a:rPr lang="en-IN" dirty="0">
                <a:solidFill>
                  <a:srgbClr val="0070C0"/>
                </a:solidFill>
              </a:rPr>
              <a:t>responsible</a:t>
            </a:r>
            <a:r>
              <a:rPr lang="en-IN" dirty="0"/>
              <a:t> for making sure that containers are running in a Pod on a node.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-Proxy</a:t>
            </a:r>
          </a:p>
          <a:p>
            <a:pPr lvl="1"/>
            <a:r>
              <a:rPr lang="en-US" dirty="0"/>
              <a:t>It is a </a:t>
            </a:r>
            <a:r>
              <a:rPr lang="en-US" dirty="0">
                <a:solidFill>
                  <a:srgbClr val="0070C0"/>
                </a:solidFill>
              </a:rPr>
              <a:t>network proxy </a:t>
            </a:r>
            <a:r>
              <a:rPr lang="en-US" dirty="0"/>
              <a:t>that runs on each node in your cluster.</a:t>
            </a:r>
          </a:p>
          <a:p>
            <a:pPr lvl="1"/>
            <a:r>
              <a:rPr lang="en-US" dirty="0"/>
              <a:t>It maintains </a:t>
            </a:r>
            <a:r>
              <a:rPr lang="en-US" dirty="0">
                <a:solidFill>
                  <a:srgbClr val="0070C0"/>
                </a:solidFill>
              </a:rPr>
              <a:t>network rules </a:t>
            </a:r>
            <a:r>
              <a:rPr lang="en-US" dirty="0"/>
              <a:t>on nodes</a:t>
            </a:r>
          </a:p>
          <a:p>
            <a:pPr lvl="1"/>
            <a:r>
              <a:rPr lang="en-US" dirty="0"/>
              <a:t>In short, these network rules allow network communication to your Pods from network sessions inside or outside of your cluster.</a:t>
            </a:r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27B718-2820-4423-8DA3-52B48E158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Kubernetes Architecture – </a:t>
            </a:r>
            <a:r>
              <a:rPr lang="en-IN" dirty="0">
                <a:solidFill>
                  <a:srgbClr val="00B050"/>
                </a:solidFill>
              </a:rPr>
              <a:t>Worker Nodes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E438FC-67CB-4D2F-AA35-5180353C4EB5}"/>
              </a:ext>
            </a:extLst>
          </p:cNvPr>
          <p:cNvSpPr/>
          <p:nvPr/>
        </p:nvSpPr>
        <p:spPr>
          <a:xfrm>
            <a:off x="317374" y="1619743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36941F-717B-48A5-B147-20200A85CAED}"/>
              </a:ext>
            </a:extLst>
          </p:cNvPr>
          <p:cNvSpPr/>
          <p:nvPr/>
        </p:nvSpPr>
        <p:spPr>
          <a:xfrm>
            <a:off x="3223291" y="2460103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F56661-C9FC-46CF-A13C-716D46BD7127}"/>
              </a:ext>
            </a:extLst>
          </p:cNvPr>
          <p:cNvSpPr txBox="1"/>
          <p:nvPr/>
        </p:nvSpPr>
        <p:spPr>
          <a:xfrm>
            <a:off x="1539342" y="1605304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C62996-8BBC-465C-864C-B7513E173178}"/>
              </a:ext>
            </a:extLst>
          </p:cNvPr>
          <p:cNvSpPr/>
          <p:nvPr/>
        </p:nvSpPr>
        <p:spPr>
          <a:xfrm>
            <a:off x="3087358" y="2342780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E4093C-A69E-49E0-9ECC-D29562A9BF1D}"/>
              </a:ext>
            </a:extLst>
          </p:cNvPr>
          <p:cNvSpPr/>
          <p:nvPr/>
        </p:nvSpPr>
        <p:spPr>
          <a:xfrm>
            <a:off x="763103" y="2460941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CC4E57-0662-4C65-B4D4-B02FD4F0BD91}"/>
              </a:ext>
            </a:extLst>
          </p:cNvPr>
          <p:cNvSpPr/>
          <p:nvPr/>
        </p:nvSpPr>
        <p:spPr>
          <a:xfrm>
            <a:off x="638745" y="2343618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759A6F-2B41-43AF-9CC8-A9AC2FCB8A71}"/>
              </a:ext>
            </a:extLst>
          </p:cNvPr>
          <p:cNvSpPr/>
          <p:nvPr/>
        </p:nvSpPr>
        <p:spPr>
          <a:xfrm>
            <a:off x="638745" y="3491696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FA6D425-6595-4DC0-A356-AB9F3D5D0667}"/>
              </a:ext>
            </a:extLst>
          </p:cNvPr>
          <p:cNvSpPr txBox="1">
            <a:spLocks/>
          </p:cNvSpPr>
          <p:nvPr/>
        </p:nvSpPr>
        <p:spPr>
          <a:xfrm>
            <a:off x="165178" y="4268159"/>
            <a:ext cx="6768057" cy="3767620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Container Runtime</a:t>
            </a:r>
          </a:p>
          <a:p>
            <a:pPr lvl="1"/>
            <a:r>
              <a:rPr lang="en-IN" dirty="0"/>
              <a:t>Container Runtime is the </a:t>
            </a:r>
            <a:r>
              <a:rPr lang="en-IN" dirty="0">
                <a:solidFill>
                  <a:srgbClr val="0070C0"/>
                </a:solidFill>
              </a:rPr>
              <a:t>underlying software </a:t>
            </a:r>
            <a:r>
              <a:rPr lang="en-IN" dirty="0"/>
              <a:t>where we run all these Kubernetes components. </a:t>
            </a:r>
          </a:p>
          <a:p>
            <a:pPr lvl="1"/>
            <a:r>
              <a:rPr lang="en-IN" dirty="0"/>
              <a:t>We are using Docker, but we have other runtime options like </a:t>
            </a:r>
            <a:r>
              <a:rPr lang="en-IN" dirty="0" err="1"/>
              <a:t>rkt</a:t>
            </a:r>
            <a:r>
              <a:rPr lang="en-IN" dirty="0"/>
              <a:t>, container-d etc.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46993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-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AB2922-7805-4003-BD84-B8C75FB74314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44D098-07ED-44AE-B0C2-0A863A4390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52BC5-37B6-431D-9A9E-27E185ECF20E}"/>
              </a:ext>
            </a:extLst>
          </p:cNvPr>
          <p:cNvSpPr txBox="1"/>
          <p:nvPr/>
        </p:nvSpPr>
        <p:spPr>
          <a:xfrm>
            <a:off x="9271021" y="1113380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1F58E3-8C1B-4825-9CB8-E5172ABC2DD2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337A49-E5C7-4D80-AA42-016F6EB3A01F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D223014-BA46-460A-AAFC-90DAD8767A0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AE278D8-E4CB-4844-AC10-11E79EEF56E0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48BDC50-97D8-41E5-8382-8BBE14E509D2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6F7CDD-19FA-4999-971F-E2A7E577CBED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6D3FD6-102A-48D8-96B7-4CF144259039}"/>
              </a:ext>
            </a:extLst>
          </p:cNvPr>
          <p:cNvSpPr txBox="1"/>
          <p:nvPr/>
        </p:nvSpPr>
        <p:spPr>
          <a:xfrm>
            <a:off x="9271021" y="4371273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A50557-5B53-4AC6-B37C-4C01EAAFBE4E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924C24-B220-460C-8A9F-AAAD1B821F2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162447A-7071-44FD-8136-15B40F6F3145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1FD2DD-9477-4261-8AFA-DF6D9F377044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</p:spTree>
    <p:extLst>
      <p:ext uri="{BB962C8B-B14F-4D97-AF65-F5344CB8AC3E}">
        <p14:creationId xmlns:p14="http://schemas.microsoft.com/office/powerpoint/2010/main" val="1802600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664" y="1525174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03" y="2468199"/>
            <a:ext cx="9543394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Fundamentals</a:t>
            </a:r>
          </a:p>
          <a:p>
            <a:pPr marL="0" indent="0" algn="ctr">
              <a:buNone/>
            </a:pPr>
            <a:r>
              <a:rPr lang="en-US" sz="4500" b="1" dirty="0">
                <a:solidFill>
                  <a:srgbClr val="0070C0"/>
                </a:solidFill>
              </a:rPr>
              <a:t>Pod, ReplicaSet, Deployment &amp; Service</a:t>
            </a:r>
          </a:p>
        </p:txBody>
      </p:sp>
    </p:spTree>
    <p:extLst>
      <p:ext uri="{BB962C8B-B14F-4D97-AF65-F5344CB8AC3E}">
        <p14:creationId xmlns:p14="http://schemas.microsoft.com/office/powerpoint/2010/main" val="25422412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96DC66-8036-4EE9-928C-778BC28DDF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0ADAE6-B9D6-4E4B-B3C1-8FE45A0AC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63517"/>
            <a:ext cx="12618720" cy="1188851"/>
          </a:xfrm>
        </p:spPr>
        <p:txBody>
          <a:bodyPr/>
          <a:lstStyle/>
          <a:p>
            <a:r>
              <a:rPr lang="en-IN" dirty="0"/>
              <a:t>Kubernetes - </a:t>
            </a:r>
            <a:r>
              <a:rPr lang="en-IN" dirty="0">
                <a:solidFill>
                  <a:srgbClr val="00B050"/>
                </a:solidFill>
              </a:rPr>
              <a:t>Fundamentals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3B6DD3-9022-44D6-B5E4-411D5AA6276B}"/>
              </a:ext>
            </a:extLst>
          </p:cNvPr>
          <p:cNvSpPr/>
          <p:nvPr/>
        </p:nvSpPr>
        <p:spPr>
          <a:xfrm>
            <a:off x="3697539" y="1269753"/>
            <a:ext cx="2480441" cy="1270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21E955-0ABC-48C6-AE10-55B17EE3C739}"/>
              </a:ext>
            </a:extLst>
          </p:cNvPr>
          <p:cNvSpPr/>
          <p:nvPr/>
        </p:nvSpPr>
        <p:spPr>
          <a:xfrm>
            <a:off x="3697539" y="2779644"/>
            <a:ext cx="2480441" cy="130801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7D3F0C-12FC-4C48-942F-B4E5BC982149}"/>
              </a:ext>
            </a:extLst>
          </p:cNvPr>
          <p:cNvSpPr/>
          <p:nvPr/>
        </p:nvSpPr>
        <p:spPr>
          <a:xfrm>
            <a:off x="3697539" y="4376492"/>
            <a:ext cx="2480441" cy="131310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FF7ADB-587B-4D69-BD40-6BC188D8F646}"/>
              </a:ext>
            </a:extLst>
          </p:cNvPr>
          <p:cNvSpPr/>
          <p:nvPr/>
        </p:nvSpPr>
        <p:spPr>
          <a:xfrm>
            <a:off x="3697538" y="5966857"/>
            <a:ext cx="2480441" cy="13131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E81190-AF7F-46E7-AB97-1543B32BBFEB}"/>
              </a:ext>
            </a:extLst>
          </p:cNvPr>
          <p:cNvSpPr/>
          <p:nvPr/>
        </p:nvSpPr>
        <p:spPr>
          <a:xfrm>
            <a:off x="89338" y="3734329"/>
            <a:ext cx="2480441" cy="57806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k8s Fundamentals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F97AA3-3FBD-4A65-8715-008766C8DBA1}"/>
              </a:ext>
            </a:extLst>
          </p:cNvPr>
          <p:cNvSpPr/>
          <p:nvPr/>
        </p:nvSpPr>
        <p:spPr>
          <a:xfrm>
            <a:off x="6966255" y="1273712"/>
            <a:ext cx="7490723" cy="12662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 POD is a single instance of an Application. </a:t>
            </a:r>
          </a:p>
          <a:p>
            <a:r>
              <a:rPr lang="en-IN" dirty="0"/>
              <a:t>A POD is the smallest object, that you can create in Kubernetes.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4683E9-D0AE-4446-BBC3-3EE638E43B0E}"/>
              </a:ext>
            </a:extLst>
          </p:cNvPr>
          <p:cNvSpPr/>
          <p:nvPr/>
        </p:nvSpPr>
        <p:spPr>
          <a:xfrm>
            <a:off x="6966256" y="2774551"/>
            <a:ext cx="7490723" cy="13131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ReplicaSet will maintain a stable set of replica Pods running at any given time. </a:t>
            </a:r>
          </a:p>
          <a:p>
            <a:r>
              <a:rPr lang="en-US" dirty="0"/>
              <a:t>In short, it is often used to guarantee the availability of a specified number of identical Pods</a:t>
            </a:r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14085B-E48A-4FBD-9477-901FAE1550B4}"/>
              </a:ext>
            </a:extLst>
          </p:cNvPr>
          <p:cNvSpPr/>
          <p:nvPr/>
        </p:nvSpPr>
        <p:spPr>
          <a:xfrm>
            <a:off x="6966256" y="4376492"/>
            <a:ext cx="7490723" cy="13131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A Deployment runs multiple replicas of your application and automatically replaces any instances that fail or become unresponsive.</a:t>
            </a:r>
          </a:p>
          <a:p>
            <a:r>
              <a:rPr lang="en-US" sz="2000" dirty="0"/>
              <a:t>Rollout &amp; rollback changes to applications. Deployments are well-suited for stateless applications.</a:t>
            </a:r>
            <a:endParaRPr lang="en-IN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89AB66-39FE-4131-A7B1-DCD6A49B0A4A}"/>
              </a:ext>
            </a:extLst>
          </p:cNvPr>
          <p:cNvSpPr/>
          <p:nvPr/>
        </p:nvSpPr>
        <p:spPr>
          <a:xfrm>
            <a:off x="6966256" y="5966856"/>
            <a:ext cx="7490723" cy="13131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service is an abstraction for pods, providing a stable, so called virtual IP (VIP) address.</a:t>
            </a:r>
          </a:p>
          <a:p>
            <a:r>
              <a:rPr lang="en-US" sz="2000" dirty="0"/>
              <a:t>In simple terms, service sits Infront of a POD and acts as a load balancer. </a:t>
            </a:r>
            <a:endParaRPr lang="en-IN" sz="20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3C930E0-D0B1-4C51-8615-D8519F81C30F}"/>
              </a:ext>
            </a:extLst>
          </p:cNvPr>
          <p:cNvCxnSpPr>
            <a:cxnSpLocks/>
            <a:stCxn id="12" idx="3"/>
            <a:endCxn id="8" idx="1"/>
          </p:cNvCxnSpPr>
          <p:nvPr/>
        </p:nvCxnSpPr>
        <p:spPr>
          <a:xfrm flipV="1">
            <a:off x="2569779" y="1904880"/>
            <a:ext cx="1127760" cy="2118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8D4A195-5701-4330-A653-298D07EB61AD}"/>
              </a:ext>
            </a:extLst>
          </p:cNvPr>
          <p:cNvCxnSpPr>
            <a:stCxn id="12" idx="3"/>
            <a:endCxn id="9" idx="1"/>
          </p:cNvCxnSpPr>
          <p:nvPr/>
        </p:nvCxnSpPr>
        <p:spPr>
          <a:xfrm flipV="1">
            <a:off x="2569779" y="3433649"/>
            <a:ext cx="1127760" cy="589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FD4244D-406D-4CF9-B97A-E5F4CAE3A012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>
            <a:off x="2569779" y="4023364"/>
            <a:ext cx="1127760" cy="1009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402698-140B-4B1A-8ACD-C6BBE7C6A6C4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2569779" y="4023364"/>
            <a:ext cx="1127759" cy="2600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05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7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56B7C7-13CA-4C4D-943F-48283D99C9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7C83E96-0155-984A-9627-5C29C3DC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Repositories &amp; Presentation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C21A9E4-86CE-7241-87A8-B3C1750E8E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324608"/>
              </p:ext>
            </p:extLst>
          </p:nvPr>
        </p:nvGraphicFramePr>
        <p:xfrm>
          <a:off x="350322" y="2164080"/>
          <a:ext cx="13929756" cy="3901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878">
                  <a:extLst>
                    <a:ext uri="{9D8B030D-6E8A-4147-A177-3AD203B41FA5}">
                      <a16:colId xmlns:a16="http://schemas.microsoft.com/office/drawing/2014/main" val="1653924991"/>
                    </a:ext>
                  </a:extLst>
                </a:gridCol>
                <a:gridCol w="6964878">
                  <a:extLst>
                    <a:ext uri="{9D8B030D-6E8A-4147-A177-3AD203B41FA5}">
                      <a16:colId xmlns:a16="http://schemas.microsoft.com/office/drawing/2014/main" val="1146519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GitHub Repository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GitHub Repository 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461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Azure AKS Kubernetes Master Class </a:t>
                      </a:r>
                      <a:r>
                        <a:rPr lang="en-US" b="1" dirty="0"/>
                        <a:t>Main Repo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stacksimplify</a:t>
                      </a:r>
                      <a:r>
                        <a:rPr lang="en-US" dirty="0"/>
                        <a:t>/azure-</a:t>
                      </a:r>
                      <a:r>
                        <a:rPr lang="en-US" dirty="0" err="1"/>
                        <a:t>aks</a:t>
                      </a:r>
                      <a:r>
                        <a:rPr lang="en-US" dirty="0"/>
                        <a:t>-</a:t>
                      </a:r>
                      <a:r>
                        <a:rPr lang="en-US" dirty="0" err="1"/>
                        <a:t>kubernetes</a:t>
                      </a:r>
                      <a:r>
                        <a:rPr lang="en-US" dirty="0"/>
                        <a:t>-masterclass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180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Azure DevOps for running Kubernetes workloads on Azure AKS 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stacksimplify</a:t>
                      </a:r>
                      <a:r>
                        <a:rPr lang="en-US" dirty="0"/>
                        <a:t>/azure-devops-github-acr-aks-app1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726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Provision Azure AKS Cluster using Azure DevOps and Terraform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stacksimplify</a:t>
                      </a:r>
                      <a:r>
                        <a:rPr lang="en-US" dirty="0"/>
                        <a:t>/azure-</a:t>
                      </a:r>
                      <a:r>
                        <a:rPr lang="en-US" dirty="0" err="1"/>
                        <a:t>devops</a:t>
                      </a:r>
                      <a:r>
                        <a:rPr lang="en-US" dirty="0"/>
                        <a:t>-</a:t>
                      </a:r>
                      <a:r>
                        <a:rPr lang="en-US" dirty="0" err="1"/>
                        <a:t>aks</a:t>
                      </a:r>
                      <a:r>
                        <a:rPr lang="en-US" dirty="0"/>
                        <a:t>-</a:t>
                      </a:r>
                      <a:r>
                        <a:rPr lang="en-US" dirty="0" err="1"/>
                        <a:t>kubernetes</a:t>
                      </a:r>
                      <a:r>
                        <a:rPr lang="en-US" dirty="0"/>
                        <a:t>-terraform-pipeline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117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Docker Fundamentals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stacksimplify</a:t>
                      </a:r>
                      <a:r>
                        <a:rPr lang="en-US" dirty="0"/>
                        <a:t>/docker-fundamentals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921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 presentation with 250 slides outlining various architectures and designs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stacksimplify</a:t>
                      </a:r>
                      <a:r>
                        <a:rPr lang="en-US" dirty="0"/>
                        <a:t>/azure-</a:t>
                      </a:r>
                      <a:r>
                        <a:rPr lang="en-US" dirty="0" err="1"/>
                        <a:t>aks</a:t>
                      </a:r>
                      <a:r>
                        <a:rPr lang="en-US" dirty="0"/>
                        <a:t>-</a:t>
                      </a:r>
                      <a:r>
                        <a:rPr lang="en-US" dirty="0" err="1"/>
                        <a:t>kubernetes</a:t>
                      </a:r>
                      <a:r>
                        <a:rPr lang="en-US" dirty="0"/>
                        <a:t>-masterclass/ppt-presentation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606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38132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6A9E88-D833-AA46-9BCE-83C16E3F1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D85712-16C4-6D46-BE61-8928DE99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9233"/>
            <a:ext cx="12618720" cy="1188851"/>
          </a:xfrm>
        </p:spPr>
        <p:txBody>
          <a:bodyPr/>
          <a:lstStyle/>
          <a:p>
            <a:r>
              <a:rPr lang="en-US" dirty="0"/>
              <a:t>Kubernetes - Imperative &amp; Declarative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4BF3AD-77BB-8043-BE42-273DF15E35E4}"/>
              </a:ext>
            </a:extLst>
          </p:cNvPr>
          <p:cNvSpPr/>
          <p:nvPr/>
        </p:nvSpPr>
        <p:spPr>
          <a:xfrm>
            <a:off x="7861611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4750BD-649F-5B44-9AF6-F9CA592B9406}"/>
              </a:ext>
            </a:extLst>
          </p:cNvPr>
          <p:cNvSpPr/>
          <p:nvPr/>
        </p:nvSpPr>
        <p:spPr>
          <a:xfrm>
            <a:off x="8109707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D6854D-CCA2-E44F-9D46-7B750720EE8B}"/>
              </a:ext>
            </a:extLst>
          </p:cNvPr>
          <p:cNvSpPr/>
          <p:nvPr/>
        </p:nvSpPr>
        <p:spPr>
          <a:xfrm>
            <a:off x="8109705" y="5089384"/>
            <a:ext cx="2480441" cy="3956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82C2BC-04E5-6F4D-9955-EFE955E7A67E}"/>
              </a:ext>
            </a:extLst>
          </p:cNvPr>
          <p:cNvSpPr/>
          <p:nvPr/>
        </p:nvSpPr>
        <p:spPr>
          <a:xfrm>
            <a:off x="8109707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D16DE-F543-D440-A744-C106C98BE8A5}"/>
              </a:ext>
            </a:extLst>
          </p:cNvPr>
          <p:cNvSpPr/>
          <p:nvPr/>
        </p:nvSpPr>
        <p:spPr>
          <a:xfrm>
            <a:off x="8109706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7B4BA6-AB7F-6D4C-89A2-1A18E61FEC83}"/>
              </a:ext>
            </a:extLst>
          </p:cNvPr>
          <p:cNvSpPr/>
          <p:nvPr/>
        </p:nvSpPr>
        <p:spPr>
          <a:xfrm>
            <a:off x="8109705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YAML &amp; </a:t>
            </a:r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BB6960-A7F9-8C48-812C-A680ACB87AE3}"/>
              </a:ext>
            </a:extLst>
          </p:cNvPr>
          <p:cNvSpPr/>
          <p:nvPr/>
        </p:nvSpPr>
        <p:spPr>
          <a:xfrm>
            <a:off x="3288227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A55E6AA-5C8C-6B43-88F5-4E71682D16FB}"/>
              </a:ext>
            </a:extLst>
          </p:cNvPr>
          <p:cNvSpPr/>
          <p:nvPr/>
        </p:nvSpPr>
        <p:spPr>
          <a:xfrm>
            <a:off x="3536323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651303-FFB7-E840-9CB9-989C04C2AB06}"/>
              </a:ext>
            </a:extLst>
          </p:cNvPr>
          <p:cNvSpPr/>
          <p:nvPr/>
        </p:nvSpPr>
        <p:spPr>
          <a:xfrm>
            <a:off x="3536321" y="5089384"/>
            <a:ext cx="2480441" cy="3956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A3F9D4-8B19-2E48-91D6-21C17583D5CD}"/>
              </a:ext>
            </a:extLst>
          </p:cNvPr>
          <p:cNvSpPr/>
          <p:nvPr/>
        </p:nvSpPr>
        <p:spPr>
          <a:xfrm>
            <a:off x="3536323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1A15A6-B512-1849-B0CF-5A5E88D6B5EF}"/>
              </a:ext>
            </a:extLst>
          </p:cNvPr>
          <p:cNvSpPr/>
          <p:nvPr/>
        </p:nvSpPr>
        <p:spPr>
          <a:xfrm>
            <a:off x="3536322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93A1455-C864-1843-B8D1-45D62B0F2C61}"/>
              </a:ext>
            </a:extLst>
          </p:cNvPr>
          <p:cNvSpPr/>
          <p:nvPr/>
        </p:nvSpPr>
        <p:spPr>
          <a:xfrm>
            <a:off x="3536321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5B08B3-E1A3-684B-8C8B-80FBD2DD515D}"/>
              </a:ext>
            </a:extLst>
          </p:cNvPr>
          <p:cNvSpPr/>
          <p:nvPr/>
        </p:nvSpPr>
        <p:spPr>
          <a:xfrm>
            <a:off x="3288227" y="1461301"/>
            <a:ext cx="7539608" cy="6124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Kubernetes Fundamentals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187AD7-AB7B-C84A-AE02-5A291A666D39}"/>
              </a:ext>
            </a:extLst>
          </p:cNvPr>
          <p:cNvSpPr/>
          <p:nvPr/>
        </p:nvSpPr>
        <p:spPr>
          <a:xfrm>
            <a:off x="3288227" y="2340389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Imperative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5E32CE-D155-9942-AEB3-3509F43F095A}"/>
              </a:ext>
            </a:extLst>
          </p:cNvPr>
          <p:cNvSpPr/>
          <p:nvPr/>
        </p:nvSpPr>
        <p:spPr>
          <a:xfrm>
            <a:off x="7861611" y="2337048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59508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POD</a:t>
            </a:r>
          </a:p>
        </p:txBody>
      </p:sp>
    </p:spTree>
    <p:extLst>
      <p:ext uri="{BB962C8B-B14F-4D97-AF65-F5344CB8AC3E}">
        <p14:creationId xmlns:p14="http://schemas.microsoft.com/office/powerpoint/2010/main" val="9957740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 dirty="0"/>
              <a:t>Kubernetes - </a:t>
            </a:r>
            <a:r>
              <a:rPr lang="en-IN" dirty="0">
                <a:solidFill>
                  <a:srgbClr val="00B050"/>
                </a:solidFill>
              </a:rPr>
              <a:t>POD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8461093" y="4045050"/>
            <a:ext cx="5926238" cy="30957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11932506" y="6344055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10219838" y="67128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92DEFAAD-EB96-46B4-986D-E88A3C0C86C5}"/>
              </a:ext>
            </a:extLst>
          </p:cNvPr>
          <p:cNvSpPr txBox="1"/>
          <p:nvPr/>
        </p:nvSpPr>
        <p:spPr>
          <a:xfrm>
            <a:off x="10881520" y="6417013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21B7CBC9-8310-49B0-9EE0-65E47C5DF722}"/>
              </a:ext>
            </a:extLst>
          </p:cNvPr>
          <p:cNvGrpSpPr/>
          <p:nvPr/>
        </p:nvGrpSpPr>
        <p:grpSpPr>
          <a:xfrm>
            <a:off x="11024823" y="1472787"/>
            <a:ext cx="1006998" cy="827590"/>
            <a:chOff x="853440" y="4579716"/>
            <a:chExt cx="1006998" cy="827590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8B60BFF6-4BD0-47FF-A7D8-950ED9B60C6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E29806D-A6F8-451D-9A83-9BA0F2A077E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2D6BCB6-0502-4B24-97DC-BB01A7B7C7B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5F3FB49-7BE2-4E9C-9E97-FA326CF1AE7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B1674AE-2523-4C63-BB6B-11AFBF9B62B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44378B37-8C64-47D3-8957-BDC13F0AC3C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1545E87C-1D09-4CD1-9FCA-6FD5CB0066DA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C5BBA7C-70D1-48DA-ABDB-2F96E75465DE}"/>
              </a:ext>
            </a:extLst>
          </p:cNvPr>
          <p:cNvSpPr txBox="1"/>
          <p:nvPr/>
        </p:nvSpPr>
        <p:spPr>
          <a:xfrm>
            <a:off x="10597111" y="2386037"/>
            <a:ext cx="20803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Nginx Container </a:t>
            </a:r>
          </a:p>
          <a:p>
            <a:pPr algn="ctr"/>
            <a:r>
              <a:rPr lang="en-IN" dirty="0"/>
              <a:t>Image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0512D29-8434-4D7D-9509-32E71137D88F}"/>
              </a:ext>
            </a:extLst>
          </p:cNvPr>
          <p:cNvSpPr/>
          <p:nvPr/>
        </p:nvSpPr>
        <p:spPr>
          <a:xfrm>
            <a:off x="11565281" y="4386007"/>
            <a:ext cx="2517161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8C4E481-6A06-401C-B2D2-5C203293EA91}"/>
              </a:ext>
            </a:extLst>
          </p:cNvPr>
          <p:cNvSpPr/>
          <p:nvPr/>
        </p:nvSpPr>
        <p:spPr>
          <a:xfrm>
            <a:off x="11979997" y="4644946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F7C1F2D-BF26-4E38-ADB3-0C00247F66C2}"/>
              </a:ext>
            </a:extLst>
          </p:cNvPr>
          <p:cNvSpPr txBox="1"/>
          <p:nvPr/>
        </p:nvSpPr>
        <p:spPr>
          <a:xfrm>
            <a:off x="12456191" y="593000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5412ACC-B1F1-4E18-BB54-73B41B1F9D8F}"/>
              </a:ext>
            </a:extLst>
          </p:cNvPr>
          <p:cNvGrpSpPr/>
          <p:nvPr/>
        </p:nvGrpSpPr>
        <p:grpSpPr>
          <a:xfrm>
            <a:off x="12321450" y="5005959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7E0BB6E-9631-4D7B-B83D-48FE5617BC41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692AA4A-FB86-437C-8D8A-3E414E32BC3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E6C26DE-D41D-41C6-B399-01A5694C55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59766DF-EE5E-401A-A7BC-737EA43FF80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EE51AEF-C3F1-4C64-9BC4-07FB0625859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79629E9-AEB0-4DB1-B976-987A21F893C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212E4AD2-DD8E-4211-A6A1-D89A9B17E2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B7FF907F-DFF6-4DD4-BA81-51021CFF9668}"/>
              </a:ext>
            </a:extLst>
          </p:cNvPr>
          <p:cNvSpPr txBox="1"/>
          <p:nvPr/>
        </p:nvSpPr>
        <p:spPr>
          <a:xfrm>
            <a:off x="11996513" y="6360890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9622FB64-1701-4FA2-88BB-D3A6DC996199}"/>
              </a:ext>
            </a:extLst>
          </p:cNvPr>
          <p:cNvSpPr/>
          <p:nvPr/>
        </p:nvSpPr>
        <p:spPr>
          <a:xfrm>
            <a:off x="8827951" y="4386007"/>
            <a:ext cx="2517161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BECCF66-47A0-44EB-8693-DA90A7AC8C13}"/>
              </a:ext>
            </a:extLst>
          </p:cNvPr>
          <p:cNvSpPr/>
          <p:nvPr/>
        </p:nvSpPr>
        <p:spPr>
          <a:xfrm>
            <a:off x="9242667" y="4644946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818B37C-98D2-4779-AC43-FB41B173DDCF}"/>
              </a:ext>
            </a:extLst>
          </p:cNvPr>
          <p:cNvSpPr txBox="1"/>
          <p:nvPr/>
        </p:nvSpPr>
        <p:spPr>
          <a:xfrm>
            <a:off x="9718861" y="593000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455ECC0-FD46-4F29-9E01-CDC249C36C7F}"/>
              </a:ext>
            </a:extLst>
          </p:cNvPr>
          <p:cNvGrpSpPr/>
          <p:nvPr/>
        </p:nvGrpSpPr>
        <p:grpSpPr>
          <a:xfrm>
            <a:off x="9584120" y="5005959"/>
            <a:ext cx="1006998" cy="827590"/>
            <a:chOff x="853440" y="4579716"/>
            <a:chExt cx="1006998" cy="82759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1CE9656-7C15-4BDF-88FD-56AE18C601C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13D22F4-89E5-4F43-9A8A-BD934BEE94B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96F1061B-9D26-43E5-A9F1-B1EA4D9B07D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60E7258-012D-482C-825A-6F64C09CAF4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E4EB4D1-2DA9-4B8B-8ABC-20494E2A62D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914900B-FDC9-476C-86FB-CA755DBD0D9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52291AF6-B0BC-4A9F-8B09-D1CCB877EB0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43F8306B-4E8F-407E-85F3-4F984E5A505D}"/>
              </a:ext>
            </a:extLst>
          </p:cNvPr>
          <p:cNvSpPr txBox="1"/>
          <p:nvPr/>
        </p:nvSpPr>
        <p:spPr>
          <a:xfrm>
            <a:off x="9259183" y="6360890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7040E8-7910-4475-837F-35F30D74D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109609"/>
            <a:ext cx="7852125" cy="6100777"/>
          </a:xfrm>
        </p:spPr>
        <p:txBody>
          <a:bodyPr>
            <a:normAutofit lnSpcReduction="10000"/>
          </a:bodyPr>
          <a:lstStyle/>
          <a:p>
            <a:r>
              <a:rPr lang="en-IN" dirty="0"/>
              <a:t>With Kubernetes our core goal will be to </a:t>
            </a:r>
            <a:r>
              <a:rPr lang="en-IN" dirty="0">
                <a:solidFill>
                  <a:srgbClr val="0070C0"/>
                </a:solidFill>
              </a:rPr>
              <a:t>deploy our applications </a:t>
            </a:r>
            <a:r>
              <a:rPr lang="en-IN" dirty="0"/>
              <a:t>in the form of </a:t>
            </a:r>
            <a:r>
              <a:rPr lang="en-IN" dirty="0">
                <a:solidFill>
                  <a:srgbClr val="0070C0"/>
                </a:solidFill>
              </a:rPr>
              <a:t>containers</a:t>
            </a:r>
            <a:r>
              <a:rPr lang="en-IN" dirty="0"/>
              <a:t> on </a:t>
            </a:r>
            <a:r>
              <a:rPr lang="en-IN" dirty="0">
                <a:solidFill>
                  <a:srgbClr val="0070C0"/>
                </a:solidFill>
              </a:rPr>
              <a:t>worker nodes </a:t>
            </a:r>
            <a:r>
              <a:rPr lang="en-IN" dirty="0"/>
              <a:t>in a k8s cluster. </a:t>
            </a:r>
          </a:p>
          <a:p>
            <a:r>
              <a:rPr lang="en-IN" dirty="0"/>
              <a:t>Kubernetes </a:t>
            </a:r>
            <a:r>
              <a:rPr lang="en-IN" dirty="0">
                <a:solidFill>
                  <a:srgbClr val="0070C0"/>
                </a:solidFill>
              </a:rPr>
              <a:t>does not </a:t>
            </a:r>
            <a:r>
              <a:rPr lang="en-IN" dirty="0"/>
              <a:t>deploy containers directly on the worker nodes.</a:t>
            </a:r>
          </a:p>
          <a:p>
            <a:r>
              <a:rPr lang="en-IN" dirty="0"/>
              <a:t>Container is </a:t>
            </a:r>
            <a:r>
              <a:rPr lang="en-IN" dirty="0">
                <a:solidFill>
                  <a:srgbClr val="0070C0"/>
                </a:solidFill>
              </a:rPr>
              <a:t>encapsulated</a:t>
            </a:r>
            <a:r>
              <a:rPr lang="en-IN" dirty="0"/>
              <a:t> in to a Kubernetes Object named </a:t>
            </a:r>
            <a:r>
              <a:rPr lang="en-IN" dirty="0">
                <a:solidFill>
                  <a:srgbClr val="00B050"/>
                </a:solidFill>
              </a:rPr>
              <a:t>POD</a:t>
            </a:r>
            <a:r>
              <a:rPr lang="en-IN" dirty="0"/>
              <a:t>.</a:t>
            </a:r>
          </a:p>
          <a:p>
            <a:r>
              <a:rPr lang="en-IN" dirty="0"/>
              <a:t>A POD is a </a:t>
            </a:r>
            <a:r>
              <a:rPr lang="en-IN" dirty="0">
                <a:solidFill>
                  <a:srgbClr val="0070C0"/>
                </a:solidFill>
              </a:rPr>
              <a:t>single instance </a:t>
            </a:r>
            <a:r>
              <a:rPr lang="en-IN" dirty="0"/>
              <a:t>of an application.</a:t>
            </a:r>
          </a:p>
          <a:p>
            <a:r>
              <a:rPr lang="en-IN" dirty="0"/>
              <a:t>A POD is the </a:t>
            </a:r>
            <a:r>
              <a:rPr lang="en-IN" dirty="0">
                <a:solidFill>
                  <a:srgbClr val="0070C0"/>
                </a:solidFill>
              </a:rPr>
              <a:t>smallest object </a:t>
            </a:r>
            <a:r>
              <a:rPr lang="en-IN" dirty="0"/>
              <a:t>that we can create in Kubernetes.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635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5" grpId="0"/>
      <p:bldP spid="8" grpId="0"/>
      <p:bldP spid="99" grpId="0" animBg="1"/>
      <p:bldP spid="100" grpId="0" animBg="1"/>
      <p:bldP spid="101" grpId="0"/>
      <p:bldP spid="118" grpId="0"/>
      <p:bldP spid="119" grpId="0" animBg="1"/>
      <p:bldP spid="120" grpId="0" animBg="1"/>
      <p:bldP spid="121" grpId="0"/>
      <p:bldP spid="130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 dirty="0"/>
              <a:t>Kubernetes - </a:t>
            </a:r>
            <a:r>
              <a:rPr lang="en-IN" dirty="0">
                <a:solidFill>
                  <a:srgbClr val="00B050"/>
                </a:solidFill>
              </a:rPr>
              <a:t>POD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1447733" y="4383687"/>
            <a:ext cx="10791458" cy="30957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C7737D-F00E-4501-8814-5A16A7DAC760}"/>
              </a:ext>
            </a:extLst>
          </p:cNvPr>
          <p:cNvSpPr/>
          <p:nvPr/>
        </p:nvSpPr>
        <p:spPr>
          <a:xfrm>
            <a:off x="1798832" y="4733654"/>
            <a:ext cx="4541964" cy="233934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3033200" y="6675717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86486F8-6670-4BB4-A420-0DC1D8FF5907}"/>
              </a:ext>
            </a:extLst>
          </p:cNvPr>
          <p:cNvSpPr/>
          <p:nvPr/>
        </p:nvSpPr>
        <p:spPr>
          <a:xfrm>
            <a:off x="4244122" y="499776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76608B5-998F-4597-B290-E16C1259AF4E}"/>
              </a:ext>
            </a:extLst>
          </p:cNvPr>
          <p:cNvSpPr txBox="1"/>
          <p:nvPr/>
        </p:nvSpPr>
        <p:spPr>
          <a:xfrm>
            <a:off x="4720316" y="6282817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5673470" y="710867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50E5B25-9C86-4816-A4F9-F276AAED274D}"/>
              </a:ext>
            </a:extLst>
          </p:cNvPr>
          <p:cNvGrpSpPr/>
          <p:nvPr/>
        </p:nvGrpSpPr>
        <p:grpSpPr>
          <a:xfrm>
            <a:off x="4585575" y="5358773"/>
            <a:ext cx="1006998" cy="827590"/>
            <a:chOff x="853440" y="4579716"/>
            <a:chExt cx="1006998" cy="82759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68A4273-2A5A-4334-A317-2009B2D6AC6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03B0E07-D146-4D2B-818A-862739EB03A7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373DA4CB-D39C-4977-AEA8-2F68B148475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EDEB22A-DEF1-4C64-96D0-6C221FE34D71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4B516369-3F7D-48A7-9C25-770C17C3397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05A4FFF-4AA9-4AE8-8BB6-59630B5DC62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E557D2A-AAD0-46E6-AB78-AA10E49E45A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9F588E27-9F42-4BE5-ADD6-1539DBC3D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446" y="1035650"/>
            <a:ext cx="12935415" cy="1694067"/>
          </a:xfrm>
        </p:spPr>
        <p:txBody>
          <a:bodyPr>
            <a:normAutofit/>
          </a:bodyPr>
          <a:lstStyle/>
          <a:p>
            <a:r>
              <a:rPr lang="en-IN" dirty="0"/>
              <a:t>PODs generally have </a:t>
            </a:r>
            <a:r>
              <a:rPr lang="en-IN" dirty="0">
                <a:solidFill>
                  <a:srgbClr val="0070C0"/>
                </a:solidFill>
              </a:rPr>
              <a:t>one to one </a:t>
            </a:r>
            <a:r>
              <a:rPr lang="en-IN" dirty="0"/>
              <a:t>relationship with containers. </a:t>
            </a:r>
          </a:p>
          <a:p>
            <a:r>
              <a:rPr lang="en-IN" dirty="0"/>
              <a:t>To scale up we </a:t>
            </a:r>
            <a:r>
              <a:rPr lang="en-IN" dirty="0">
                <a:solidFill>
                  <a:srgbClr val="0070C0"/>
                </a:solidFill>
              </a:rPr>
              <a:t>create</a:t>
            </a:r>
            <a:r>
              <a:rPr lang="en-IN" dirty="0"/>
              <a:t> new POD and to scale down we </a:t>
            </a:r>
            <a:r>
              <a:rPr lang="en-IN" dirty="0">
                <a:solidFill>
                  <a:srgbClr val="0070C0"/>
                </a:solidFill>
              </a:rPr>
              <a:t>delete</a:t>
            </a:r>
            <a:r>
              <a:rPr lang="en-IN" dirty="0"/>
              <a:t> the POD. 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B3A4A8BA-7721-4D2A-A4F4-23FE17A086CF}"/>
              </a:ext>
            </a:extLst>
          </p:cNvPr>
          <p:cNvSpPr/>
          <p:nvPr/>
        </p:nvSpPr>
        <p:spPr>
          <a:xfrm>
            <a:off x="2128849" y="499776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FCC6E04-3A27-4647-BE56-B184D3B03191}"/>
              </a:ext>
            </a:extLst>
          </p:cNvPr>
          <p:cNvSpPr txBox="1"/>
          <p:nvPr/>
        </p:nvSpPr>
        <p:spPr>
          <a:xfrm>
            <a:off x="2512641" y="626691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09432BB-FA21-4B63-B22B-EFC6F7B2C4C3}"/>
              </a:ext>
            </a:extLst>
          </p:cNvPr>
          <p:cNvSpPr/>
          <p:nvPr/>
        </p:nvSpPr>
        <p:spPr>
          <a:xfrm>
            <a:off x="7377653" y="4696802"/>
            <a:ext cx="4618196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2D1A9B6-27D0-47DC-8C60-FE6C7AA0CE3E}"/>
              </a:ext>
            </a:extLst>
          </p:cNvPr>
          <p:cNvSpPr/>
          <p:nvPr/>
        </p:nvSpPr>
        <p:spPr>
          <a:xfrm>
            <a:off x="9893404" y="4955741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8CFEB02-5E36-4E72-AB72-7201D7705762}"/>
              </a:ext>
            </a:extLst>
          </p:cNvPr>
          <p:cNvSpPr txBox="1"/>
          <p:nvPr/>
        </p:nvSpPr>
        <p:spPr>
          <a:xfrm>
            <a:off x="10369598" y="6240798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67EFE3F-8E7D-4F19-B934-8196821458C8}"/>
              </a:ext>
            </a:extLst>
          </p:cNvPr>
          <p:cNvGrpSpPr/>
          <p:nvPr/>
        </p:nvGrpSpPr>
        <p:grpSpPr>
          <a:xfrm>
            <a:off x="10234857" y="5316754"/>
            <a:ext cx="1006998" cy="827590"/>
            <a:chOff x="853440" y="4579716"/>
            <a:chExt cx="1006998" cy="827590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2DE4DCAB-7591-4570-B8DF-DAAD479E82A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42CA3CC-3988-4839-8B26-ECD3EDC6BD4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CE43582-2FEA-425A-A7D2-707721F6887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0028450-DDEA-483E-BA6D-E7BF3249B18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736C19D2-558E-4D2D-AF38-CCBF3F50D4C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7E470B7-5C58-4EBE-A721-E69C60D969A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A54BC156-1BB8-4E22-B7BA-3CD2BEAE78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309CA4E-357A-4AAA-B8D9-2E9FBBD95F02}"/>
              </a:ext>
            </a:extLst>
          </p:cNvPr>
          <p:cNvGrpSpPr/>
          <p:nvPr/>
        </p:nvGrpSpPr>
        <p:grpSpPr>
          <a:xfrm>
            <a:off x="2462869" y="5406658"/>
            <a:ext cx="1006998" cy="827590"/>
            <a:chOff x="853440" y="4579716"/>
            <a:chExt cx="1006998" cy="827590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854C45C4-D2B1-42F2-8742-8B20EB1E992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BCDFBAFE-6235-40B7-9B16-7D5542313D0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A72375A-BEF5-4AC2-BE03-FDBAA1ED0C1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884BEDC-D68E-47CA-B557-60CBD7E0ADD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58CD1B2-A5D9-46D8-8B27-1E11EF1B3C8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0623586-DA63-48A5-AE08-1489589B0EC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970CE6F-34E1-4ED6-AF57-E4B18D011EA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pic>
        <p:nvPicPr>
          <p:cNvPr id="10" name="Graphic 9" descr="User">
            <a:extLst>
              <a:ext uri="{FF2B5EF4-FFF2-40B4-BE49-F238E27FC236}">
                <a16:creationId xmlns:a16="http://schemas.microsoft.com/office/drawing/2014/main" id="{E6953B64-3E5C-4119-B570-48D9FDE69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3643" y="2983632"/>
            <a:ext cx="914400" cy="914400"/>
          </a:xfrm>
          <a:prstGeom prst="rect">
            <a:avLst/>
          </a:prstGeom>
        </p:spPr>
      </p:pic>
      <p:pic>
        <p:nvPicPr>
          <p:cNvPr id="203" name="Graphic 202" descr="User">
            <a:extLst>
              <a:ext uri="{FF2B5EF4-FFF2-40B4-BE49-F238E27FC236}">
                <a16:creationId xmlns:a16="http://schemas.microsoft.com/office/drawing/2014/main" id="{6AE6CA85-47FC-40E3-88ED-5B04FF970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9626" y="2983632"/>
            <a:ext cx="914400" cy="914400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68BB7FA1-930A-4EEB-AE34-46352A12A5F9}"/>
              </a:ext>
            </a:extLst>
          </p:cNvPr>
          <p:cNvSpPr txBox="1"/>
          <p:nvPr/>
        </p:nvSpPr>
        <p:spPr>
          <a:xfrm>
            <a:off x="8703407" y="6671685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pic>
        <p:nvPicPr>
          <p:cNvPr id="205" name="Graphic 204" descr="User">
            <a:extLst>
              <a:ext uri="{FF2B5EF4-FFF2-40B4-BE49-F238E27FC236}">
                <a16:creationId xmlns:a16="http://schemas.microsoft.com/office/drawing/2014/main" id="{F349E2F8-3417-4AB7-8447-6F8DD8C41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771" y="2973665"/>
            <a:ext cx="914400" cy="914400"/>
          </a:xfrm>
          <a:prstGeom prst="rect">
            <a:avLst/>
          </a:prstGeom>
        </p:spPr>
      </p:pic>
      <p:pic>
        <p:nvPicPr>
          <p:cNvPr id="206" name="Graphic 205" descr="User">
            <a:extLst>
              <a:ext uri="{FF2B5EF4-FFF2-40B4-BE49-F238E27FC236}">
                <a16:creationId xmlns:a16="http://schemas.microsoft.com/office/drawing/2014/main" id="{1C4BAC88-1D30-487F-A469-9E0709598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1754" y="2973665"/>
            <a:ext cx="914400" cy="914400"/>
          </a:xfrm>
          <a:prstGeom prst="rect">
            <a:avLst/>
          </a:prstGeom>
        </p:spPr>
      </p:pic>
      <p:pic>
        <p:nvPicPr>
          <p:cNvPr id="209" name="Graphic 208" descr="User">
            <a:extLst>
              <a:ext uri="{FF2B5EF4-FFF2-40B4-BE49-F238E27FC236}">
                <a16:creationId xmlns:a16="http://schemas.microsoft.com/office/drawing/2014/main" id="{68C5EBCB-5287-42B1-8200-AF740B82E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7653" y="2962091"/>
            <a:ext cx="914400" cy="914400"/>
          </a:xfrm>
          <a:prstGeom prst="rect">
            <a:avLst/>
          </a:prstGeom>
        </p:spPr>
      </p:pic>
      <p:pic>
        <p:nvPicPr>
          <p:cNvPr id="210" name="Graphic 209" descr="User">
            <a:extLst>
              <a:ext uri="{FF2B5EF4-FFF2-40B4-BE49-F238E27FC236}">
                <a16:creationId xmlns:a16="http://schemas.microsoft.com/office/drawing/2014/main" id="{CA179477-32B7-4B53-9DF8-ABEB9C5FA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3636" y="2962091"/>
            <a:ext cx="914400" cy="914400"/>
          </a:xfrm>
          <a:prstGeom prst="rect">
            <a:avLst/>
          </a:prstGeom>
        </p:spPr>
      </p:pic>
      <p:pic>
        <p:nvPicPr>
          <p:cNvPr id="211" name="Graphic 210" descr="User">
            <a:extLst>
              <a:ext uri="{FF2B5EF4-FFF2-40B4-BE49-F238E27FC236}">
                <a16:creationId xmlns:a16="http://schemas.microsoft.com/office/drawing/2014/main" id="{BCC93663-97A2-41C7-A15F-DC836F8EA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29781" y="2952124"/>
            <a:ext cx="914400" cy="914400"/>
          </a:xfrm>
          <a:prstGeom prst="rect">
            <a:avLst/>
          </a:prstGeom>
        </p:spPr>
      </p:pic>
      <p:pic>
        <p:nvPicPr>
          <p:cNvPr id="212" name="Graphic 211" descr="User">
            <a:extLst>
              <a:ext uri="{FF2B5EF4-FFF2-40B4-BE49-F238E27FC236}">
                <a16:creationId xmlns:a16="http://schemas.microsoft.com/office/drawing/2014/main" id="{0B763A72-A9DE-4859-B2C1-9AF6F8609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5764" y="2952124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5A02FB-169A-49CD-B5FB-3943602343F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380843" y="38980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E9B9E33D-1453-470F-9A37-5060CDD886A7}"/>
              </a:ext>
            </a:extLst>
          </p:cNvPr>
          <p:cNvCxnSpPr>
            <a:cxnSpLocks/>
            <a:stCxn id="203" idx="2"/>
          </p:cNvCxnSpPr>
          <p:nvPr/>
        </p:nvCxnSpPr>
        <p:spPr>
          <a:xfrm>
            <a:off x="4526826" y="389803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84BF2B2F-0A25-4778-9B32-C066FBDFEB5F}"/>
              </a:ext>
            </a:extLst>
          </p:cNvPr>
          <p:cNvCxnSpPr>
            <a:cxnSpLocks/>
          </p:cNvCxnSpPr>
          <p:nvPr/>
        </p:nvCxnSpPr>
        <p:spPr>
          <a:xfrm>
            <a:off x="5639222" y="39012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101AB003-C932-4194-922F-2D2EA261CEBE}"/>
              </a:ext>
            </a:extLst>
          </p:cNvPr>
          <p:cNvCxnSpPr>
            <a:cxnSpLocks/>
          </p:cNvCxnSpPr>
          <p:nvPr/>
        </p:nvCxnSpPr>
        <p:spPr>
          <a:xfrm>
            <a:off x="6785205" y="39012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ECD6095-C143-4D24-AE2F-ED661878D0B0}"/>
              </a:ext>
            </a:extLst>
          </p:cNvPr>
          <p:cNvCxnSpPr>
            <a:cxnSpLocks/>
          </p:cNvCxnSpPr>
          <p:nvPr/>
        </p:nvCxnSpPr>
        <p:spPr>
          <a:xfrm>
            <a:off x="7858661" y="391350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F71D7EC6-E3C7-4B64-A516-2BFEFFDCC6ED}"/>
              </a:ext>
            </a:extLst>
          </p:cNvPr>
          <p:cNvCxnSpPr>
            <a:cxnSpLocks/>
          </p:cNvCxnSpPr>
          <p:nvPr/>
        </p:nvCxnSpPr>
        <p:spPr>
          <a:xfrm>
            <a:off x="9004644" y="391350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A0DB3837-AB24-440D-9108-12721EBCE76E}"/>
              </a:ext>
            </a:extLst>
          </p:cNvPr>
          <p:cNvCxnSpPr>
            <a:cxnSpLocks/>
          </p:cNvCxnSpPr>
          <p:nvPr/>
        </p:nvCxnSpPr>
        <p:spPr>
          <a:xfrm>
            <a:off x="10117040" y="391675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8DF00733-B378-447B-ACE7-1D6EFC83AFAF}"/>
              </a:ext>
            </a:extLst>
          </p:cNvPr>
          <p:cNvCxnSpPr>
            <a:cxnSpLocks/>
          </p:cNvCxnSpPr>
          <p:nvPr/>
        </p:nvCxnSpPr>
        <p:spPr>
          <a:xfrm>
            <a:off x="11263023" y="391675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A8ADADD6-33CE-364A-94E6-4997823B1491}"/>
              </a:ext>
            </a:extLst>
          </p:cNvPr>
          <p:cNvSpPr/>
          <p:nvPr/>
        </p:nvSpPr>
        <p:spPr>
          <a:xfrm>
            <a:off x="7745032" y="4981454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415FD1A-B65D-5A4A-AE09-9A6710001508}"/>
              </a:ext>
            </a:extLst>
          </p:cNvPr>
          <p:cNvSpPr txBox="1"/>
          <p:nvPr/>
        </p:nvSpPr>
        <p:spPr>
          <a:xfrm>
            <a:off x="8221226" y="6266511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025C362-6688-1D41-9DCD-CBD0A0D76A15}"/>
              </a:ext>
            </a:extLst>
          </p:cNvPr>
          <p:cNvGrpSpPr/>
          <p:nvPr/>
        </p:nvGrpSpPr>
        <p:grpSpPr>
          <a:xfrm>
            <a:off x="8086485" y="5342467"/>
            <a:ext cx="1006998" cy="827590"/>
            <a:chOff x="853440" y="4579716"/>
            <a:chExt cx="1006998" cy="827590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274DFFB-6CAA-7B45-A90D-52AEB48F4A5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F7A2470-70D0-DB4F-9AFB-6A080B737ED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D2C6177-23F9-3945-9FFD-E0823E99B06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C8AD880-17F0-2A4C-AEC4-081A65633A9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B956FBC-2833-2041-9DA0-2EEAA8270F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27EE2F-8CBE-A143-8F78-D61C6DDB385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F0D0A08-208E-3845-9178-2638FA5D293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305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59" grpId="0"/>
      <p:bldP spid="67" grpId="0" animBg="1"/>
      <p:bldP spid="75" grpId="0"/>
      <p:bldP spid="85" grpId="0"/>
      <p:bldP spid="174" grpId="0" animBg="1"/>
      <p:bldP spid="175" grpId="0"/>
      <p:bldP spid="184" grpId="0" animBg="1"/>
      <p:bldP spid="185" grpId="0" animBg="1"/>
      <p:bldP spid="186" grpId="0"/>
      <p:bldP spid="204" grpId="0"/>
      <p:bldP spid="78" grpId="0" animBg="1"/>
      <p:bldP spid="7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PODs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1447732" y="4383687"/>
            <a:ext cx="11846257" cy="30957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C7737D-F00E-4501-8814-5A16A7DAC760}"/>
              </a:ext>
            </a:extLst>
          </p:cNvPr>
          <p:cNvSpPr/>
          <p:nvPr/>
        </p:nvSpPr>
        <p:spPr>
          <a:xfrm>
            <a:off x="1844413" y="4756619"/>
            <a:ext cx="5972512" cy="233934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3647714" y="6695773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6733197" y="709677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23720A5-F991-4783-B1CB-0F997406EF36}"/>
              </a:ext>
            </a:extLst>
          </p:cNvPr>
          <p:cNvSpPr/>
          <p:nvPr/>
        </p:nvSpPr>
        <p:spPr>
          <a:xfrm>
            <a:off x="2100254" y="5015558"/>
            <a:ext cx="3313427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209DBF4-835C-4772-AA5A-4494D6C078CB}"/>
              </a:ext>
            </a:extLst>
          </p:cNvPr>
          <p:cNvSpPr txBox="1"/>
          <p:nvPr/>
        </p:nvSpPr>
        <p:spPr>
          <a:xfrm>
            <a:off x="3452143" y="6300615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273E02FF-619F-4E39-B53C-856B749E1C49}"/>
              </a:ext>
            </a:extLst>
          </p:cNvPr>
          <p:cNvGrpSpPr/>
          <p:nvPr/>
        </p:nvGrpSpPr>
        <p:grpSpPr>
          <a:xfrm>
            <a:off x="2386762" y="5373677"/>
            <a:ext cx="1006998" cy="827590"/>
            <a:chOff x="853440" y="4579716"/>
            <a:chExt cx="1006998" cy="82759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71566CA6-647D-49DA-A1EC-ADC4328C3E9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A9887BBE-316C-484C-86DD-29C626FF216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03A9420-B9E0-4CF3-B61B-512F9792343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7E63067-3D1A-4FE9-9F0D-F0683173F84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E0FB3992-3ECB-4EC0-ACFC-22CC137EA53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3B0DE9F7-0059-4F95-8F9F-3B5320E482F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D587C9E5-35AC-4F82-A29D-3002DF719F14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DB67EFB-F05F-4A93-A9D3-C15E63B4B490}"/>
              </a:ext>
            </a:extLst>
          </p:cNvPr>
          <p:cNvGrpSpPr/>
          <p:nvPr/>
        </p:nvGrpSpPr>
        <p:grpSpPr>
          <a:xfrm>
            <a:off x="3927080" y="5255915"/>
            <a:ext cx="1250066" cy="1030147"/>
            <a:chOff x="698628" y="4440514"/>
            <a:chExt cx="1250066" cy="1030147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E88B424-D758-457D-A0C1-503AED1613E4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76997453-0CD8-4BB6-9427-2C24C918AD6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56EF418-60A3-41F5-9F2F-20D330A3D962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7BED9FF-44F8-488F-A508-2C74341CB9A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6E41D91-CC12-4FAA-BABA-417676255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B43B28E-AC38-4760-BE41-99B40E1A1F6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4CD05AC8-9F67-473D-BFFF-4F104A4ED56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77116EB-722A-4ED2-9B19-D8F958B467F3}"/>
                </a:ext>
              </a:extLst>
            </p:cNvPr>
            <p:cNvCxnSpPr/>
            <p:nvPr/>
          </p:nvCxnSpPr>
          <p:spPr>
            <a:xfrm>
              <a:off x="698628" y="4440514"/>
              <a:ext cx="1250066" cy="1030147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15CAD2BE-6B7B-4A36-A795-FC12DC0DF6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184" y="4440514"/>
              <a:ext cx="1183510" cy="1030147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09432BB-FA21-4B63-B22B-EFC6F7B2C4C3}"/>
              </a:ext>
            </a:extLst>
          </p:cNvPr>
          <p:cNvSpPr/>
          <p:nvPr/>
        </p:nvSpPr>
        <p:spPr>
          <a:xfrm>
            <a:off x="8213606" y="4733654"/>
            <a:ext cx="4723065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2D1A9B6-27D0-47DC-8C60-FE6C7AA0CE3E}"/>
              </a:ext>
            </a:extLst>
          </p:cNvPr>
          <p:cNvSpPr/>
          <p:nvPr/>
        </p:nvSpPr>
        <p:spPr>
          <a:xfrm>
            <a:off x="10834226" y="4992593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8CFEB02-5E36-4E72-AB72-7201D7705762}"/>
              </a:ext>
            </a:extLst>
          </p:cNvPr>
          <p:cNvSpPr txBox="1"/>
          <p:nvPr/>
        </p:nvSpPr>
        <p:spPr>
          <a:xfrm>
            <a:off x="11310420" y="627765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67EFE3F-8E7D-4F19-B934-8196821458C8}"/>
              </a:ext>
            </a:extLst>
          </p:cNvPr>
          <p:cNvGrpSpPr/>
          <p:nvPr/>
        </p:nvGrpSpPr>
        <p:grpSpPr>
          <a:xfrm>
            <a:off x="11175679" y="5353606"/>
            <a:ext cx="1006998" cy="827590"/>
            <a:chOff x="853440" y="4579716"/>
            <a:chExt cx="1006998" cy="827590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2DE4DCAB-7591-4570-B8DF-DAAD479E82A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42CA3CC-3988-4839-8B26-ECD3EDC6BD4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CE43582-2FEA-425A-A7D2-707721F6887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0028450-DDEA-483E-BA6D-E7BF3249B18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736C19D2-558E-4D2D-AF38-CCBF3F50D4C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7E470B7-5C58-4EBE-A721-E69C60D969A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A54BC156-1BB8-4E22-B7BA-3CD2BEAE78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pic>
        <p:nvPicPr>
          <p:cNvPr id="10" name="Graphic 9" descr="User">
            <a:extLst>
              <a:ext uri="{FF2B5EF4-FFF2-40B4-BE49-F238E27FC236}">
                <a16:creationId xmlns:a16="http://schemas.microsoft.com/office/drawing/2014/main" id="{E6953B64-3E5C-4119-B570-48D9FDE69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3643" y="2983632"/>
            <a:ext cx="914400" cy="914400"/>
          </a:xfrm>
          <a:prstGeom prst="rect">
            <a:avLst/>
          </a:prstGeom>
        </p:spPr>
      </p:pic>
      <p:pic>
        <p:nvPicPr>
          <p:cNvPr id="203" name="Graphic 202" descr="User">
            <a:extLst>
              <a:ext uri="{FF2B5EF4-FFF2-40B4-BE49-F238E27FC236}">
                <a16:creationId xmlns:a16="http://schemas.microsoft.com/office/drawing/2014/main" id="{6AE6CA85-47FC-40E3-88ED-5B04FF970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9626" y="2983632"/>
            <a:ext cx="914400" cy="914400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68BB7FA1-930A-4EEB-AE34-46352A12A5F9}"/>
              </a:ext>
            </a:extLst>
          </p:cNvPr>
          <p:cNvSpPr txBox="1"/>
          <p:nvPr/>
        </p:nvSpPr>
        <p:spPr>
          <a:xfrm>
            <a:off x="9638014" y="6661261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pic>
        <p:nvPicPr>
          <p:cNvPr id="205" name="Graphic 204" descr="User">
            <a:extLst>
              <a:ext uri="{FF2B5EF4-FFF2-40B4-BE49-F238E27FC236}">
                <a16:creationId xmlns:a16="http://schemas.microsoft.com/office/drawing/2014/main" id="{F349E2F8-3417-4AB7-8447-6F8DD8C41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771" y="2973665"/>
            <a:ext cx="914400" cy="914400"/>
          </a:xfrm>
          <a:prstGeom prst="rect">
            <a:avLst/>
          </a:prstGeom>
        </p:spPr>
      </p:pic>
      <p:pic>
        <p:nvPicPr>
          <p:cNvPr id="206" name="Graphic 205" descr="User">
            <a:extLst>
              <a:ext uri="{FF2B5EF4-FFF2-40B4-BE49-F238E27FC236}">
                <a16:creationId xmlns:a16="http://schemas.microsoft.com/office/drawing/2014/main" id="{1C4BAC88-1D30-487F-A469-9E0709598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1754" y="2973665"/>
            <a:ext cx="914400" cy="914400"/>
          </a:xfrm>
          <a:prstGeom prst="rect">
            <a:avLst/>
          </a:prstGeom>
        </p:spPr>
      </p:pic>
      <p:pic>
        <p:nvPicPr>
          <p:cNvPr id="209" name="Graphic 208" descr="User">
            <a:extLst>
              <a:ext uri="{FF2B5EF4-FFF2-40B4-BE49-F238E27FC236}">
                <a16:creationId xmlns:a16="http://schemas.microsoft.com/office/drawing/2014/main" id="{68C5EBCB-5287-42B1-8200-AF740B82E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7653" y="2962091"/>
            <a:ext cx="914400" cy="914400"/>
          </a:xfrm>
          <a:prstGeom prst="rect">
            <a:avLst/>
          </a:prstGeom>
        </p:spPr>
      </p:pic>
      <p:pic>
        <p:nvPicPr>
          <p:cNvPr id="210" name="Graphic 209" descr="User">
            <a:extLst>
              <a:ext uri="{FF2B5EF4-FFF2-40B4-BE49-F238E27FC236}">
                <a16:creationId xmlns:a16="http://schemas.microsoft.com/office/drawing/2014/main" id="{CA179477-32B7-4B53-9DF8-ABEB9C5FA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3636" y="2962091"/>
            <a:ext cx="914400" cy="914400"/>
          </a:xfrm>
          <a:prstGeom prst="rect">
            <a:avLst/>
          </a:prstGeom>
        </p:spPr>
      </p:pic>
      <p:pic>
        <p:nvPicPr>
          <p:cNvPr id="211" name="Graphic 210" descr="User">
            <a:extLst>
              <a:ext uri="{FF2B5EF4-FFF2-40B4-BE49-F238E27FC236}">
                <a16:creationId xmlns:a16="http://schemas.microsoft.com/office/drawing/2014/main" id="{BCC93663-97A2-41C7-A15F-DC836F8EA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29781" y="2952124"/>
            <a:ext cx="914400" cy="914400"/>
          </a:xfrm>
          <a:prstGeom prst="rect">
            <a:avLst/>
          </a:prstGeom>
        </p:spPr>
      </p:pic>
      <p:pic>
        <p:nvPicPr>
          <p:cNvPr id="212" name="Graphic 211" descr="User">
            <a:extLst>
              <a:ext uri="{FF2B5EF4-FFF2-40B4-BE49-F238E27FC236}">
                <a16:creationId xmlns:a16="http://schemas.microsoft.com/office/drawing/2014/main" id="{0B763A72-A9DE-4859-B2C1-9AF6F8609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5764" y="2952124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5A02FB-169A-49CD-B5FB-3943602343F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380843" y="38980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E9B9E33D-1453-470F-9A37-5060CDD886A7}"/>
              </a:ext>
            </a:extLst>
          </p:cNvPr>
          <p:cNvCxnSpPr>
            <a:cxnSpLocks/>
            <a:stCxn id="203" idx="2"/>
          </p:cNvCxnSpPr>
          <p:nvPr/>
        </p:nvCxnSpPr>
        <p:spPr>
          <a:xfrm>
            <a:off x="4526826" y="389803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84BF2B2F-0A25-4778-9B32-C066FBDFEB5F}"/>
              </a:ext>
            </a:extLst>
          </p:cNvPr>
          <p:cNvCxnSpPr>
            <a:cxnSpLocks/>
          </p:cNvCxnSpPr>
          <p:nvPr/>
        </p:nvCxnSpPr>
        <p:spPr>
          <a:xfrm>
            <a:off x="5639222" y="39012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101AB003-C932-4194-922F-2D2EA261CEBE}"/>
              </a:ext>
            </a:extLst>
          </p:cNvPr>
          <p:cNvCxnSpPr>
            <a:cxnSpLocks/>
          </p:cNvCxnSpPr>
          <p:nvPr/>
        </p:nvCxnSpPr>
        <p:spPr>
          <a:xfrm>
            <a:off x="6785205" y="39012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ECD6095-C143-4D24-AE2F-ED661878D0B0}"/>
              </a:ext>
            </a:extLst>
          </p:cNvPr>
          <p:cNvCxnSpPr>
            <a:cxnSpLocks/>
          </p:cNvCxnSpPr>
          <p:nvPr/>
        </p:nvCxnSpPr>
        <p:spPr>
          <a:xfrm>
            <a:off x="7858661" y="391350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F71D7EC6-E3C7-4B64-A516-2BFEFFDCC6ED}"/>
              </a:ext>
            </a:extLst>
          </p:cNvPr>
          <p:cNvCxnSpPr>
            <a:cxnSpLocks/>
          </p:cNvCxnSpPr>
          <p:nvPr/>
        </p:nvCxnSpPr>
        <p:spPr>
          <a:xfrm>
            <a:off x="9004644" y="391350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A0DB3837-AB24-440D-9108-12721EBCE76E}"/>
              </a:ext>
            </a:extLst>
          </p:cNvPr>
          <p:cNvCxnSpPr>
            <a:cxnSpLocks/>
          </p:cNvCxnSpPr>
          <p:nvPr/>
        </p:nvCxnSpPr>
        <p:spPr>
          <a:xfrm>
            <a:off x="10117040" y="391675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8DF00733-B378-447B-ACE7-1D6EFC83AFAF}"/>
              </a:ext>
            </a:extLst>
          </p:cNvPr>
          <p:cNvCxnSpPr>
            <a:cxnSpLocks/>
          </p:cNvCxnSpPr>
          <p:nvPr/>
        </p:nvCxnSpPr>
        <p:spPr>
          <a:xfrm>
            <a:off x="11263023" y="391675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Content Placeholder 2">
            <a:extLst>
              <a:ext uri="{FF2B5EF4-FFF2-40B4-BE49-F238E27FC236}">
                <a16:creationId xmlns:a16="http://schemas.microsoft.com/office/drawing/2014/main" id="{634A1C79-06E8-4AFF-9AE5-60C1BB66C587}"/>
              </a:ext>
            </a:extLst>
          </p:cNvPr>
          <p:cNvSpPr txBox="1">
            <a:spLocks/>
          </p:cNvSpPr>
          <p:nvPr/>
        </p:nvSpPr>
        <p:spPr>
          <a:xfrm>
            <a:off x="657922" y="811075"/>
            <a:ext cx="13926386" cy="2114987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We </a:t>
            </a:r>
            <a:r>
              <a:rPr lang="en-IN" dirty="0">
                <a:solidFill>
                  <a:srgbClr val="0070C0"/>
                </a:solidFill>
              </a:rPr>
              <a:t>cannot have </a:t>
            </a:r>
            <a:r>
              <a:rPr lang="en-IN" dirty="0"/>
              <a:t>multiple containers of </a:t>
            </a:r>
            <a:r>
              <a:rPr lang="en-IN" dirty="0">
                <a:solidFill>
                  <a:srgbClr val="00B050"/>
                </a:solidFill>
              </a:rPr>
              <a:t>same kind </a:t>
            </a:r>
            <a:r>
              <a:rPr lang="en-IN" dirty="0"/>
              <a:t>in a single POD. 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Example: </a:t>
            </a:r>
            <a:r>
              <a:rPr lang="en-IN" dirty="0"/>
              <a:t>Two NGINX containers in single POD serving same purpose is </a:t>
            </a:r>
            <a:r>
              <a:rPr lang="en-IN" dirty="0">
                <a:solidFill>
                  <a:srgbClr val="C00000"/>
                </a:solidFill>
              </a:rPr>
              <a:t>not</a:t>
            </a:r>
            <a:r>
              <a:rPr lang="en-IN" dirty="0"/>
              <a:t> </a:t>
            </a:r>
            <a:r>
              <a:rPr lang="en-IN" dirty="0">
                <a:solidFill>
                  <a:srgbClr val="C00000"/>
                </a:solidFill>
              </a:rPr>
              <a:t>recommended</a:t>
            </a:r>
            <a:r>
              <a:rPr lang="en-IN" dirty="0"/>
              <a:t>. 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B99FB98-CCCE-B144-9E7C-C2E52FC7A3FC}"/>
              </a:ext>
            </a:extLst>
          </p:cNvPr>
          <p:cNvSpPr/>
          <p:nvPr/>
        </p:nvSpPr>
        <p:spPr>
          <a:xfrm>
            <a:off x="5755134" y="5037337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D3FAB05-08C2-1644-B751-D8171AF85035}"/>
              </a:ext>
            </a:extLst>
          </p:cNvPr>
          <p:cNvSpPr txBox="1"/>
          <p:nvPr/>
        </p:nvSpPr>
        <p:spPr>
          <a:xfrm>
            <a:off x="6231328" y="6322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9EEB18-17DE-504F-8684-207EFD1E7057}"/>
              </a:ext>
            </a:extLst>
          </p:cNvPr>
          <p:cNvGrpSpPr/>
          <p:nvPr/>
        </p:nvGrpSpPr>
        <p:grpSpPr>
          <a:xfrm>
            <a:off x="6096587" y="5398350"/>
            <a:ext cx="1006998" cy="827590"/>
            <a:chOff x="853440" y="4579716"/>
            <a:chExt cx="1006998" cy="82759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79206D2-50A3-6341-A69E-EC72D7A196A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EAF052B-F89E-814C-A56B-8956426ACD8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60109C5-03D2-7941-8CBD-348D859A030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86A509C-6618-5042-9CA8-FD21171B197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CA7EB29-2A79-6844-B2F8-6E20577823B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30FF944-E3F7-1343-A9CA-9CA70A681B4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B4C46DC-A0B1-1F49-8A3B-49F4CF53A3AA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C417BEF4-4387-F848-A993-962DE31DDA73}"/>
              </a:ext>
            </a:extLst>
          </p:cNvPr>
          <p:cNvSpPr/>
          <p:nvPr/>
        </p:nvSpPr>
        <p:spPr>
          <a:xfrm>
            <a:off x="8621827" y="499097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F58C66C-0B57-7B49-8A4D-57C23199FD8A}"/>
              </a:ext>
            </a:extLst>
          </p:cNvPr>
          <p:cNvSpPr txBox="1"/>
          <p:nvPr/>
        </p:nvSpPr>
        <p:spPr>
          <a:xfrm>
            <a:off x="9098021" y="6276027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67D5F92-1202-BE41-B731-7F59E3D80059}"/>
              </a:ext>
            </a:extLst>
          </p:cNvPr>
          <p:cNvGrpSpPr/>
          <p:nvPr/>
        </p:nvGrpSpPr>
        <p:grpSpPr>
          <a:xfrm>
            <a:off x="8963280" y="5351983"/>
            <a:ext cx="1006998" cy="827590"/>
            <a:chOff x="853440" y="4579716"/>
            <a:chExt cx="1006998" cy="82759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377B6B3-11DD-654A-AACB-0FEB6DECC5D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996E2E8-22EF-2D40-8093-C7E6706C175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51E02C9-BA60-CB43-A58E-2B31C304A21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88A45FA-6AA1-124B-938B-6BD143F3444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569FF39-B62E-2848-8CE8-C2FB75A687F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1048B84-C044-E346-9D0C-C32275A489B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9DC0C41-DE76-1C43-B0A2-77BB0E106E5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761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85" grpId="0"/>
      <p:bldP spid="142" grpId="0" animBg="1"/>
      <p:bldP spid="143" grpId="0"/>
      <p:bldP spid="184" grpId="0" animBg="1"/>
      <p:bldP spid="185" grpId="0" animBg="1"/>
      <p:bldP spid="186" grpId="0"/>
      <p:bldP spid="204" grpId="0"/>
      <p:bldP spid="80" grpId="0" animBg="1"/>
      <p:bldP spid="81" grpId="0"/>
      <p:bldP spid="91" grpId="0" animBg="1"/>
      <p:bldP spid="9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161" y="-178829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Multi-Container Pods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8619735" y="1461659"/>
            <a:ext cx="5625296" cy="3234618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96CEB1-D5E2-485E-B4D7-B230B578E8B0}"/>
              </a:ext>
            </a:extLst>
          </p:cNvPr>
          <p:cNvSpPr txBox="1"/>
          <p:nvPr/>
        </p:nvSpPr>
        <p:spPr>
          <a:xfrm>
            <a:off x="3393877" y="548418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C7737D-F00E-4501-8814-5A16A7DAC760}"/>
              </a:ext>
            </a:extLst>
          </p:cNvPr>
          <p:cNvSpPr/>
          <p:nvPr/>
        </p:nvSpPr>
        <p:spPr>
          <a:xfrm>
            <a:off x="8874378" y="1716302"/>
            <a:ext cx="5058136" cy="25389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0B21EF-B9D2-4278-9681-0B825503B169}"/>
              </a:ext>
            </a:extLst>
          </p:cNvPr>
          <p:cNvSpPr/>
          <p:nvPr/>
        </p:nvSpPr>
        <p:spPr>
          <a:xfrm>
            <a:off x="9369225" y="2107218"/>
            <a:ext cx="4054003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C8321F1-1A42-48F4-BD83-BA3A3A065E1B}"/>
              </a:ext>
            </a:extLst>
          </p:cNvPr>
          <p:cNvSpPr txBox="1"/>
          <p:nvPr/>
        </p:nvSpPr>
        <p:spPr>
          <a:xfrm>
            <a:off x="11030133" y="3350361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10575481" y="38019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10255169" y="4265389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43CEF77-5CB6-4B07-A2FA-D46A6DBC7B43}"/>
              </a:ext>
            </a:extLst>
          </p:cNvPr>
          <p:cNvGrpSpPr/>
          <p:nvPr/>
        </p:nvGrpSpPr>
        <p:grpSpPr>
          <a:xfrm>
            <a:off x="9680612" y="2448853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D347FEB-3AD8-4092-890A-2B39E927E77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708C6A7-F180-464C-93B6-B4E1891651B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48A7C43-1B6C-46A5-B941-3EF31B91920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0ADFDE6-CDE2-4F3D-80A5-AF6C65EC48C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BD865F3-3121-4B70-A25D-F17CD004AFC3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33E52F9-4B1A-4E39-A778-6FFF0DFE40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9A8234B-B332-49A9-82AB-EF2E3DD80145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F26A0D6-9996-423A-B0A9-0F2CB0BDCC31}"/>
              </a:ext>
            </a:extLst>
          </p:cNvPr>
          <p:cNvCxnSpPr>
            <a:cxnSpLocks/>
            <a:stCxn id="103" idx="3"/>
            <a:endCxn id="73" idx="1"/>
          </p:cNvCxnSpPr>
          <p:nvPr/>
        </p:nvCxnSpPr>
        <p:spPr>
          <a:xfrm flipV="1">
            <a:off x="10687610" y="2860068"/>
            <a:ext cx="1324470" cy="258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0C5C335-166E-4489-ACDD-5F0DD5D8CD9B}"/>
              </a:ext>
            </a:extLst>
          </p:cNvPr>
          <p:cNvGrpSpPr/>
          <p:nvPr/>
        </p:nvGrpSpPr>
        <p:grpSpPr>
          <a:xfrm>
            <a:off x="12012080" y="2446273"/>
            <a:ext cx="1006998" cy="827590"/>
            <a:chOff x="5318084" y="2957814"/>
            <a:chExt cx="1006998" cy="82759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FC1473-A0E3-4051-8867-94962616307B}"/>
                </a:ext>
              </a:extLst>
            </p:cNvPr>
            <p:cNvSpPr/>
            <p:nvPr/>
          </p:nvSpPr>
          <p:spPr>
            <a:xfrm>
              <a:off x="5318084" y="295781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C33E544-DB01-4466-8A4C-9F5A0C9F439C}"/>
                </a:ext>
              </a:extLst>
            </p:cNvPr>
            <p:cNvCxnSpPr>
              <a:cxnSpLocks/>
            </p:cNvCxnSpPr>
            <p:nvPr/>
          </p:nvCxnSpPr>
          <p:spPr>
            <a:xfrm>
              <a:off x="5514854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548E477-8DE6-491F-B02D-991D4FAE865D}"/>
                </a:ext>
              </a:extLst>
            </p:cNvPr>
            <p:cNvCxnSpPr>
              <a:cxnSpLocks/>
            </p:cNvCxnSpPr>
            <p:nvPr/>
          </p:nvCxnSpPr>
          <p:spPr>
            <a:xfrm>
              <a:off x="56691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2AB9F90-EBF1-49AF-BED7-FC777EEAB761}"/>
                </a:ext>
              </a:extLst>
            </p:cNvPr>
            <p:cNvCxnSpPr>
              <a:cxnSpLocks/>
            </p:cNvCxnSpPr>
            <p:nvPr/>
          </p:nvCxnSpPr>
          <p:spPr>
            <a:xfrm>
              <a:off x="58215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8386B78-45D9-4F68-948F-2B1BCDED5B12}"/>
                </a:ext>
              </a:extLst>
            </p:cNvPr>
            <p:cNvCxnSpPr>
              <a:cxnSpLocks/>
            </p:cNvCxnSpPr>
            <p:nvPr/>
          </p:nvCxnSpPr>
          <p:spPr>
            <a:xfrm>
              <a:off x="59739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033A842-E4CB-4582-9B64-1D5427658443}"/>
                </a:ext>
              </a:extLst>
            </p:cNvPr>
            <p:cNvCxnSpPr>
              <a:cxnSpLocks/>
            </p:cNvCxnSpPr>
            <p:nvPr/>
          </p:nvCxnSpPr>
          <p:spPr>
            <a:xfrm>
              <a:off x="61263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12B548D-4182-4591-90CD-8DEB4BE55A48}"/>
                </a:ext>
              </a:extLst>
            </p:cNvPr>
            <p:cNvSpPr txBox="1"/>
            <p:nvPr/>
          </p:nvSpPr>
          <p:spPr>
            <a:xfrm>
              <a:off x="5644104" y="3171554"/>
              <a:ext cx="406079" cy="40011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H</a:t>
              </a:r>
            </a:p>
          </p:txBody>
        </p:sp>
      </p:grp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668FEB10-CDC3-4E9E-92EE-C66B55420339}"/>
              </a:ext>
            </a:extLst>
          </p:cNvPr>
          <p:cNvSpPr/>
          <p:nvPr/>
        </p:nvSpPr>
        <p:spPr>
          <a:xfrm rot="10800000">
            <a:off x="12609596" y="5142406"/>
            <a:ext cx="1498092" cy="934207"/>
          </a:xfrm>
          <a:prstGeom prst="wedgeRectCallout">
            <a:avLst>
              <a:gd name="adj1" fmla="val 44463"/>
              <a:gd name="adj2" fmla="val 256952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098B8A-2441-45E9-879E-43770D795AC2}"/>
              </a:ext>
            </a:extLst>
          </p:cNvPr>
          <p:cNvSpPr txBox="1"/>
          <p:nvPr/>
        </p:nvSpPr>
        <p:spPr>
          <a:xfrm>
            <a:off x="12696404" y="5201453"/>
            <a:ext cx="14112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Helper </a:t>
            </a:r>
          </a:p>
          <a:p>
            <a:r>
              <a:rPr lang="en-IN" dirty="0"/>
              <a:t>Containers</a:t>
            </a:r>
          </a:p>
        </p:txBody>
      </p:sp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AA38688E-2F9B-414A-BC25-32FF7F1C7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759" y="1240221"/>
            <a:ext cx="8158278" cy="6348248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We can have multiple containers in a single POD, provided </a:t>
            </a:r>
            <a:r>
              <a:rPr lang="en-IN" dirty="0">
                <a:solidFill>
                  <a:srgbClr val="0070C0"/>
                </a:solidFill>
              </a:rPr>
              <a:t>they are not of same kind</a:t>
            </a:r>
            <a:r>
              <a:rPr lang="en-IN" dirty="0"/>
              <a:t>. 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Helper Containers (Side-car)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 Pullers: </a:t>
            </a:r>
            <a:r>
              <a:rPr lang="en-US" dirty="0"/>
              <a:t>Pull data required by Main Container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 pushers: </a:t>
            </a:r>
            <a:r>
              <a:rPr lang="en-US" dirty="0"/>
              <a:t>Push data by collecting from main container (logs)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Proxies: </a:t>
            </a:r>
            <a:r>
              <a:rPr lang="en-US" dirty="0"/>
              <a:t>Writes static data to html files using Helper container and Reads using Main Container.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Communication</a:t>
            </a:r>
          </a:p>
          <a:p>
            <a:pPr lvl="1"/>
            <a:r>
              <a:rPr lang="en-US" dirty="0"/>
              <a:t>The two containers can easily communicate with each other easily as they share same </a:t>
            </a:r>
            <a:r>
              <a:rPr lang="en-US" dirty="0">
                <a:solidFill>
                  <a:srgbClr val="0070C0"/>
                </a:solidFill>
              </a:rPr>
              <a:t>network space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They can also easily share </a:t>
            </a:r>
            <a:r>
              <a:rPr lang="en-US" dirty="0">
                <a:solidFill>
                  <a:srgbClr val="0070C0"/>
                </a:solidFill>
              </a:rPr>
              <a:t>same storage space</a:t>
            </a:r>
            <a:r>
              <a:rPr lang="en-US" dirty="0"/>
              <a:t>. </a:t>
            </a:r>
          </a:p>
          <a:p>
            <a:r>
              <a:rPr lang="en-US" dirty="0"/>
              <a:t>Multi-Container Pods is a </a:t>
            </a:r>
            <a:r>
              <a:rPr lang="en-US" dirty="0">
                <a:solidFill>
                  <a:srgbClr val="0070C0"/>
                </a:solidFill>
              </a:rPr>
              <a:t>rare use-case </a:t>
            </a:r>
            <a:r>
              <a:rPr lang="en-US" dirty="0"/>
              <a:t>and we will try to focus on core fundamentals.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882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41" grpId="0" animBg="1"/>
      <p:bldP spid="49" grpId="0"/>
      <p:bldP spid="59" grpId="0"/>
      <p:bldP spid="85" grpId="0"/>
      <p:bldP spid="14" grpId="0" animBg="1"/>
      <p:bldP spid="1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447710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PODs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995866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374" y="2755123"/>
            <a:ext cx="3528026" cy="342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5369" y="2656561"/>
            <a:ext cx="8279661" cy="97113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Load Balancer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373DFEB-E3C1-5E43-A5CA-2089EDE807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11551" y="199241"/>
            <a:ext cx="1248239" cy="124823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57E506C-F800-B244-BD92-7AA3FCCA53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536" y="199241"/>
            <a:ext cx="1410774" cy="14107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115EA8-43B5-EE4E-89DD-23695B411841}"/>
              </a:ext>
            </a:extLst>
          </p:cNvPr>
          <p:cNvSpPr txBox="1"/>
          <p:nvPr/>
        </p:nvSpPr>
        <p:spPr>
          <a:xfrm>
            <a:off x="305138" y="1533303"/>
            <a:ext cx="1657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Public </a:t>
            </a:r>
          </a:p>
          <a:p>
            <a:r>
              <a:rPr lang="en-US" dirty="0"/>
              <a:t>IP Address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99706-82B0-2445-A8CE-767E4F86AC5D}"/>
              </a:ext>
            </a:extLst>
          </p:cNvPr>
          <p:cNvSpPr txBox="1"/>
          <p:nvPr/>
        </p:nvSpPr>
        <p:spPr>
          <a:xfrm>
            <a:off x="12269476" y="1447480"/>
            <a:ext cx="19323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Standard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D46DAED-79C2-E441-A5F1-888C4BD5B2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5081" y="3006091"/>
            <a:ext cx="3247802" cy="324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3744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8" y="-148097"/>
            <a:ext cx="9487198" cy="1188851"/>
          </a:xfrm>
        </p:spPr>
        <p:txBody>
          <a:bodyPr>
            <a:normAutofit fontScale="90000"/>
          </a:bodyPr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Service - LoadBalancer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96CEB1-D5E2-485E-B4D7-B230B578E8B0}"/>
              </a:ext>
            </a:extLst>
          </p:cNvPr>
          <p:cNvSpPr txBox="1"/>
          <p:nvPr/>
        </p:nvSpPr>
        <p:spPr>
          <a:xfrm>
            <a:off x="3393877" y="548418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FD6C19-289A-2A4D-A8A5-0DF0AEDD21A2}"/>
              </a:ext>
            </a:extLst>
          </p:cNvPr>
          <p:cNvSpPr/>
          <p:nvPr/>
        </p:nvSpPr>
        <p:spPr>
          <a:xfrm>
            <a:off x="11142186" y="1871811"/>
            <a:ext cx="3225456" cy="541711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0C66E-E889-D242-9709-497CDF53320C}"/>
              </a:ext>
            </a:extLst>
          </p:cNvPr>
          <p:cNvSpPr txBox="1"/>
          <p:nvPr/>
        </p:nvSpPr>
        <p:spPr>
          <a:xfrm>
            <a:off x="12427960" y="6469892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D4A700-B380-F941-B8F4-F2E51BBFD2DA}"/>
              </a:ext>
            </a:extLst>
          </p:cNvPr>
          <p:cNvSpPr txBox="1"/>
          <p:nvPr/>
        </p:nvSpPr>
        <p:spPr>
          <a:xfrm>
            <a:off x="11619963" y="690626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D21552-B198-7444-89B8-12F621F7BCF0}"/>
              </a:ext>
            </a:extLst>
          </p:cNvPr>
          <p:cNvSpPr txBox="1"/>
          <p:nvPr/>
        </p:nvSpPr>
        <p:spPr>
          <a:xfrm>
            <a:off x="13562613" y="656515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41E1E6A-79B7-A64F-83E8-01EF9915260E}"/>
              </a:ext>
            </a:extLst>
          </p:cNvPr>
          <p:cNvSpPr txBox="1"/>
          <p:nvPr/>
        </p:nvSpPr>
        <p:spPr>
          <a:xfrm>
            <a:off x="12491967" y="6486727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E7C795D-7767-7146-862B-3D5F6E32811F}"/>
              </a:ext>
            </a:extLst>
          </p:cNvPr>
          <p:cNvSpPr/>
          <p:nvPr/>
        </p:nvSpPr>
        <p:spPr>
          <a:xfrm>
            <a:off x="11509044" y="1966667"/>
            <a:ext cx="2517161" cy="49240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EB8C4D2-A1D9-DC42-82EB-5EF90A4C0C79}"/>
              </a:ext>
            </a:extLst>
          </p:cNvPr>
          <p:cNvSpPr/>
          <p:nvPr/>
        </p:nvSpPr>
        <p:spPr>
          <a:xfrm>
            <a:off x="11923760" y="4793085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C34839F-54A7-944F-95D8-0133941EE2A8}"/>
              </a:ext>
            </a:extLst>
          </p:cNvPr>
          <p:cNvSpPr txBox="1"/>
          <p:nvPr/>
        </p:nvSpPr>
        <p:spPr>
          <a:xfrm>
            <a:off x="12399954" y="6078142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511CE72-1EB0-6942-AB2B-4806592ED87A}"/>
              </a:ext>
            </a:extLst>
          </p:cNvPr>
          <p:cNvGrpSpPr/>
          <p:nvPr/>
        </p:nvGrpSpPr>
        <p:grpSpPr>
          <a:xfrm>
            <a:off x="12265213" y="5154098"/>
            <a:ext cx="1006998" cy="827590"/>
            <a:chOff x="853440" y="4579716"/>
            <a:chExt cx="1006998" cy="82759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543F37C-2344-FE44-AC2E-CDA7F8AF5ED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35624C9-6FFC-D24A-B739-045474F0FBC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879388E-C164-1343-9E38-05810D8AF44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D86FA8E-A283-E44D-9E2C-8A2C7F3A47E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327E92C-68DB-F848-AC70-351E65184BF6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FA06AB1-64EF-AF44-AD68-223D6AF2F5F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BB56961-74CD-834E-A819-82B6C3DD3D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09D98976-46C4-8D40-8390-7A108E66EE99}"/>
              </a:ext>
            </a:extLst>
          </p:cNvPr>
          <p:cNvSpPr txBox="1"/>
          <p:nvPr/>
        </p:nvSpPr>
        <p:spPr>
          <a:xfrm>
            <a:off x="11940276" y="6509029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8736E3-55E7-D047-A3E5-7BBE788BE618}"/>
              </a:ext>
            </a:extLst>
          </p:cNvPr>
          <p:cNvSpPr/>
          <p:nvPr/>
        </p:nvSpPr>
        <p:spPr>
          <a:xfrm>
            <a:off x="11923760" y="2463501"/>
            <a:ext cx="1689904" cy="189869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EA20C856-4F50-A447-8284-8FDCD28D0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87" y="1240221"/>
            <a:ext cx="9059661" cy="6348248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We can </a:t>
            </a:r>
            <a:r>
              <a:rPr lang="en-IN" dirty="0">
                <a:solidFill>
                  <a:srgbClr val="0070C0"/>
                </a:solidFill>
              </a:rPr>
              <a:t>expose an application </a:t>
            </a:r>
            <a:r>
              <a:rPr lang="en-IN" dirty="0"/>
              <a:t>running on a set of </a:t>
            </a:r>
            <a:r>
              <a:rPr lang="en-IN" dirty="0">
                <a:solidFill>
                  <a:srgbClr val="0070C0"/>
                </a:solidFill>
              </a:rPr>
              <a:t>PODs</a:t>
            </a:r>
            <a:r>
              <a:rPr lang="en-IN" dirty="0"/>
              <a:t> using different types of Services available in k8s. </a:t>
            </a:r>
          </a:p>
          <a:p>
            <a:pPr lvl="1"/>
            <a:r>
              <a:rPr lang="en-IN" dirty="0"/>
              <a:t>ClusterIP Service(Internal to k8s cluster)</a:t>
            </a:r>
          </a:p>
          <a:p>
            <a:pPr lvl="1"/>
            <a:r>
              <a:rPr lang="en-IN" dirty="0"/>
              <a:t>NodePort Service (To internet)</a:t>
            </a:r>
          </a:p>
          <a:p>
            <a:pPr lvl="1"/>
            <a:r>
              <a:rPr lang="en-IN" dirty="0"/>
              <a:t>LoadBalancer Service (To internet)</a:t>
            </a:r>
          </a:p>
          <a:p>
            <a:pPr lvl="1"/>
            <a:r>
              <a:rPr lang="en-IN" dirty="0"/>
              <a:t>Ingress Service (To internet)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LoadBalancer Service </a:t>
            </a:r>
          </a:p>
          <a:p>
            <a:pPr lvl="1"/>
            <a:r>
              <a:rPr lang="en-IN" dirty="0"/>
              <a:t>To access our application </a:t>
            </a:r>
            <a:r>
              <a:rPr lang="en-IN" dirty="0">
                <a:solidFill>
                  <a:srgbClr val="0070C0"/>
                </a:solidFill>
              </a:rPr>
              <a:t>outside of Azure AKS k8s cluster</a:t>
            </a:r>
            <a:r>
              <a:rPr lang="en-IN" dirty="0"/>
              <a:t>, we can use </a:t>
            </a:r>
            <a:r>
              <a:rPr lang="en-IN" dirty="0">
                <a:solidFill>
                  <a:srgbClr val="00B050"/>
                </a:solidFill>
              </a:rPr>
              <a:t>Kubernetes</a:t>
            </a:r>
            <a:r>
              <a:rPr lang="en-IN" dirty="0"/>
              <a:t> </a:t>
            </a:r>
            <a:r>
              <a:rPr lang="en-IN" dirty="0">
                <a:solidFill>
                  <a:srgbClr val="00B050"/>
                </a:solidFill>
              </a:rPr>
              <a:t>LoadBalancer service </a:t>
            </a:r>
            <a:r>
              <a:rPr lang="en-IN" dirty="0"/>
              <a:t>which will be eventually mapped to </a:t>
            </a:r>
            <a:r>
              <a:rPr lang="en-IN" dirty="0">
                <a:solidFill>
                  <a:srgbClr val="00B050"/>
                </a:solidFill>
              </a:rPr>
              <a:t>Azure Standard Load Balancer.</a:t>
            </a:r>
          </a:p>
          <a:p>
            <a:pPr lvl="1"/>
            <a:r>
              <a:rPr lang="en-IN" dirty="0"/>
              <a:t>When  we deploy k8s load balancer service, the following will happen in </a:t>
            </a:r>
            <a:r>
              <a:rPr lang="en-IN" dirty="0">
                <a:solidFill>
                  <a:srgbClr val="00B050"/>
                </a:solidFill>
              </a:rPr>
              <a:t>Azure Standard Load Balancer</a:t>
            </a:r>
          </a:p>
          <a:p>
            <a:pPr lvl="2"/>
            <a:r>
              <a:rPr lang="en-IN" dirty="0"/>
              <a:t>A new </a:t>
            </a:r>
            <a:r>
              <a:rPr lang="en-IN" dirty="0">
                <a:solidFill>
                  <a:srgbClr val="00B050"/>
                </a:solidFill>
              </a:rPr>
              <a:t>Public IP </a:t>
            </a:r>
            <a:r>
              <a:rPr lang="en-IN" dirty="0"/>
              <a:t>gets created and associates that to </a:t>
            </a:r>
            <a:r>
              <a:rPr lang="en-IN" dirty="0">
                <a:solidFill>
                  <a:srgbClr val="00B050"/>
                </a:solidFill>
              </a:rPr>
              <a:t>Frontend IP </a:t>
            </a:r>
            <a:r>
              <a:rPr lang="en-IN" dirty="0"/>
              <a:t>Configuration</a:t>
            </a:r>
          </a:p>
          <a:p>
            <a:pPr lvl="2"/>
            <a:r>
              <a:rPr lang="en-IN" dirty="0"/>
              <a:t>A new </a:t>
            </a:r>
            <a:r>
              <a:rPr lang="en-IN" dirty="0">
                <a:solidFill>
                  <a:srgbClr val="00B050"/>
                </a:solidFill>
              </a:rPr>
              <a:t>Load Balancing rule </a:t>
            </a:r>
            <a:r>
              <a:rPr lang="en-IN" dirty="0"/>
              <a:t>will be created which associates frontend </a:t>
            </a:r>
            <a:r>
              <a:rPr lang="en-IN" dirty="0" err="1"/>
              <a:t>ip</a:t>
            </a:r>
            <a:r>
              <a:rPr lang="en-IN" dirty="0"/>
              <a:t> and backend pool</a:t>
            </a:r>
          </a:p>
          <a:p>
            <a:pPr lvl="1"/>
            <a:endParaRPr lang="en-IN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005869E-B830-DD4F-8AFE-28F8896743C6}"/>
              </a:ext>
            </a:extLst>
          </p:cNvPr>
          <p:cNvSpPr/>
          <p:nvPr/>
        </p:nvSpPr>
        <p:spPr>
          <a:xfrm>
            <a:off x="12025815" y="3805739"/>
            <a:ext cx="1449659" cy="417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targetPort</a:t>
            </a:r>
            <a:r>
              <a:rPr lang="en-US" sz="1600" dirty="0">
                <a:solidFill>
                  <a:schemeClr val="tx1"/>
                </a:solidFill>
              </a:rPr>
              <a:t>: 80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C264116-3213-614B-B766-8F8DF2AF9517}"/>
              </a:ext>
            </a:extLst>
          </p:cNvPr>
          <p:cNvSpPr/>
          <p:nvPr/>
        </p:nvSpPr>
        <p:spPr>
          <a:xfrm>
            <a:off x="12025814" y="2550810"/>
            <a:ext cx="1449659" cy="417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Port: 80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080C257-4FD6-D546-80AA-C92B1C68EB45}"/>
              </a:ext>
            </a:extLst>
          </p:cNvPr>
          <p:cNvSpPr/>
          <p:nvPr/>
        </p:nvSpPr>
        <p:spPr>
          <a:xfrm>
            <a:off x="11142187" y="554269"/>
            <a:ext cx="3225456" cy="12038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Azure Standard </a:t>
            </a:r>
          </a:p>
          <a:p>
            <a:pPr algn="ctr"/>
            <a:r>
              <a:rPr lang="en-US" sz="1600" b="1" dirty="0">
                <a:solidFill>
                  <a:srgbClr val="0070C0"/>
                </a:solidFill>
              </a:rPr>
              <a:t>Load Balancer</a:t>
            </a:r>
          </a:p>
        </p:txBody>
      </p:sp>
      <p:pic>
        <p:nvPicPr>
          <p:cNvPr id="75" name="Graphic 74" descr="User">
            <a:extLst>
              <a:ext uri="{FF2B5EF4-FFF2-40B4-BE49-F238E27FC236}">
                <a16:creationId xmlns:a16="http://schemas.microsoft.com/office/drawing/2014/main" id="{053FCBD3-F120-304F-9C33-5BEAF7F40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85938" y="809317"/>
            <a:ext cx="1110539" cy="11105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AB0385-3AEC-3B4E-9901-36434E0E7A1E}"/>
              </a:ext>
            </a:extLst>
          </p:cNvPr>
          <p:cNvSpPr txBox="1"/>
          <p:nvPr/>
        </p:nvSpPr>
        <p:spPr>
          <a:xfrm>
            <a:off x="8906666" y="618112"/>
            <a:ext cx="7248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User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3732786-B8BE-BE4C-A8D8-12DE6CD1429C}"/>
              </a:ext>
            </a:extLst>
          </p:cNvPr>
          <p:cNvCxnSpPr>
            <a:cxnSpLocks/>
            <a:stCxn id="75" idx="3"/>
            <a:endCxn id="65" idx="1"/>
          </p:cNvCxnSpPr>
          <p:nvPr/>
        </p:nvCxnSpPr>
        <p:spPr>
          <a:xfrm>
            <a:off x="9396477" y="1364587"/>
            <a:ext cx="1872679" cy="3752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AB1F4E3-A83E-E043-A0D6-29CA35EF710C}"/>
              </a:ext>
            </a:extLst>
          </p:cNvPr>
          <p:cNvCxnSpPr>
            <a:stCxn id="9" idx="2"/>
            <a:endCxn id="52" idx="0"/>
          </p:cNvCxnSpPr>
          <p:nvPr/>
        </p:nvCxnSpPr>
        <p:spPr>
          <a:xfrm>
            <a:off x="12768712" y="4362198"/>
            <a:ext cx="0" cy="43088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>
            <a:extLst>
              <a:ext uri="{FF2B5EF4-FFF2-40B4-BE49-F238E27FC236}">
                <a16:creationId xmlns:a16="http://schemas.microsoft.com/office/drawing/2014/main" id="{FD949922-2938-0A4C-A908-B431E498D014}"/>
              </a:ext>
            </a:extLst>
          </p:cNvPr>
          <p:cNvSpPr/>
          <p:nvPr/>
        </p:nvSpPr>
        <p:spPr>
          <a:xfrm>
            <a:off x="7515923" y="2406540"/>
            <a:ext cx="2062976" cy="763445"/>
          </a:xfrm>
          <a:prstGeom prst="wedgeRectCallout">
            <a:avLst>
              <a:gd name="adj1" fmla="val 123330"/>
              <a:gd name="adj2" fmla="val -134484"/>
            </a:avLst>
          </a:prstGeom>
          <a:solidFill>
            <a:schemeClr val="bg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Updated SLB with </a:t>
            </a:r>
            <a:r>
              <a:rPr lang="en-US" sz="1600" dirty="0" err="1"/>
              <a:t>FrontendIP</a:t>
            </a:r>
            <a:r>
              <a:rPr lang="en-US" sz="1600" dirty="0"/>
              <a:t> &amp; LB Rule</a:t>
            </a:r>
          </a:p>
        </p:txBody>
      </p:sp>
      <p:sp>
        <p:nvSpPr>
          <p:cNvPr id="83" name="Rectangular Callout 82">
            <a:extLst>
              <a:ext uri="{FF2B5EF4-FFF2-40B4-BE49-F238E27FC236}">
                <a16:creationId xmlns:a16="http://schemas.microsoft.com/office/drawing/2014/main" id="{065645B4-277C-2E46-A31B-2012BA58279B}"/>
              </a:ext>
            </a:extLst>
          </p:cNvPr>
          <p:cNvSpPr/>
          <p:nvPr/>
        </p:nvSpPr>
        <p:spPr>
          <a:xfrm>
            <a:off x="7540348" y="3385427"/>
            <a:ext cx="2062976" cy="527145"/>
          </a:xfrm>
          <a:prstGeom prst="wedgeRectCallout">
            <a:avLst>
              <a:gd name="adj1" fmla="val 178085"/>
              <a:gd name="adj2" fmla="val -163848"/>
            </a:avLst>
          </a:prstGeom>
          <a:solidFill>
            <a:schemeClr val="bg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ClusterIP</a:t>
            </a:r>
            <a:r>
              <a:rPr lang="en-US" sz="1600" dirty="0"/>
              <a:t> Service Port</a:t>
            </a:r>
          </a:p>
        </p:txBody>
      </p: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AFB64851-55BA-BB4B-9A38-3797045E40AE}"/>
              </a:ext>
            </a:extLst>
          </p:cNvPr>
          <p:cNvSpPr/>
          <p:nvPr/>
        </p:nvSpPr>
        <p:spPr>
          <a:xfrm>
            <a:off x="8705347" y="4165124"/>
            <a:ext cx="2062976" cy="527145"/>
          </a:xfrm>
          <a:prstGeom prst="wedgeRectCallout">
            <a:avLst>
              <a:gd name="adj1" fmla="val 118738"/>
              <a:gd name="adj2" fmla="val -97225"/>
            </a:avLst>
          </a:prstGeom>
          <a:solidFill>
            <a:schemeClr val="bg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Container Port in a 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D249D4-6279-C543-9DA1-4D33ABF3EBBA}"/>
              </a:ext>
            </a:extLst>
          </p:cNvPr>
          <p:cNvSpPr txBox="1"/>
          <p:nvPr/>
        </p:nvSpPr>
        <p:spPr>
          <a:xfrm>
            <a:off x="9221716" y="1040754"/>
            <a:ext cx="1721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http://&lt;NEW-PUBLIC-IP&gt;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B73DBE1-5B42-6C45-AC8B-079A77C2D3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3899" y="826987"/>
            <a:ext cx="700982" cy="70098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4D3A174-51A1-4E4C-B2BF-E84EF597AB9B}"/>
              </a:ext>
            </a:extLst>
          </p:cNvPr>
          <p:cNvSpPr/>
          <p:nvPr/>
        </p:nvSpPr>
        <p:spPr>
          <a:xfrm>
            <a:off x="10768323" y="241738"/>
            <a:ext cx="3833490" cy="73467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11624B5-95FF-704E-B161-75F24AC0588A}"/>
              </a:ext>
            </a:extLst>
          </p:cNvPr>
          <p:cNvSpPr txBox="1"/>
          <p:nvPr/>
        </p:nvSpPr>
        <p:spPr>
          <a:xfrm>
            <a:off x="11923760" y="7244444"/>
            <a:ext cx="1564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Azure Cloud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18AAEF5F-78D0-4443-93EF-52DD69507B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51170" y="536552"/>
            <a:ext cx="627746" cy="62774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BA3C2BEC-1E1D-6A41-8B28-97E0E1AB20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69156" y="1088236"/>
            <a:ext cx="627746" cy="627746"/>
          </a:xfrm>
          <a:prstGeom prst="rect">
            <a:avLst/>
          </a:prstGeom>
        </p:spPr>
      </p:pic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E1A57AC9-01BC-294D-B1E6-666436163435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1852961" y="1177478"/>
            <a:ext cx="1770938" cy="245900"/>
          </a:xfrm>
          <a:prstGeom prst="bentConnector3">
            <a:avLst>
              <a:gd name="adj1" fmla="val 12610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43674A0E-FAA9-5042-B46E-10AA5D28208D}"/>
              </a:ext>
            </a:extLst>
          </p:cNvPr>
          <p:cNvCxnSpPr>
            <a:stCxn id="5" idx="2"/>
            <a:endCxn id="9" idx="0"/>
          </p:cNvCxnSpPr>
          <p:nvPr/>
        </p:nvCxnSpPr>
        <p:spPr>
          <a:xfrm rot="5400000">
            <a:off x="12903785" y="1392896"/>
            <a:ext cx="935532" cy="1205678"/>
          </a:xfrm>
          <a:prstGeom prst="bentConnector3">
            <a:avLst>
              <a:gd name="adj1" fmla="val 8432"/>
            </a:avLst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55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/>
      <p:bldP spid="51" grpId="0" animBg="1"/>
      <p:bldP spid="52" grpId="0" animBg="1"/>
      <p:bldP spid="53" grpId="0"/>
      <p:bldP spid="63" grpId="0"/>
      <p:bldP spid="9" grpId="0" animBg="1"/>
      <p:bldP spid="68" grpId="0" animBg="1"/>
      <p:bldP spid="69" grpId="0" animBg="1"/>
      <p:bldP spid="71" grpId="0" animBg="1"/>
      <p:bldP spid="13" grpId="0"/>
      <p:bldP spid="24" grpId="0" animBg="1"/>
      <p:bldP spid="83" grpId="0" animBg="1"/>
      <p:bldP spid="86" grpId="0" animBg="1"/>
      <p:bldP spid="26" grpId="0"/>
      <p:bldP spid="21" grpId="0" animBg="1"/>
      <p:bldP spid="59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374" y="2755123"/>
            <a:ext cx="3528026" cy="342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5369" y="2656561"/>
            <a:ext cx="8279661" cy="97113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POD &amp; Load Balancer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373DFEB-E3C1-5E43-A5CA-2089EDE807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11551" y="199241"/>
            <a:ext cx="1248239" cy="124823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57E506C-F800-B244-BD92-7AA3FCCA53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536" y="199241"/>
            <a:ext cx="1410774" cy="14107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115EA8-43B5-EE4E-89DD-23695B411841}"/>
              </a:ext>
            </a:extLst>
          </p:cNvPr>
          <p:cNvSpPr txBox="1"/>
          <p:nvPr/>
        </p:nvSpPr>
        <p:spPr>
          <a:xfrm>
            <a:off x="305138" y="1533303"/>
            <a:ext cx="1657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Public </a:t>
            </a:r>
          </a:p>
          <a:p>
            <a:r>
              <a:rPr lang="en-US" dirty="0"/>
              <a:t>IP Address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99706-82B0-2445-A8CE-767E4F86AC5D}"/>
              </a:ext>
            </a:extLst>
          </p:cNvPr>
          <p:cNvSpPr txBox="1"/>
          <p:nvPr/>
        </p:nvSpPr>
        <p:spPr>
          <a:xfrm>
            <a:off x="12269476" y="1447480"/>
            <a:ext cx="19323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Standard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D46DAED-79C2-E441-A5F1-888C4BD5B2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5081" y="3006091"/>
            <a:ext cx="3247802" cy="324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130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050AE0-22AB-A44E-A8B8-9914899E3D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8A30AD-B593-7541-9C46-C827D850C798}"/>
              </a:ext>
            </a:extLst>
          </p:cNvPr>
          <p:cNvSpPr/>
          <p:nvPr/>
        </p:nvSpPr>
        <p:spPr>
          <a:xfrm>
            <a:off x="3892029" y="1658979"/>
            <a:ext cx="4206240" cy="297833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6248FF-1EE2-6248-9DA2-20AACA51E4CC}"/>
              </a:ext>
            </a:extLst>
          </p:cNvPr>
          <p:cNvSpPr/>
          <p:nvPr/>
        </p:nvSpPr>
        <p:spPr>
          <a:xfrm>
            <a:off x="4114098" y="2692893"/>
            <a:ext cx="1410789" cy="1286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77CD22-4E0E-E149-8AB0-CCA6EA9BAB43}"/>
              </a:ext>
            </a:extLst>
          </p:cNvPr>
          <p:cNvSpPr/>
          <p:nvPr/>
        </p:nvSpPr>
        <p:spPr>
          <a:xfrm>
            <a:off x="6395744" y="2692893"/>
            <a:ext cx="1410789" cy="1380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F0C538-AD6D-3749-BECC-F2427A64C3D7}"/>
              </a:ext>
            </a:extLst>
          </p:cNvPr>
          <p:cNvSpPr txBox="1"/>
          <p:nvPr/>
        </p:nvSpPr>
        <p:spPr>
          <a:xfrm>
            <a:off x="5033141" y="4145304"/>
            <a:ext cx="15750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Host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4D1F20-0A74-7D42-999C-A4CBBF56FB15}"/>
              </a:ext>
            </a:extLst>
          </p:cNvPr>
          <p:cNvSpPr txBox="1"/>
          <p:nvPr/>
        </p:nvSpPr>
        <p:spPr>
          <a:xfrm>
            <a:off x="4282224" y="3642344"/>
            <a:ext cx="9982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DD2233-4238-2040-99B5-64B944F974E3}"/>
              </a:ext>
            </a:extLst>
          </p:cNvPr>
          <p:cNvSpPr txBox="1"/>
          <p:nvPr/>
        </p:nvSpPr>
        <p:spPr>
          <a:xfrm>
            <a:off x="6356621" y="3688844"/>
            <a:ext cx="14112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C26E6B-24A0-D347-B042-574888550A58}"/>
              </a:ext>
            </a:extLst>
          </p:cNvPr>
          <p:cNvSpPr/>
          <p:nvPr/>
        </p:nvSpPr>
        <p:spPr>
          <a:xfrm>
            <a:off x="4205538" y="3074433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err="1"/>
              <a:t>nginxdemos</a:t>
            </a:r>
            <a:r>
              <a:rPr lang="en-IN" sz="1600" dirty="0"/>
              <a:t>/hello</a:t>
            </a:r>
            <a:endParaRPr lang="en-US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8F9173-2712-964B-9CD7-6664DA46303C}"/>
              </a:ext>
            </a:extLst>
          </p:cNvPr>
          <p:cNvSpPr/>
          <p:nvPr/>
        </p:nvSpPr>
        <p:spPr>
          <a:xfrm>
            <a:off x="6510777" y="3089859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Container-11</a:t>
            </a: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37A14BEF-0B2A-EE47-87AB-EDA848A7F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9082"/>
            <a:ext cx="12618720" cy="1188851"/>
          </a:xfrm>
        </p:spPr>
        <p:txBody>
          <a:bodyPr/>
          <a:lstStyle/>
          <a:p>
            <a:r>
              <a:rPr lang="en-US" dirty="0"/>
              <a:t>Docker - Fundamentals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25098B8-37FA-9240-9DE5-8864605A5C69}"/>
              </a:ext>
            </a:extLst>
          </p:cNvPr>
          <p:cNvSpPr/>
          <p:nvPr/>
        </p:nvSpPr>
        <p:spPr>
          <a:xfrm>
            <a:off x="4205538" y="1972634"/>
            <a:ext cx="3657387" cy="5110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Daemon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45A712-CC80-7E40-920E-AE96B153DB46}"/>
              </a:ext>
            </a:extLst>
          </p:cNvPr>
          <p:cNvSpPr/>
          <p:nvPr/>
        </p:nvSpPr>
        <p:spPr>
          <a:xfrm>
            <a:off x="443801" y="1658979"/>
            <a:ext cx="2150992" cy="16505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93616F-ACE9-C841-9B34-1AFAF9A031E2}"/>
              </a:ext>
            </a:extLst>
          </p:cNvPr>
          <p:cNvSpPr/>
          <p:nvPr/>
        </p:nvSpPr>
        <p:spPr>
          <a:xfrm>
            <a:off x="809540" y="1870354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err="1"/>
              <a:t>nginxdemos</a:t>
            </a:r>
            <a:r>
              <a:rPr lang="en-IN" sz="1600" dirty="0"/>
              <a:t>/hello</a:t>
            </a:r>
            <a:endParaRPr lang="en-US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8980BB-00D3-8946-81B3-E8472CD3F0F2}"/>
              </a:ext>
            </a:extLst>
          </p:cNvPr>
          <p:cNvSpPr txBox="1"/>
          <p:nvPr/>
        </p:nvSpPr>
        <p:spPr>
          <a:xfrm>
            <a:off x="504688" y="2463283"/>
            <a:ext cx="1964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Registry</a:t>
            </a:r>
          </a:p>
          <a:p>
            <a:pPr algn="ctr"/>
            <a:r>
              <a:rPr lang="en-US" sz="1800" dirty="0">
                <a:solidFill>
                  <a:srgbClr val="E4CF3D"/>
                </a:solidFill>
              </a:rPr>
              <a:t>(Docker Hub)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E25CEC5-C3E7-6745-AD31-1AC206D021FA}"/>
              </a:ext>
            </a:extLst>
          </p:cNvPr>
          <p:cNvSpPr/>
          <p:nvPr/>
        </p:nvSpPr>
        <p:spPr>
          <a:xfrm>
            <a:off x="9213567" y="4313561"/>
            <a:ext cx="5218619" cy="179703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D3E7A3-5369-404A-B874-72F103E4873B}"/>
              </a:ext>
            </a:extLst>
          </p:cNvPr>
          <p:cNvSpPr txBox="1"/>
          <p:nvPr/>
        </p:nvSpPr>
        <p:spPr>
          <a:xfrm>
            <a:off x="9391220" y="5649995"/>
            <a:ext cx="50825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Client (My Desktop or Docker Host)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A6CD58-1618-284E-912A-77A238A70C09}"/>
              </a:ext>
            </a:extLst>
          </p:cNvPr>
          <p:cNvSpPr txBox="1"/>
          <p:nvPr/>
        </p:nvSpPr>
        <p:spPr>
          <a:xfrm>
            <a:off x="9391220" y="4495414"/>
            <a:ext cx="3563604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docker pull </a:t>
            </a:r>
            <a:r>
              <a:rPr lang="en-US" dirty="0" err="1"/>
              <a:t>nginxdemos</a:t>
            </a:r>
            <a:r>
              <a:rPr lang="en-US" dirty="0"/>
              <a:t>/hello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55946C-DE6E-8748-ACAE-0EF522832B72}"/>
              </a:ext>
            </a:extLst>
          </p:cNvPr>
          <p:cNvSpPr txBox="1"/>
          <p:nvPr/>
        </p:nvSpPr>
        <p:spPr>
          <a:xfrm>
            <a:off x="9360824" y="5037255"/>
            <a:ext cx="4839595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docker run -p 82:80 -d </a:t>
            </a:r>
            <a:r>
              <a:rPr lang="en-IN" dirty="0" err="1"/>
              <a:t>nginxdemos</a:t>
            </a:r>
            <a:r>
              <a:rPr lang="en-IN" dirty="0"/>
              <a:t>/hello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305137-E0C3-2542-AAF6-A63DA1B3A748}"/>
              </a:ext>
            </a:extLst>
          </p:cNvPr>
          <p:cNvCxnSpPr>
            <a:cxnSpLocks/>
            <a:stCxn id="5" idx="0"/>
            <a:endCxn id="53" idx="3"/>
          </p:cNvCxnSpPr>
          <p:nvPr/>
        </p:nvCxnSpPr>
        <p:spPr>
          <a:xfrm flipH="1" flipV="1">
            <a:off x="7862925" y="2228151"/>
            <a:ext cx="3310097" cy="2267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4D1AFE-4D00-1B45-BE9F-2932BD7FCF8A}"/>
              </a:ext>
            </a:extLst>
          </p:cNvPr>
          <p:cNvCxnSpPr>
            <a:cxnSpLocks/>
            <a:stCxn id="53" idx="1"/>
            <a:endCxn id="38" idx="3"/>
          </p:cNvCxnSpPr>
          <p:nvPr/>
        </p:nvCxnSpPr>
        <p:spPr>
          <a:xfrm flipH="1" flipV="1">
            <a:off x="2024386" y="2105486"/>
            <a:ext cx="2181152" cy="122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AC1030-9CA5-AE40-A8EF-18156FCC3B3B}"/>
              </a:ext>
            </a:extLst>
          </p:cNvPr>
          <p:cNvCxnSpPr>
            <a:cxnSpLocks/>
            <a:stCxn id="38" idx="3"/>
            <a:endCxn id="21" idx="1"/>
          </p:cNvCxnSpPr>
          <p:nvPr/>
        </p:nvCxnSpPr>
        <p:spPr>
          <a:xfrm>
            <a:off x="2024386" y="2105486"/>
            <a:ext cx="2089712" cy="123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7D291375-A728-1C4F-B37C-8941FBA00A3F}"/>
              </a:ext>
            </a:extLst>
          </p:cNvPr>
          <p:cNvSpPr/>
          <p:nvPr/>
        </p:nvSpPr>
        <p:spPr>
          <a:xfrm>
            <a:off x="5485024" y="2156342"/>
            <a:ext cx="3867982" cy="3107985"/>
          </a:xfrm>
          <a:custGeom>
            <a:avLst/>
            <a:gdLst>
              <a:gd name="connsiteX0" fmla="*/ 3867982 w 3867982"/>
              <a:gd name="connsiteY0" fmla="*/ 3107985 h 3107985"/>
              <a:gd name="connsiteX1" fmla="*/ 2352690 w 3867982"/>
              <a:gd name="connsiteY1" fmla="*/ 64340 h 3107985"/>
              <a:gd name="connsiteX2" fmla="*/ 27502 w 3867982"/>
              <a:gd name="connsiteY2" fmla="*/ 1030991 h 3107985"/>
              <a:gd name="connsiteX3" fmla="*/ 1072530 w 3867982"/>
              <a:gd name="connsiteY3" fmla="*/ 1004865 h 3107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82" h="3107985">
                <a:moveTo>
                  <a:pt x="3867982" y="3107985"/>
                </a:moveTo>
                <a:cubicBezTo>
                  <a:pt x="3430376" y="1759245"/>
                  <a:pt x="2992770" y="410506"/>
                  <a:pt x="2352690" y="64340"/>
                </a:cubicBezTo>
                <a:cubicBezTo>
                  <a:pt x="1712610" y="-281826"/>
                  <a:pt x="240862" y="874237"/>
                  <a:pt x="27502" y="1030991"/>
                </a:cubicBezTo>
                <a:cubicBezTo>
                  <a:pt x="-185858" y="1187745"/>
                  <a:pt x="907067" y="1011396"/>
                  <a:pt x="1072530" y="1004865"/>
                </a:cubicBez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FDE9785F-DFDE-9D4D-BB52-FF4BF37A6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86" y="4892380"/>
            <a:ext cx="7900055" cy="2720175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Docker Registry or Docker Hub</a:t>
            </a:r>
          </a:p>
          <a:p>
            <a:pPr lvl="1"/>
            <a:r>
              <a:rPr lang="en-IN" dirty="0"/>
              <a:t>A Docker </a:t>
            </a:r>
            <a:r>
              <a:rPr lang="en-IN" i="1" dirty="0"/>
              <a:t>registry</a:t>
            </a:r>
            <a:r>
              <a:rPr lang="en-IN" dirty="0"/>
              <a:t> </a:t>
            </a:r>
            <a:r>
              <a:rPr lang="en-IN" dirty="0">
                <a:solidFill>
                  <a:srgbClr val="0070C0"/>
                </a:solidFill>
              </a:rPr>
              <a:t>stores</a:t>
            </a:r>
            <a:r>
              <a:rPr lang="en-IN" dirty="0"/>
              <a:t> Docker images. 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Docker Hub </a:t>
            </a:r>
            <a:r>
              <a:rPr lang="en-IN" dirty="0"/>
              <a:t>is a public registry that anyone can use, and Docker is configured to look for images on Docker Hub by default. </a:t>
            </a:r>
          </a:p>
          <a:p>
            <a:pPr lvl="1"/>
            <a:r>
              <a:rPr lang="en-IN" dirty="0"/>
              <a:t>We can even run our own </a:t>
            </a:r>
            <a:r>
              <a:rPr lang="en-IN" dirty="0">
                <a:solidFill>
                  <a:srgbClr val="0070C0"/>
                </a:solidFill>
              </a:rPr>
              <a:t>private registry</a:t>
            </a:r>
            <a:r>
              <a:rPr lang="en-IN" dirty="0"/>
              <a:t>. </a:t>
            </a:r>
          </a:p>
          <a:p>
            <a:pPr lvl="1"/>
            <a:r>
              <a:rPr lang="en-IN" dirty="0"/>
              <a:t>When we use the </a:t>
            </a:r>
            <a:r>
              <a:rPr lang="en-IN" dirty="0">
                <a:solidFill>
                  <a:srgbClr val="C00000"/>
                </a:solidFill>
              </a:rPr>
              <a:t>docker pull </a:t>
            </a:r>
            <a:r>
              <a:rPr lang="en-IN" dirty="0"/>
              <a:t>or </a:t>
            </a:r>
            <a:r>
              <a:rPr lang="en-IN" dirty="0">
                <a:solidFill>
                  <a:srgbClr val="C00000"/>
                </a:solidFill>
              </a:rPr>
              <a:t>docker run </a:t>
            </a:r>
            <a:r>
              <a:rPr lang="en-IN" dirty="0"/>
              <a:t>commands, the required images are pulled from our configured registry. </a:t>
            </a:r>
          </a:p>
          <a:p>
            <a:pPr lvl="1"/>
            <a:r>
              <a:rPr lang="en-IN" dirty="0"/>
              <a:t>When we use the </a:t>
            </a:r>
            <a:r>
              <a:rPr lang="en-IN" dirty="0">
                <a:solidFill>
                  <a:srgbClr val="C00000"/>
                </a:solidFill>
              </a:rPr>
              <a:t>docker push </a:t>
            </a:r>
            <a:r>
              <a:rPr lang="en-IN" dirty="0"/>
              <a:t>command, our image is pushed to our configured registry.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9028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B050"/>
                </a:solidFill>
              </a:rPr>
              <a:t>ReplicaSets</a:t>
            </a:r>
            <a:endParaRPr lang="en-US" sz="7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7565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AFAE5-8F4F-3740-9CD1-71D114F607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EEEA5-1B1F-E149-A69E-C5BF33B4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 err="1">
                <a:solidFill>
                  <a:srgbClr val="00B050"/>
                </a:solidFill>
              </a:rPr>
              <a:t>ReplicaSets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C95F2-1264-3A4A-8B49-5E4B481893E8}"/>
              </a:ext>
            </a:extLst>
          </p:cNvPr>
          <p:cNvSpPr/>
          <p:nvPr/>
        </p:nvSpPr>
        <p:spPr>
          <a:xfrm>
            <a:off x="2902931" y="3771106"/>
            <a:ext cx="2372810" cy="636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ReplicaSets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9DAF99-7510-3348-A94B-A131728A34DE}"/>
              </a:ext>
            </a:extLst>
          </p:cNvPr>
          <p:cNvSpPr/>
          <p:nvPr/>
        </p:nvSpPr>
        <p:spPr>
          <a:xfrm>
            <a:off x="7444452" y="1702140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Availability or Reliability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5ED618-2EA7-384D-BB31-9FC3890E0DA9}"/>
              </a:ext>
            </a:extLst>
          </p:cNvPr>
          <p:cNvSpPr/>
          <p:nvPr/>
        </p:nvSpPr>
        <p:spPr>
          <a:xfrm>
            <a:off x="7444452" y="3072938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D5BB22-B7EB-E043-A223-A294D38F72C3}"/>
              </a:ext>
            </a:extLst>
          </p:cNvPr>
          <p:cNvSpPr/>
          <p:nvPr/>
        </p:nvSpPr>
        <p:spPr>
          <a:xfrm>
            <a:off x="7444452" y="4383770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Balancing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73784-5E2D-5B4C-831A-EE8E759D939F}"/>
              </a:ext>
            </a:extLst>
          </p:cNvPr>
          <p:cNvSpPr/>
          <p:nvPr/>
        </p:nvSpPr>
        <p:spPr>
          <a:xfrm>
            <a:off x="7444452" y="5760892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Labels &amp; Selectors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A1F18C-0760-1143-A2B5-B145B68CB43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275741" y="2020444"/>
            <a:ext cx="2168711" cy="2068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2A17D7-8BBA-154A-9788-34A1BD58DB3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5275741" y="3391242"/>
            <a:ext cx="2168711" cy="698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311CE9-0026-CB49-BF8E-350AA86832B1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5275741" y="4089410"/>
            <a:ext cx="2168711" cy="612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5108E17-D8E3-B747-A3B0-D9716B9E0747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5275741" y="4089410"/>
            <a:ext cx="2168711" cy="1989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14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1F515-7102-4005-8287-358EFD075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54" y="1225743"/>
            <a:ext cx="7279753" cy="1722377"/>
          </a:xfrm>
        </p:spPr>
        <p:txBody>
          <a:bodyPr>
            <a:normAutofit/>
          </a:bodyPr>
          <a:lstStyle/>
          <a:p>
            <a:r>
              <a:rPr lang="en-IN" dirty="0"/>
              <a:t>A </a:t>
            </a:r>
            <a:r>
              <a:rPr lang="en-IN" dirty="0" err="1"/>
              <a:t>ReplicaSet’s</a:t>
            </a:r>
            <a:r>
              <a:rPr lang="en-IN" dirty="0"/>
              <a:t> purpose is to maintain a </a:t>
            </a:r>
            <a:r>
              <a:rPr lang="en-IN" dirty="0">
                <a:solidFill>
                  <a:srgbClr val="0070C0"/>
                </a:solidFill>
              </a:rPr>
              <a:t>stable set of replica Pods </a:t>
            </a:r>
            <a:r>
              <a:rPr lang="en-IN" dirty="0"/>
              <a:t>running at any given time.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6892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ReplicaSet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3675323" y="3261861"/>
            <a:ext cx="7279754" cy="403582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3860518" y="3622460"/>
            <a:ext cx="6933236" cy="32468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6521179" y="6470806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6137986" y="6914330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0C319B-471B-144E-932D-0A9F0B5483D9}"/>
              </a:ext>
            </a:extLst>
          </p:cNvPr>
          <p:cNvSpPr/>
          <p:nvPr/>
        </p:nvSpPr>
        <p:spPr>
          <a:xfrm>
            <a:off x="4196184" y="3992849"/>
            <a:ext cx="6281099" cy="2445531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4B3430-0E60-0A4C-9943-836C47E17E6B}"/>
              </a:ext>
            </a:extLst>
          </p:cNvPr>
          <p:cNvSpPr/>
          <p:nvPr/>
        </p:nvSpPr>
        <p:spPr>
          <a:xfrm>
            <a:off x="4586155" y="433914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45D659-E2B6-2F45-8035-89981F0F966D}"/>
              </a:ext>
            </a:extLst>
          </p:cNvPr>
          <p:cNvSpPr txBox="1"/>
          <p:nvPr/>
        </p:nvSpPr>
        <p:spPr>
          <a:xfrm>
            <a:off x="5094311" y="560343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5F1A018-28D9-D048-972A-BED631C4ED96}"/>
              </a:ext>
            </a:extLst>
          </p:cNvPr>
          <p:cNvGrpSpPr/>
          <p:nvPr/>
        </p:nvGrpSpPr>
        <p:grpSpPr>
          <a:xfrm>
            <a:off x="4897541" y="4680780"/>
            <a:ext cx="1006998" cy="827590"/>
            <a:chOff x="853440" y="4579716"/>
            <a:chExt cx="1006998" cy="82759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1BADFE1-FFD2-A141-A7FC-ED891314805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F0F18C4-AED4-E542-9E67-AB67036BC49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C020A8A-76C4-2E42-8A05-AB59076BE37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3AC1F80-4A5E-A54B-9BEA-7066D0B546F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B1755BE-E034-A541-958C-BDE33954AB7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E1BA34D-2FA7-4945-B528-5780F0B2E88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B308547-3D7A-CB49-BAB1-4260C3EAA599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47FA394A-4E66-B943-B9E2-4BF5ABE63819}"/>
              </a:ext>
            </a:extLst>
          </p:cNvPr>
          <p:cNvSpPr/>
          <p:nvPr/>
        </p:nvSpPr>
        <p:spPr>
          <a:xfrm>
            <a:off x="6501483" y="434965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7C4B6B2-6922-1F44-9C32-FD62DCB5128E}"/>
              </a:ext>
            </a:extLst>
          </p:cNvPr>
          <p:cNvSpPr txBox="1"/>
          <p:nvPr/>
        </p:nvSpPr>
        <p:spPr>
          <a:xfrm>
            <a:off x="7009639" y="561394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9170897-38E4-3C48-B5D9-8C4031EC8FA8}"/>
              </a:ext>
            </a:extLst>
          </p:cNvPr>
          <p:cNvGrpSpPr/>
          <p:nvPr/>
        </p:nvGrpSpPr>
        <p:grpSpPr>
          <a:xfrm>
            <a:off x="6812869" y="4691290"/>
            <a:ext cx="1006998" cy="827590"/>
            <a:chOff x="853440" y="4579716"/>
            <a:chExt cx="1006998" cy="82759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18F4F0B-7EC3-1849-8861-F2032CFDE4C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DE085A5-F39B-6847-AF59-3C49B6F2279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5F1286C-1941-964D-8577-B48149331C0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59340CB-3CD4-CE49-AAB7-F292D8E8095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74E97A6-DB47-664F-894A-228DA576BB3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2F0FC15-2866-6B49-ACC4-52251A621FD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766FC44-D3C8-6644-B0DB-49E92FC9B14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6300A229-DB5D-C442-BEB2-6A79F8122EE8}"/>
              </a:ext>
            </a:extLst>
          </p:cNvPr>
          <p:cNvSpPr txBox="1"/>
          <p:nvPr/>
        </p:nvSpPr>
        <p:spPr>
          <a:xfrm>
            <a:off x="6654110" y="6018114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235696F-6566-1844-981F-8A0AC33855EE}"/>
              </a:ext>
            </a:extLst>
          </p:cNvPr>
          <p:cNvSpPr/>
          <p:nvPr/>
        </p:nvSpPr>
        <p:spPr>
          <a:xfrm>
            <a:off x="8424935" y="433914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015E212-17E1-264D-AB18-4F03F81D0A4F}"/>
              </a:ext>
            </a:extLst>
          </p:cNvPr>
          <p:cNvSpPr txBox="1"/>
          <p:nvPr/>
        </p:nvSpPr>
        <p:spPr>
          <a:xfrm>
            <a:off x="8933091" y="560343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54266CB-DBC3-3245-B634-EACD1BFC7914}"/>
              </a:ext>
            </a:extLst>
          </p:cNvPr>
          <p:cNvGrpSpPr/>
          <p:nvPr/>
        </p:nvGrpSpPr>
        <p:grpSpPr>
          <a:xfrm>
            <a:off x="8736321" y="468078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A3BFEDF-E919-6345-B06F-1F825F2772C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64FD3CA-A176-BF4F-9BFF-899AB73DC5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63231B0-177F-014D-B104-F9643B804DC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7870448-A768-AD4C-9AE8-CDC7835C407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3ADEF82-F61F-6B4D-8765-089143185C2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CF54102-526E-C944-BA57-7BBF32FFCD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A939C36-B483-514B-A36B-F89EAC4485E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FE093700-4D10-B54B-8423-6E9F5CB0A8A7}"/>
              </a:ext>
            </a:extLst>
          </p:cNvPr>
          <p:cNvSpPr txBox="1">
            <a:spLocks/>
          </p:cNvSpPr>
          <p:nvPr/>
        </p:nvSpPr>
        <p:spPr>
          <a:xfrm>
            <a:off x="7277023" y="1227452"/>
            <a:ext cx="7279753" cy="172237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850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If our </a:t>
            </a:r>
            <a:r>
              <a:rPr lang="en-IN" dirty="0">
                <a:solidFill>
                  <a:srgbClr val="0070C0"/>
                </a:solidFill>
              </a:rPr>
              <a:t>application crashes (any pod dies), </a:t>
            </a:r>
            <a:r>
              <a:rPr lang="en-IN" dirty="0" err="1"/>
              <a:t>replicaset</a:t>
            </a:r>
            <a:r>
              <a:rPr lang="en-IN" dirty="0"/>
              <a:t> will </a:t>
            </a:r>
            <a:r>
              <a:rPr lang="en-IN" dirty="0">
                <a:solidFill>
                  <a:srgbClr val="00B050"/>
                </a:solidFill>
              </a:rPr>
              <a:t>recreate</a:t>
            </a:r>
            <a:r>
              <a:rPr lang="en-IN" dirty="0"/>
              <a:t> the pod immediately to ensure the configured number of pods running at any given time.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98DFDC-EFBD-6E45-A6DB-F425E82E1368}"/>
              </a:ext>
            </a:extLst>
          </p:cNvPr>
          <p:cNvSpPr/>
          <p:nvPr/>
        </p:nvSpPr>
        <p:spPr>
          <a:xfrm>
            <a:off x="219016" y="3891572"/>
            <a:ext cx="3193763" cy="17223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Reliability</a:t>
            </a:r>
          </a:p>
          <a:p>
            <a:pPr algn="ctr"/>
            <a:r>
              <a:rPr lang="en-US" sz="3000" dirty="0"/>
              <a:t>Or </a:t>
            </a:r>
          </a:p>
          <a:p>
            <a:pPr algn="ctr"/>
            <a:r>
              <a:rPr lang="en-US" sz="3000" dirty="0"/>
              <a:t>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80196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63627"/>
                                      </p:to>
                                    </p:animClr>
                                    <p:set>
                                      <p:cBhvr>
                                        <p:cTn id="5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19" grpId="0" animBg="1"/>
      <p:bldP spid="40" grpId="0" animBg="1"/>
      <p:bldP spid="41" grpId="0"/>
      <p:bldP spid="50" grpId="0" animBg="1"/>
      <p:bldP spid="51" grpId="0"/>
      <p:bldP spid="61" grpId="0"/>
      <p:bldP spid="62" grpId="0" animBg="1"/>
      <p:bldP spid="63" grpId="0"/>
      <p:bldP spid="20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27" y="-228336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ReplicaSet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5395353" y="2199627"/>
            <a:ext cx="9179228" cy="497631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5608298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7103500" y="63070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8608076" y="6745055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10089146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1534499" y="6329071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07C2AB-FF93-44FE-A2D1-80ACA59D2430}"/>
              </a:ext>
            </a:extLst>
          </p:cNvPr>
          <p:cNvSpPr/>
          <p:nvPr/>
        </p:nvSpPr>
        <p:spPr>
          <a:xfrm>
            <a:off x="5828901" y="3697457"/>
            <a:ext cx="8285967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66744B2-BE71-4562-AE41-0A2EE2B37E75}"/>
              </a:ext>
            </a:extLst>
          </p:cNvPr>
          <p:cNvSpPr/>
          <p:nvPr/>
        </p:nvSpPr>
        <p:spPr>
          <a:xfrm>
            <a:off x="6054603" y="401220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3B821E-5C16-4248-B06A-F2CEE2030D4B}"/>
              </a:ext>
            </a:extLst>
          </p:cNvPr>
          <p:cNvSpPr txBox="1"/>
          <p:nvPr/>
        </p:nvSpPr>
        <p:spPr>
          <a:xfrm>
            <a:off x="6562759" y="527649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2281A72-9AB8-4D92-AB37-755A610922D3}"/>
              </a:ext>
            </a:extLst>
          </p:cNvPr>
          <p:cNvGrpSpPr/>
          <p:nvPr/>
        </p:nvGrpSpPr>
        <p:grpSpPr>
          <a:xfrm>
            <a:off x="6365989" y="435384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35F23C2-A309-48C4-A509-70C14CEC180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1C22650-4D77-4736-A479-979A1FF3F8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7B32F0D-4278-4A5F-9F85-37A874D5866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AE47964-91AF-4BEB-A542-15208CA0CF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E8570B6-B6DB-49AD-8C64-912E3A36B4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9C2FE03-322D-4F17-BB6A-0BF2222A53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FB77D69-63B0-49BC-B2BF-891D23D13D8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893580D-20BD-474D-8094-CFDC8ECB81A0}"/>
              </a:ext>
            </a:extLst>
          </p:cNvPr>
          <p:cNvSpPr/>
          <p:nvPr/>
        </p:nvSpPr>
        <p:spPr>
          <a:xfrm>
            <a:off x="7969931" y="402271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514E30C-5306-45A6-8C30-8C24C1C858BF}"/>
              </a:ext>
            </a:extLst>
          </p:cNvPr>
          <p:cNvSpPr txBox="1"/>
          <p:nvPr/>
        </p:nvSpPr>
        <p:spPr>
          <a:xfrm>
            <a:off x="8478087" y="528700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82C700F-DAFF-49D4-9EC5-A0F0F9D13345}"/>
              </a:ext>
            </a:extLst>
          </p:cNvPr>
          <p:cNvGrpSpPr/>
          <p:nvPr/>
        </p:nvGrpSpPr>
        <p:grpSpPr>
          <a:xfrm>
            <a:off x="8281317" y="4364350"/>
            <a:ext cx="1006998" cy="827590"/>
            <a:chOff x="853440" y="4579716"/>
            <a:chExt cx="1006998" cy="8275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8674A2D-3A28-4601-8FC7-A3D43E52D48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252C1E-B9D3-4960-A8F6-08C428156B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D44087C-6889-4A31-9935-69E1263C162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62B8F28-2B0F-4FB6-AFDB-F985E5CA547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13C980F-DF8B-40CF-8377-D2B0FBC9C47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B5A8355-740C-4AFF-9BE2-DAE992CBEC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1886655-CA62-46B6-99B8-27557DBDD47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2E735263-AC2D-4E3A-BAB4-31E39A36AE9E}"/>
              </a:ext>
            </a:extLst>
          </p:cNvPr>
          <p:cNvSpPr/>
          <p:nvPr/>
        </p:nvSpPr>
        <p:spPr>
          <a:xfrm>
            <a:off x="10384977" y="3996100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5DBD057-D289-4BA1-8CB5-275EFA516CF7}"/>
              </a:ext>
            </a:extLst>
          </p:cNvPr>
          <p:cNvSpPr txBox="1"/>
          <p:nvPr/>
        </p:nvSpPr>
        <p:spPr>
          <a:xfrm>
            <a:off x="10893133" y="5260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CC605D-0215-43F9-8ADA-CB35528CA354}"/>
              </a:ext>
            </a:extLst>
          </p:cNvPr>
          <p:cNvGrpSpPr/>
          <p:nvPr/>
        </p:nvGrpSpPr>
        <p:grpSpPr>
          <a:xfrm>
            <a:off x="10696363" y="4337735"/>
            <a:ext cx="1006998" cy="827590"/>
            <a:chOff x="853440" y="4579716"/>
            <a:chExt cx="1006998" cy="82759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092E8A8-2ECC-4D7C-BC4D-6D7CB763AA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5DCA9C4-62A7-4C27-8356-1DFB1D838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398F970-4660-45E7-B746-9CE08BCF91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1F74877-BBBB-423D-95A2-35D85499F3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257629F-5252-40F1-BB2F-72A7D185B77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F50B40-CCB7-49E8-9C49-4242569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4EA6129-3E2F-41E6-BF7D-34EB3DDFC42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E1D6CC2-2A0A-4CEC-B3CF-85F223DEDDC2}"/>
              </a:ext>
            </a:extLst>
          </p:cNvPr>
          <p:cNvSpPr/>
          <p:nvPr/>
        </p:nvSpPr>
        <p:spPr>
          <a:xfrm>
            <a:off x="12300305" y="396517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0C7D59C-4785-448B-BF27-93434E598004}"/>
              </a:ext>
            </a:extLst>
          </p:cNvPr>
          <p:cNvSpPr txBox="1"/>
          <p:nvPr/>
        </p:nvSpPr>
        <p:spPr>
          <a:xfrm>
            <a:off x="12808461" y="522946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79A2CEF-77C4-4CE3-A141-8E4771AEEFAC}"/>
              </a:ext>
            </a:extLst>
          </p:cNvPr>
          <p:cNvGrpSpPr/>
          <p:nvPr/>
        </p:nvGrpSpPr>
        <p:grpSpPr>
          <a:xfrm>
            <a:off x="12611691" y="4306810"/>
            <a:ext cx="1006998" cy="827590"/>
            <a:chOff x="853440" y="4579716"/>
            <a:chExt cx="1006998" cy="82759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2A7AAF0-CCDA-4EFE-B87C-5210618FF68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D5F09CC-F018-4F00-A580-F2B8892F780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B3ADEA2-BE3E-4318-BD2F-CA5EDA50E1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7D0D2D9-AA60-4D54-8A0A-2C28E6BA1DF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18A8A70-8BAB-47F3-9AF3-F1B0477406F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FA16AF0-7382-4740-8D8B-D54047F8328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01F9814-9B4B-4321-9E25-9C45DBE6BBF3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3863E61-9F55-4F49-B000-4CEA81FDFF45}"/>
              </a:ext>
            </a:extLst>
          </p:cNvPr>
          <p:cNvSpPr txBox="1"/>
          <p:nvPr/>
        </p:nvSpPr>
        <p:spPr>
          <a:xfrm>
            <a:off x="9427872" y="5737255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id="{7FE31E42-9473-A146-A5FF-3BFF62AF8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97411" y="714996"/>
            <a:ext cx="914400" cy="914400"/>
          </a:xfrm>
          <a:prstGeom prst="rect">
            <a:avLst/>
          </a:prstGeom>
        </p:spPr>
      </p:pic>
      <p:pic>
        <p:nvPicPr>
          <p:cNvPr id="56" name="Graphic 55" descr="User">
            <a:extLst>
              <a:ext uri="{FF2B5EF4-FFF2-40B4-BE49-F238E27FC236}">
                <a16:creationId xmlns:a16="http://schemas.microsoft.com/office/drawing/2014/main" id="{99065ED7-9DCA-BD41-AC86-D95E811E8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43394" y="714996"/>
            <a:ext cx="914400" cy="914400"/>
          </a:xfrm>
          <a:prstGeom prst="rect">
            <a:avLst/>
          </a:prstGeom>
        </p:spPr>
      </p:pic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id="{F58CEACF-1084-A849-8870-4A9B602D8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9539" y="705029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68D767-0626-1C44-93F4-2A22C06D9137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6054611" y="162939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618D84C-950C-2447-9EF8-C5507306BFE7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7200594" y="1629396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3B86D77-96AA-EF46-87CB-BEDA9636CF8C}"/>
              </a:ext>
            </a:extLst>
          </p:cNvPr>
          <p:cNvCxnSpPr>
            <a:cxnSpLocks/>
          </p:cNvCxnSpPr>
          <p:nvPr/>
        </p:nvCxnSpPr>
        <p:spPr>
          <a:xfrm>
            <a:off x="8312990" y="163264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31CFCCEA-3639-3846-B7DA-818FC9A39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64512" y="703082"/>
            <a:ext cx="914400" cy="914400"/>
          </a:xfrm>
          <a:prstGeom prst="rect">
            <a:avLst/>
          </a:prstGeom>
        </p:spPr>
      </p:pic>
      <p:pic>
        <p:nvPicPr>
          <p:cNvPr id="63" name="Graphic 62" descr="User">
            <a:extLst>
              <a:ext uri="{FF2B5EF4-FFF2-40B4-BE49-F238E27FC236}">
                <a16:creationId xmlns:a16="http://schemas.microsoft.com/office/drawing/2014/main" id="{6807737B-28DF-434C-B757-DF12BCBED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0495" y="703082"/>
            <a:ext cx="914400" cy="914400"/>
          </a:xfrm>
          <a:prstGeom prst="rect">
            <a:avLst/>
          </a:prstGeom>
        </p:spPr>
      </p:pic>
      <p:pic>
        <p:nvPicPr>
          <p:cNvPr id="74" name="Graphic 73" descr="User">
            <a:extLst>
              <a:ext uri="{FF2B5EF4-FFF2-40B4-BE49-F238E27FC236}">
                <a16:creationId xmlns:a16="http://schemas.microsoft.com/office/drawing/2014/main" id="{B0CEB636-0BEB-DA4A-A158-A097F10D6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16640" y="693115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508FE28-B22D-CB45-9470-616724AB7E5E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9421712" y="16174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9215BBF-91C8-F745-A685-6EAED158706C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10567695" y="16174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F524EE3-14E2-FD41-A0C1-CFDA113C54FF}"/>
              </a:ext>
            </a:extLst>
          </p:cNvPr>
          <p:cNvCxnSpPr>
            <a:cxnSpLocks/>
          </p:cNvCxnSpPr>
          <p:nvPr/>
        </p:nvCxnSpPr>
        <p:spPr>
          <a:xfrm>
            <a:off x="11680091" y="16207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phic 77" descr="User">
            <a:extLst>
              <a:ext uri="{FF2B5EF4-FFF2-40B4-BE49-F238E27FC236}">
                <a16:creationId xmlns:a16="http://schemas.microsoft.com/office/drawing/2014/main" id="{93E1A824-0398-3040-AE70-9D830ACE5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38408" y="665671"/>
            <a:ext cx="914400" cy="914400"/>
          </a:xfrm>
          <a:prstGeom prst="rect">
            <a:avLst/>
          </a:prstGeom>
        </p:spPr>
      </p:pic>
      <p:pic>
        <p:nvPicPr>
          <p:cNvPr id="79" name="Graphic 78" descr="User">
            <a:extLst>
              <a:ext uri="{FF2B5EF4-FFF2-40B4-BE49-F238E27FC236}">
                <a16:creationId xmlns:a16="http://schemas.microsoft.com/office/drawing/2014/main" id="{14C9444B-F395-8249-97D8-A05F99009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84391" y="665671"/>
            <a:ext cx="914400" cy="914400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0882957-0C2C-E847-8336-D50E3DF7EE3A}"/>
              </a:ext>
            </a:extLst>
          </p:cNvPr>
          <p:cNvCxnSpPr>
            <a:cxnSpLocks/>
            <a:stCxn id="78" idx="2"/>
          </p:cNvCxnSpPr>
          <p:nvPr/>
        </p:nvCxnSpPr>
        <p:spPr>
          <a:xfrm>
            <a:off x="12695608" y="158007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4C9B0FD-BAE1-B049-925F-B8F5E30955A2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3841591" y="1580071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06FA04DE-A7FB-A943-80B7-3FF911252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19" y="1088020"/>
            <a:ext cx="5049487" cy="6324335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Load Balancing</a:t>
            </a:r>
          </a:p>
          <a:p>
            <a:r>
              <a:rPr lang="en-IN" dirty="0"/>
              <a:t>To avoid overloading of traffic to single pod we can use </a:t>
            </a:r>
            <a:r>
              <a:rPr lang="en-IN" dirty="0">
                <a:solidFill>
                  <a:srgbClr val="0070C0"/>
                </a:solidFill>
              </a:rPr>
              <a:t>load balancing</a:t>
            </a:r>
            <a:r>
              <a:rPr lang="en-IN" dirty="0"/>
              <a:t>. </a:t>
            </a:r>
          </a:p>
          <a:p>
            <a:r>
              <a:rPr lang="en-IN" dirty="0"/>
              <a:t>Kubernetes provides pod load balancing </a:t>
            </a:r>
            <a:r>
              <a:rPr lang="en-IN" dirty="0">
                <a:solidFill>
                  <a:srgbClr val="0070C0"/>
                </a:solidFill>
              </a:rPr>
              <a:t>out of the box </a:t>
            </a:r>
            <a:r>
              <a:rPr lang="en-IN" dirty="0"/>
              <a:t>using </a:t>
            </a:r>
            <a:r>
              <a:rPr lang="en-IN" dirty="0">
                <a:solidFill>
                  <a:srgbClr val="00B050"/>
                </a:solidFill>
              </a:rPr>
              <a:t>Services</a:t>
            </a:r>
            <a:r>
              <a:rPr lang="en-IN" dirty="0"/>
              <a:t>  for the pods which are part of a ReplicaSet</a:t>
            </a:r>
          </a:p>
          <a:p>
            <a:r>
              <a:rPr lang="en-IN" dirty="0">
                <a:solidFill>
                  <a:srgbClr val="0070C0"/>
                </a:solidFill>
              </a:rPr>
              <a:t>Labels &amp; Selectors </a:t>
            </a:r>
            <a:r>
              <a:rPr lang="en-IN" dirty="0"/>
              <a:t>are the </a:t>
            </a:r>
            <a:r>
              <a:rPr lang="en-IN" dirty="0">
                <a:solidFill>
                  <a:srgbClr val="C00000"/>
                </a:solidFill>
              </a:rPr>
              <a:t>key items </a:t>
            </a:r>
            <a:r>
              <a:rPr lang="en-IN" dirty="0"/>
              <a:t>which </a:t>
            </a:r>
            <a:r>
              <a:rPr lang="en-IN" dirty="0">
                <a:solidFill>
                  <a:srgbClr val="C00000"/>
                </a:solidFill>
              </a:rPr>
              <a:t>ties</a:t>
            </a:r>
            <a:r>
              <a:rPr lang="en-IN" dirty="0"/>
              <a:t> all 3 together (Pod, ReplicaSet &amp; Service), we will know in detail when we are writing YAML manifests for these objects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E2DC26-4793-8941-A5BF-D784AB6F301C}"/>
              </a:ext>
            </a:extLst>
          </p:cNvPr>
          <p:cNvSpPr/>
          <p:nvPr/>
        </p:nvSpPr>
        <p:spPr>
          <a:xfrm>
            <a:off x="5828901" y="2657838"/>
            <a:ext cx="8285967" cy="49047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400778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19" grpId="0" animBg="1"/>
      <p:bldP spid="52" grpId="0" animBg="1"/>
      <p:bldP spid="53" grpId="0"/>
      <p:bldP spid="72" grpId="0" animBg="1"/>
      <p:bldP spid="73" grpId="0"/>
      <p:bldP spid="94" grpId="0" animBg="1"/>
      <p:bldP spid="95" grpId="0"/>
      <p:bldP spid="104" grpId="0" animBg="1"/>
      <p:bldP spid="105" grpId="0"/>
      <p:bldP spid="20" grpId="0"/>
      <p:bldP spid="11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27" y="-228336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ReplicaSet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5395353" y="2199627"/>
            <a:ext cx="9179228" cy="497631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5608298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7103500" y="63070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8608076" y="6745055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10089146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1534499" y="6329071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07C2AB-FF93-44FE-A2D1-80ACA59D2430}"/>
              </a:ext>
            </a:extLst>
          </p:cNvPr>
          <p:cNvSpPr/>
          <p:nvPr/>
        </p:nvSpPr>
        <p:spPr>
          <a:xfrm>
            <a:off x="5828901" y="3697457"/>
            <a:ext cx="8285967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66744B2-BE71-4562-AE41-0A2EE2B37E75}"/>
              </a:ext>
            </a:extLst>
          </p:cNvPr>
          <p:cNvSpPr/>
          <p:nvPr/>
        </p:nvSpPr>
        <p:spPr>
          <a:xfrm>
            <a:off x="6054603" y="401220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3B821E-5C16-4248-B06A-F2CEE2030D4B}"/>
              </a:ext>
            </a:extLst>
          </p:cNvPr>
          <p:cNvSpPr txBox="1"/>
          <p:nvPr/>
        </p:nvSpPr>
        <p:spPr>
          <a:xfrm>
            <a:off x="6562759" y="527649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2281A72-9AB8-4D92-AB37-755A610922D3}"/>
              </a:ext>
            </a:extLst>
          </p:cNvPr>
          <p:cNvGrpSpPr/>
          <p:nvPr/>
        </p:nvGrpSpPr>
        <p:grpSpPr>
          <a:xfrm>
            <a:off x="6365989" y="435384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35F23C2-A309-48C4-A509-70C14CEC180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1C22650-4D77-4736-A479-979A1FF3F8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7B32F0D-4278-4A5F-9F85-37A874D5866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AE47964-91AF-4BEB-A542-15208CA0CF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E8570B6-B6DB-49AD-8C64-912E3A36B4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9C2FE03-322D-4F17-BB6A-0BF2222A53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FB77D69-63B0-49BC-B2BF-891D23D13D8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893580D-20BD-474D-8094-CFDC8ECB81A0}"/>
              </a:ext>
            </a:extLst>
          </p:cNvPr>
          <p:cNvSpPr/>
          <p:nvPr/>
        </p:nvSpPr>
        <p:spPr>
          <a:xfrm>
            <a:off x="7969931" y="402271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514E30C-5306-45A6-8C30-8C24C1C858BF}"/>
              </a:ext>
            </a:extLst>
          </p:cNvPr>
          <p:cNvSpPr txBox="1"/>
          <p:nvPr/>
        </p:nvSpPr>
        <p:spPr>
          <a:xfrm>
            <a:off x="8478087" y="528700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82C700F-DAFF-49D4-9EC5-A0F0F9D13345}"/>
              </a:ext>
            </a:extLst>
          </p:cNvPr>
          <p:cNvGrpSpPr/>
          <p:nvPr/>
        </p:nvGrpSpPr>
        <p:grpSpPr>
          <a:xfrm>
            <a:off x="8281317" y="4364350"/>
            <a:ext cx="1006998" cy="827590"/>
            <a:chOff x="853440" y="4579716"/>
            <a:chExt cx="1006998" cy="8275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8674A2D-3A28-4601-8FC7-A3D43E52D48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252C1E-B9D3-4960-A8F6-08C428156B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D44087C-6889-4A31-9935-69E1263C162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62B8F28-2B0F-4FB6-AFDB-F985E5CA547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13C980F-DF8B-40CF-8377-D2B0FBC9C47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B5A8355-740C-4AFF-9BE2-DAE992CBEC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1886655-CA62-46B6-99B8-27557DBDD47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2E735263-AC2D-4E3A-BAB4-31E39A36AE9E}"/>
              </a:ext>
            </a:extLst>
          </p:cNvPr>
          <p:cNvSpPr/>
          <p:nvPr/>
        </p:nvSpPr>
        <p:spPr>
          <a:xfrm>
            <a:off x="10384977" y="3996100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5DBD057-D289-4BA1-8CB5-275EFA516CF7}"/>
              </a:ext>
            </a:extLst>
          </p:cNvPr>
          <p:cNvSpPr txBox="1"/>
          <p:nvPr/>
        </p:nvSpPr>
        <p:spPr>
          <a:xfrm>
            <a:off x="10893133" y="5260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CC605D-0215-43F9-8ADA-CB35528CA354}"/>
              </a:ext>
            </a:extLst>
          </p:cNvPr>
          <p:cNvGrpSpPr/>
          <p:nvPr/>
        </p:nvGrpSpPr>
        <p:grpSpPr>
          <a:xfrm>
            <a:off x="10696363" y="4337735"/>
            <a:ext cx="1006998" cy="827590"/>
            <a:chOff x="853440" y="4579716"/>
            <a:chExt cx="1006998" cy="82759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092E8A8-2ECC-4D7C-BC4D-6D7CB763AA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5DCA9C4-62A7-4C27-8356-1DFB1D838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398F970-4660-45E7-B746-9CE08BCF91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1F74877-BBBB-423D-95A2-35D85499F3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257629F-5252-40F1-BB2F-72A7D185B77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F50B40-CCB7-49E8-9C49-4242569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4EA6129-3E2F-41E6-BF7D-34EB3DDFC42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E1D6CC2-2A0A-4CEC-B3CF-85F223DEDDC2}"/>
              </a:ext>
            </a:extLst>
          </p:cNvPr>
          <p:cNvSpPr/>
          <p:nvPr/>
        </p:nvSpPr>
        <p:spPr>
          <a:xfrm>
            <a:off x="12300305" y="396517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0C7D59C-4785-448B-BF27-93434E598004}"/>
              </a:ext>
            </a:extLst>
          </p:cNvPr>
          <p:cNvSpPr txBox="1"/>
          <p:nvPr/>
        </p:nvSpPr>
        <p:spPr>
          <a:xfrm>
            <a:off x="12808461" y="522946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79A2CEF-77C4-4CE3-A141-8E4771AEEFAC}"/>
              </a:ext>
            </a:extLst>
          </p:cNvPr>
          <p:cNvGrpSpPr/>
          <p:nvPr/>
        </p:nvGrpSpPr>
        <p:grpSpPr>
          <a:xfrm>
            <a:off x="12611691" y="4306810"/>
            <a:ext cx="1006998" cy="827590"/>
            <a:chOff x="853440" y="4579716"/>
            <a:chExt cx="1006998" cy="82759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2A7AAF0-CCDA-4EFE-B87C-5210618FF68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D5F09CC-F018-4F00-A580-F2B8892F780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B3ADEA2-BE3E-4318-BD2F-CA5EDA50E1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7D0D2D9-AA60-4D54-8A0A-2C28E6BA1DF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18A8A70-8BAB-47F3-9AF3-F1B0477406F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FA16AF0-7382-4740-8D8B-D54047F8328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01F9814-9B4B-4321-9E25-9C45DBE6BBF3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3863E61-9F55-4F49-B000-4CEA81FDFF45}"/>
              </a:ext>
            </a:extLst>
          </p:cNvPr>
          <p:cNvSpPr txBox="1"/>
          <p:nvPr/>
        </p:nvSpPr>
        <p:spPr>
          <a:xfrm>
            <a:off x="9427872" y="5737255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id="{7FE31E42-9473-A146-A5FF-3BFF62AF8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97411" y="714996"/>
            <a:ext cx="914400" cy="914400"/>
          </a:xfrm>
          <a:prstGeom prst="rect">
            <a:avLst/>
          </a:prstGeom>
        </p:spPr>
      </p:pic>
      <p:pic>
        <p:nvPicPr>
          <p:cNvPr id="56" name="Graphic 55" descr="User">
            <a:extLst>
              <a:ext uri="{FF2B5EF4-FFF2-40B4-BE49-F238E27FC236}">
                <a16:creationId xmlns:a16="http://schemas.microsoft.com/office/drawing/2014/main" id="{99065ED7-9DCA-BD41-AC86-D95E811E8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43394" y="714996"/>
            <a:ext cx="914400" cy="914400"/>
          </a:xfrm>
          <a:prstGeom prst="rect">
            <a:avLst/>
          </a:prstGeom>
        </p:spPr>
      </p:pic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id="{F58CEACF-1084-A849-8870-4A9B602D8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9539" y="705029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68D767-0626-1C44-93F4-2A22C06D9137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6054611" y="162939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618D84C-950C-2447-9EF8-C5507306BFE7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7200594" y="1629396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3B86D77-96AA-EF46-87CB-BEDA9636CF8C}"/>
              </a:ext>
            </a:extLst>
          </p:cNvPr>
          <p:cNvCxnSpPr>
            <a:cxnSpLocks/>
          </p:cNvCxnSpPr>
          <p:nvPr/>
        </p:nvCxnSpPr>
        <p:spPr>
          <a:xfrm>
            <a:off x="8312990" y="163264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31CFCCEA-3639-3846-B7DA-818FC9A39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64512" y="703082"/>
            <a:ext cx="914400" cy="914400"/>
          </a:xfrm>
          <a:prstGeom prst="rect">
            <a:avLst/>
          </a:prstGeom>
        </p:spPr>
      </p:pic>
      <p:pic>
        <p:nvPicPr>
          <p:cNvPr id="63" name="Graphic 62" descr="User">
            <a:extLst>
              <a:ext uri="{FF2B5EF4-FFF2-40B4-BE49-F238E27FC236}">
                <a16:creationId xmlns:a16="http://schemas.microsoft.com/office/drawing/2014/main" id="{6807737B-28DF-434C-B757-DF12BCBED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0495" y="703082"/>
            <a:ext cx="914400" cy="914400"/>
          </a:xfrm>
          <a:prstGeom prst="rect">
            <a:avLst/>
          </a:prstGeom>
        </p:spPr>
      </p:pic>
      <p:pic>
        <p:nvPicPr>
          <p:cNvPr id="74" name="Graphic 73" descr="User">
            <a:extLst>
              <a:ext uri="{FF2B5EF4-FFF2-40B4-BE49-F238E27FC236}">
                <a16:creationId xmlns:a16="http://schemas.microsoft.com/office/drawing/2014/main" id="{B0CEB636-0BEB-DA4A-A158-A097F10D6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16640" y="693115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508FE28-B22D-CB45-9470-616724AB7E5E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9421712" y="16174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9215BBF-91C8-F745-A685-6EAED158706C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10567695" y="16174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F524EE3-14E2-FD41-A0C1-CFDA113C54FF}"/>
              </a:ext>
            </a:extLst>
          </p:cNvPr>
          <p:cNvCxnSpPr>
            <a:cxnSpLocks/>
          </p:cNvCxnSpPr>
          <p:nvPr/>
        </p:nvCxnSpPr>
        <p:spPr>
          <a:xfrm>
            <a:off x="11680091" y="16207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phic 77" descr="User">
            <a:extLst>
              <a:ext uri="{FF2B5EF4-FFF2-40B4-BE49-F238E27FC236}">
                <a16:creationId xmlns:a16="http://schemas.microsoft.com/office/drawing/2014/main" id="{93E1A824-0398-3040-AE70-9D830ACE5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38408" y="665671"/>
            <a:ext cx="914400" cy="914400"/>
          </a:xfrm>
          <a:prstGeom prst="rect">
            <a:avLst/>
          </a:prstGeom>
        </p:spPr>
      </p:pic>
      <p:pic>
        <p:nvPicPr>
          <p:cNvPr id="79" name="Graphic 78" descr="User">
            <a:extLst>
              <a:ext uri="{FF2B5EF4-FFF2-40B4-BE49-F238E27FC236}">
                <a16:creationId xmlns:a16="http://schemas.microsoft.com/office/drawing/2014/main" id="{14C9444B-F395-8249-97D8-A05F99009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84391" y="665671"/>
            <a:ext cx="914400" cy="914400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0882957-0C2C-E847-8336-D50E3DF7EE3A}"/>
              </a:ext>
            </a:extLst>
          </p:cNvPr>
          <p:cNvCxnSpPr>
            <a:cxnSpLocks/>
            <a:stCxn id="78" idx="2"/>
          </p:cNvCxnSpPr>
          <p:nvPr/>
        </p:nvCxnSpPr>
        <p:spPr>
          <a:xfrm>
            <a:off x="12695608" y="158007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4C9B0FD-BAE1-B049-925F-B8F5E30955A2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3841591" y="1580071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06FA04DE-A7FB-A943-80B7-3FF911252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0" y="1088020"/>
            <a:ext cx="5180660" cy="6324335"/>
          </a:xfrm>
        </p:spPr>
        <p:txBody>
          <a:bodyPr/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Scaling</a:t>
            </a:r>
          </a:p>
          <a:p>
            <a:r>
              <a:rPr lang="en-IN" dirty="0"/>
              <a:t>When load become too much for the number of existing pods, Kubernetes enables us to easily </a:t>
            </a:r>
            <a:r>
              <a:rPr lang="en-IN" dirty="0">
                <a:solidFill>
                  <a:srgbClr val="0070C0"/>
                </a:solidFill>
              </a:rPr>
              <a:t>scale</a:t>
            </a:r>
            <a:r>
              <a:rPr lang="en-IN" dirty="0"/>
              <a:t> up our application, adding additional pods as needed.</a:t>
            </a:r>
          </a:p>
          <a:p>
            <a:r>
              <a:rPr lang="en-IN" dirty="0"/>
              <a:t>This is going to be </a:t>
            </a:r>
            <a:r>
              <a:rPr lang="en-IN" dirty="0">
                <a:solidFill>
                  <a:srgbClr val="0070C0"/>
                </a:solidFill>
              </a:rPr>
              <a:t>seamless and super quick</a:t>
            </a:r>
            <a:r>
              <a:rPr lang="en-IN" dirty="0"/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E2DC26-4793-8941-A5BF-D784AB6F301C}"/>
              </a:ext>
            </a:extLst>
          </p:cNvPr>
          <p:cNvSpPr/>
          <p:nvPr/>
        </p:nvSpPr>
        <p:spPr>
          <a:xfrm>
            <a:off x="5828901" y="2657838"/>
            <a:ext cx="8285967" cy="49047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339902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19" grpId="0" animBg="1"/>
      <p:bldP spid="52" grpId="0" animBg="1"/>
      <p:bldP spid="53" grpId="0"/>
      <p:bldP spid="72" grpId="0" animBg="1"/>
      <p:bldP spid="73" grpId="0"/>
      <p:bldP spid="94" grpId="0" animBg="1"/>
      <p:bldP spid="95" grpId="0"/>
      <p:bldP spid="104" grpId="0" animBg="1"/>
      <p:bldP spid="105" grpId="0"/>
      <p:bldP spid="20" grpId="0"/>
      <p:bldP spid="11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8983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B050"/>
                </a:solidFill>
              </a:rPr>
              <a:t>ReplicaSets</a:t>
            </a:r>
            <a:r>
              <a:rPr lang="en-US" sz="7000" b="1" dirty="0">
                <a:solidFill>
                  <a:srgbClr val="00B05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872332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Deployments</a:t>
            </a:r>
          </a:p>
        </p:txBody>
      </p:sp>
    </p:spTree>
    <p:extLst>
      <p:ext uri="{BB962C8B-B14F-4D97-AF65-F5344CB8AC3E}">
        <p14:creationId xmlns:p14="http://schemas.microsoft.com/office/powerpoint/2010/main" val="8258938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51184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Deployments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2163619" y="1875616"/>
            <a:ext cx="11065398" cy="573819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2528692" y="2107576"/>
            <a:ext cx="4891743" cy="511119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4050187" y="6851204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6593300" y="71829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8120591" y="2107577"/>
            <a:ext cx="4737265" cy="511119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9246876" y="6849089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2A8889-4B40-438D-8CCA-E6401D68D57B}"/>
              </a:ext>
            </a:extLst>
          </p:cNvPr>
          <p:cNvSpPr/>
          <p:nvPr/>
        </p:nvSpPr>
        <p:spPr>
          <a:xfrm>
            <a:off x="3000064" y="3225045"/>
            <a:ext cx="9421793" cy="35737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11B6B174-7764-428C-9D94-57D8A2CA3579}"/>
              </a:ext>
            </a:extLst>
          </p:cNvPr>
          <p:cNvSpPr/>
          <p:nvPr/>
        </p:nvSpPr>
        <p:spPr>
          <a:xfrm>
            <a:off x="3338644" y="3728553"/>
            <a:ext cx="8807669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4E1852A-132D-4565-9274-87D61794A98A}"/>
              </a:ext>
            </a:extLst>
          </p:cNvPr>
          <p:cNvSpPr/>
          <p:nvPr/>
        </p:nvSpPr>
        <p:spPr>
          <a:xfrm>
            <a:off x="3542031" y="403172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74703B3-718E-43C7-A56B-C23DCDEBB419}"/>
              </a:ext>
            </a:extLst>
          </p:cNvPr>
          <p:cNvSpPr txBox="1"/>
          <p:nvPr/>
        </p:nvSpPr>
        <p:spPr>
          <a:xfrm>
            <a:off x="4050187" y="529602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70FA42A-789F-4CEA-AB7D-BDC9C0B91597}"/>
              </a:ext>
            </a:extLst>
          </p:cNvPr>
          <p:cNvGrpSpPr/>
          <p:nvPr/>
        </p:nvGrpSpPr>
        <p:grpSpPr>
          <a:xfrm>
            <a:off x="3853417" y="4373361"/>
            <a:ext cx="1006998" cy="827590"/>
            <a:chOff x="853440" y="4579716"/>
            <a:chExt cx="1006998" cy="82759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4C0AF28-8B21-4A2B-981F-A71AAF55CB5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4F10CEE-80F1-4768-985A-8F80390827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B9AAB00-B7DF-407B-9488-EDB194E99B3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7A63F5C-8A65-4381-9F09-C29C99D70D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C07C87A-A94D-4999-96FB-1B0517FCC9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1E02E33-DB4F-4765-B2BA-1290471FCB4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2683EFD-D826-4875-B146-46D5F2CEF6A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3841CD70-F1BB-4EBB-AA45-06793C50F81B}"/>
              </a:ext>
            </a:extLst>
          </p:cNvPr>
          <p:cNvSpPr/>
          <p:nvPr/>
        </p:nvSpPr>
        <p:spPr>
          <a:xfrm>
            <a:off x="5457359" y="404223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9F705E2-62B9-4CF4-94C3-6DD6D4F36661}"/>
              </a:ext>
            </a:extLst>
          </p:cNvPr>
          <p:cNvSpPr txBox="1"/>
          <p:nvPr/>
        </p:nvSpPr>
        <p:spPr>
          <a:xfrm>
            <a:off x="5965515" y="530653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D95D049-63CC-42EE-85A9-24334D355C47}"/>
              </a:ext>
            </a:extLst>
          </p:cNvPr>
          <p:cNvGrpSpPr/>
          <p:nvPr/>
        </p:nvGrpSpPr>
        <p:grpSpPr>
          <a:xfrm>
            <a:off x="5768745" y="4383871"/>
            <a:ext cx="1006998" cy="827590"/>
            <a:chOff x="853440" y="4579716"/>
            <a:chExt cx="1006998" cy="827590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FB3F022-3A02-4B70-8285-F5569E20823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8DDDF3D-DB58-4913-9B55-A5C54F7C6F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4C98003-840D-4714-9535-8C5434E8FA5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5AF247D-D3A8-4FE6-B95A-C061398D53B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1BE2E516-1792-46B5-A8D0-C031374AD353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7CEFBB31-D5CA-410A-B21D-7FE497314E6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1937A577-2FC2-4502-8683-0D096A137A95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57" name="Rectangle 156">
            <a:extLst>
              <a:ext uri="{FF2B5EF4-FFF2-40B4-BE49-F238E27FC236}">
                <a16:creationId xmlns:a16="http://schemas.microsoft.com/office/drawing/2014/main" id="{A9574623-8C6C-4677-B1AA-C5125CA8789E}"/>
              </a:ext>
            </a:extLst>
          </p:cNvPr>
          <p:cNvSpPr/>
          <p:nvPr/>
        </p:nvSpPr>
        <p:spPr>
          <a:xfrm>
            <a:off x="8416422" y="402719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1636F2C-A2E3-46C6-A643-92932F5DD410}"/>
              </a:ext>
            </a:extLst>
          </p:cNvPr>
          <p:cNvSpPr txBox="1"/>
          <p:nvPr/>
        </p:nvSpPr>
        <p:spPr>
          <a:xfrm>
            <a:off x="8924578" y="529149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A431A5D-7486-46BC-8DC4-18FA276F12A2}"/>
              </a:ext>
            </a:extLst>
          </p:cNvPr>
          <p:cNvGrpSpPr/>
          <p:nvPr/>
        </p:nvGrpSpPr>
        <p:grpSpPr>
          <a:xfrm>
            <a:off x="8727808" y="4368831"/>
            <a:ext cx="1006998" cy="827590"/>
            <a:chOff x="853440" y="4579716"/>
            <a:chExt cx="1006998" cy="827590"/>
          </a:xfrm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53758EB2-4C28-4209-8448-E11FFED8591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512CEA2A-FC0D-4BE7-89AC-426B7C18DD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3328CEE-9DB9-4124-A54B-AD1BF2C229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9B862D2-A385-499A-B225-3985A91B5596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9C11FEEC-A1AD-4903-B163-51415E8C8D3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57BCB1CE-C3F0-40F4-9EF0-E7480AB2C4E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B3B91B1A-6F7F-4E53-9F1B-CFF894F74B0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67" name="Rectangle 166">
            <a:extLst>
              <a:ext uri="{FF2B5EF4-FFF2-40B4-BE49-F238E27FC236}">
                <a16:creationId xmlns:a16="http://schemas.microsoft.com/office/drawing/2014/main" id="{2E1A29D0-08FD-444A-91BF-06FB024B40D3}"/>
              </a:ext>
            </a:extLst>
          </p:cNvPr>
          <p:cNvSpPr/>
          <p:nvPr/>
        </p:nvSpPr>
        <p:spPr>
          <a:xfrm>
            <a:off x="10331750" y="3996271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5A69A01-3EBF-438A-9BAC-88E97E07A699}"/>
              </a:ext>
            </a:extLst>
          </p:cNvPr>
          <p:cNvSpPr txBox="1"/>
          <p:nvPr/>
        </p:nvSpPr>
        <p:spPr>
          <a:xfrm>
            <a:off x="10839906" y="5260565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337FFE1C-2F84-44B0-8F35-B19C246D0451}"/>
              </a:ext>
            </a:extLst>
          </p:cNvPr>
          <p:cNvGrpSpPr/>
          <p:nvPr/>
        </p:nvGrpSpPr>
        <p:grpSpPr>
          <a:xfrm>
            <a:off x="10643136" y="4337906"/>
            <a:ext cx="1006998" cy="827590"/>
            <a:chOff x="853440" y="4579716"/>
            <a:chExt cx="1006998" cy="827590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E746BB20-3353-4DCE-BBF5-30065548635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837FED72-0BA7-42A8-BB05-66C5E15ED6B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0C18E1D-0918-4CB3-954D-91BBB967799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3A7CB74-2A7F-48F2-82DB-C832F148A96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2FDC518A-3289-4A86-B277-D48A4DC9B06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0702874B-6E3C-4181-88D1-B27EDCBE7F2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A4CD832-D6F6-4021-A6BE-C8F74ECEAAB2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BBE62429-E342-4C0B-9431-2F12E2E99789}"/>
              </a:ext>
            </a:extLst>
          </p:cNvPr>
          <p:cNvSpPr txBox="1"/>
          <p:nvPr/>
        </p:nvSpPr>
        <p:spPr>
          <a:xfrm>
            <a:off x="7051176" y="5744212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BA140A-628B-4FBF-A8F8-ECA3DF5C74A1}"/>
              </a:ext>
            </a:extLst>
          </p:cNvPr>
          <p:cNvSpPr txBox="1"/>
          <p:nvPr/>
        </p:nvSpPr>
        <p:spPr>
          <a:xfrm>
            <a:off x="6974142" y="6407587"/>
            <a:ext cx="15927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Deployment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C84E7B-7538-0B42-9F81-DA1C575F6B69}"/>
              </a:ext>
            </a:extLst>
          </p:cNvPr>
          <p:cNvSpPr/>
          <p:nvPr/>
        </p:nvSpPr>
        <p:spPr>
          <a:xfrm>
            <a:off x="2980266" y="2322906"/>
            <a:ext cx="9421793" cy="54295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id="{075E19E8-EB5E-504B-BC3C-F9AB5D023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81444" y="475561"/>
            <a:ext cx="914400" cy="9144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079ACD6-B84B-E142-96D7-BE602B6A0EAD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3338644" y="138996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id="{05B38FFD-5332-094F-A5AC-0F7E3DC6A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9022" y="472143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F261AFD-132D-A340-B1E4-C1D4A77A7D5B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4626222" y="1386543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aphic 59" descr="User">
            <a:extLst>
              <a:ext uri="{FF2B5EF4-FFF2-40B4-BE49-F238E27FC236}">
                <a16:creationId xmlns:a16="http://schemas.microsoft.com/office/drawing/2014/main" id="{7912C8F7-33C1-CD48-BF9C-4C741C855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6398" y="483083"/>
            <a:ext cx="914400" cy="914400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045E4E1-6814-6F4F-A93A-579A9905AC6A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5763598" y="1397483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05557C88-EB52-8A42-BA50-9F30A49A0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3976" y="479665"/>
            <a:ext cx="914400" cy="914400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263857D-F3B0-9448-AE7E-FA7608F3577F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7051176" y="1394065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 descr="User">
            <a:extLst>
              <a:ext uri="{FF2B5EF4-FFF2-40B4-BE49-F238E27FC236}">
                <a16:creationId xmlns:a16="http://schemas.microsoft.com/office/drawing/2014/main" id="{0810D150-4EE2-E64E-BC40-F87646369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0749" y="484902"/>
            <a:ext cx="914400" cy="914400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CE25A85-0481-5A47-AE86-791C9F0B2063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8217949" y="139930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Graphic 65" descr="User">
            <a:extLst>
              <a:ext uri="{FF2B5EF4-FFF2-40B4-BE49-F238E27FC236}">
                <a16:creationId xmlns:a16="http://schemas.microsoft.com/office/drawing/2014/main" id="{6F567BFC-DC6A-7543-AD35-6079773CC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8327" y="481484"/>
            <a:ext cx="914400" cy="914400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A4AE564-40DB-4042-A2B0-93F60D6020C7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9505527" y="139588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 descr="User">
            <a:extLst>
              <a:ext uri="{FF2B5EF4-FFF2-40B4-BE49-F238E27FC236}">
                <a16:creationId xmlns:a16="http://schemas.microsoft.com/office/drawing/2014/main" id="{4C68DB3A-F7A7-3148-94BE-6E9ADC381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5703" y="492424"/>
            <a:ext cx="914400" cy="914400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C7AA84-8E96-224E-91C3-2FD96A7515F1}"/>
              </a:ext>
            </a:extLst>
          </p:cNvPr>
          <p:cNvCxnSpPr>
            <a:cxnSpLocks/>
            <a:stCxn id="68" idx="2"/>
          </p:cNvCxnSpPr>
          <p:nvPr/>
        </p:nvCxnSpPr>
        <p:spPr>
          <a:xfrm>
            <a:off x="10642903" y="140682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 descr="User">
            <a:extLst>
              <a:ext uri="{FF2B5EF4-FFF2-40B4-BE49-F238E27FC236}">
                <a16:creationId xmlns:a16="http://schemas.microsoft.com/office/drawing/2014/main" id="{C21822B2-AF48-734F-BE08-31880A7D4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73281" y="489006"/>
            <a:ext cx="914400" cy="914400"/>
          </a:xfrm>
          <a:prstGeom prst="rect">
            <a:avLst/>
          </a:prstGeom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0925340-7873-6345-9A3A-F7EFAE0027BD}"/>
              </a:ext>
            </a:extLst>
          </p:cNvPr>
          <p:cNvCxnSpPr>
            <a:cxnSpLocks/>
            <a:stCxn id="70" idx="2"/>
          </p:cNvCxnSpPr>
          <p:nvPr/>
        </p:nvCxnSpPr>
        <p:spPr>
          <a:xfrm>
            <a:off x="11930481" y="140340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79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7" grpId="0" animBg="1"/>
      <p:bldP spid="136" grpId="0" animBg="1"/>
      <p:bldP spid="137" grpId="0" animBg="1"/>
      <p:bldP spid="138" grpId="0"/>
      <p:bldP spid="147" grpId="0" animBg="1"/>
      <p:bldP spid="148" grpId="0"/>
      <p:bldP spid="157" grpId="0" animBg="1"/>
      <p:bldP spid="158" grpId="0"/>
      <p:bldP spid="167" grpId="0" animBg="1"/>
      <p:bldP spid="168" grpId="0"/>
      <p:bldP spid="177" grpId="0"/>
      <p:bldP spid="8" grpId="0"/>
      <p:bldP spid="3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AFAE5-8F4F-3740-9CD1-71D114F607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EEEA5-1B1F-E149-A69E-C5BF33B4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Deployment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C95F2-1264-3A4A-8B49-5E4B481893E8}"/>
              </a:ext>
            </a:extLst>
          </p:cNvPr>
          <p:cNvSpPr/>
          <p:nvPr/>
        </p:nvSpPr>
        <p:spPr>
          <a:xfrm>
            <a:off x="844952" y="3592175"/>
            <a:ext cx="2372810" cy="636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9DAF99-7510-3348-A94B-A131728A34DE}"/>
              </a:ext>
            </a:extLst>
          </p:cNvPr>
          <p:cNvSpPr/>
          <p:nvPr/>
        </p:nvSpPr>
        <p:spPr>
          <a:xfrm>
            <a:off x="6286982" y="1224694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 a Deployment to rollout a ReplicaSet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5ED618-2EA7-384D-BB31-9FC3890E0DA9}"/>
              </a:ext>
            </a:extLst>
          </p:cNvPr>
          <p:cNvSpPr/>
          <p:nvPr/>
        </p:nvSpPr>
        <p:spPr>
          <a:xfrm>
            <a:off x="6286982" y="199857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Updating the Deployment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D5BB22-B7EB-E043-A223-A294D38F72C3}"/>
              </a:ext>
            </a:extLst>
          </p:cNvPr>
          <p:cNvSpPr/>
          <p:nvPr/>
        </p:nvSpPr>
        <p:spPr>
          <a:xfrm>
            <a:off x="6286982" y="278565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Rolling Back a Deployment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73784-5E2D-5B4C-831A-EE8E759D939F}"/>
              </a:ext>
            </a:extLst>
          </p:cNvPr>
          <p:cNvSpPr/>
          <p:nvPr/>
        </p:nvSpPr>
        <p:spPr>
          <a:xfrm>
            <a:off x="6286982" y="3559532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Scaling a Deployment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9506E3-669A-3642-86B6-D1AF99D15BA6}"/>
              </a:ext>
            </a:extLst>
          </p:cNvPr>
          <p:cNvSpPr/>
          <p:nvPr/>
        </p:nvSpPr>
        <p:spPr>
          <a:xfrm>
            <a:off x="6286982" y="4364964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Pausing and Resuming a Deployment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364871-FA3B-9143-8548-196C9302701C}"/>
              </a:ext>
            </a:extLst>
          </p:cNvPr>
          <p:cNvSpPr/>
          <p:nvPr/>
        </p:nvSpPr>
        <p:spPr>
          <a:xfrm>
            <a:off x="6286982" y="513884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Deployment Status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8079FE-3088-EC4A-A889-8B5C400418A4}"/>
              </a:ext>
            </a:extLst>
          </p:cNvPr>
          <p:cNvSpPr/>
          <p:nvPr/>
        </p:nvSpPr>
        <p:spPr>
          <a:xfrm>
            <a:off x="6286982" y="592592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Clean up Policy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494E1A-2019-2745-826D-58D6C2D7AAAA}"/>
              </a:ext>
            </a:extLst>
          </p:cNvPr>
          <p:cNvSpPr/>
          <p:nvPr/>
        </p:nvSpPr>
        <p:spPr>
          <a:xfrm>
            <a:off x="6286982" y="6699802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Canary Deployments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A1F18C-0760-1143-A2B5-B145B68CB43B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217762" y="1542998"/>
            <a:ext cx="3069220" cy="2367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2A17D7-8BBA-154A-9788-34A1BD58DB34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3217762" y="2316877"/>
            <a:ext cx="3069220" cy="159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311CE9-0026-CB49-BF8E-350AA86832B1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3217762" y="3103957"/>
            <a:ext cx="3069220" cy="806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5108E17-D8E3-B747-A3B0-D9716B9E0747}"/>
              </a:ext>
            </a:extLst>
          </p:cNvPr>
          <p:cNvCxnSpPr>
            <a:stCxn id="5" idx="3"/>
            <a:endCxn id="9" idx="1"/>
          </p:cNvCxnSpPr>
          <p:nvPr/>
        </p:nvCxnSpPr>
        <p:spPr>
          <a:xfrm flipV="1">
            <a:off x="3217762" y="3877836"/>
            <a:ext cx="3069220" cy="32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CE01D3-2377-CD49-B4C5-3A37FC69FB5C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3217762" y="3910479"/>
            <a:ext cx="3069220" cy="772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BBD6D0-9D13-CA45-B3CA-BA9ECDCA7B84}"/>
              </a:ext>
            </a:extLst>
          </p:cNvPr>
          <p:cNvCxnSpPr>
            <a:stCxn id="5" idx="3"/>
            <a:endCxn id="11" idx="1"/>
          </p:cNvCxnSpPr>
          <p:nvPr/>
        </p:nvCxnSpPr>
        <p:spPr>
          <a:xfrm>
            <a:off x="3217762" y="3910479"/>
            <a:ext cx="3069220" cy="154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F6EA5E-317B-7C43-92AF-513C4EEA2DD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3217762" y="3910479"/>
            <a:ext cx="3069220" cy="2333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824E7C4-B82D-6644-AE41-0E8ED0F1B358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3217762" y="3910479"/>
            <a:ext cx="3069220" cy="3107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40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8983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Deployments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24273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6A9E88-D833-AA46-9BCE-83C16E3F1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D85712-16C4-6D46-BE61-8928DE99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9233"/>
            <a:ext cx="12618720" cy="1188851"/>
          </a:xfrm>
        </p:spPr>
        <p:txBody>
          <a:bodyPr/>
          <a:lstStyle/>
          <a:p>
            <a:r>
              <a:rPr lang="en-US" dirty="0"/>
              <a:t>Kubernetes - Imperative &amp; Declarative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4BF3AD-77BB-8043-BE42-273DF15E35E4}"/>
              </a:ext>
            </a:extLst>
          </p:cNvPr>
          <p:cNvSpPr/>
          <p:nvPr/>
        </p:nvSpPr>
        <p:spPr>
          <a:xfrm>
            <a:off x="7861611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4750BD-649F-5B44-9AF6-F9CA592B9406}"/>
              </a:ext>
            </a:extLst>
          </p:cNvPr>
          <p:cNvSpPr/>
          <p:nvPr/>
        </p:nvSpPr>
        <p:spPr>
          <a:xfrm>
            <a:off x="8109707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D6854D-CCA2-E44F-9D46-7B750720EE8B}"/>
              </a:ext>
            </a:extLst>
          </p:cNvPr>
          <p:cNvSpPr/>
          <p:nvPr/>
        </p:nvSpPr>
        <p:spPr>
          <a:xfrm>
            <a:off x="8109705" y="5089384"/>
            <a:ext cx="2480441" cy="3956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82C2BC-04E5-6F4D-9955-EFE955E7A67E}"/>
              </a:ext>
            </a:extLst>
          </p:cNvPr>
          <p:cNvSpPr/>
          <p:nvPr/>
        </p:nvSpPr>
        <p:spPr>
          <a:xfrm>
            <a:off x="8109707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D16DE-F543-D440-A744-C106C98BE8A5}"/>
              </a:ext>
            </a:extLst>
          </p:cNvPr>
          <p:cNvSpPr/>
          <p:nvPr/>
        </p:nvSpPr>
        <p:spPr>
          <a:xfrm>
            <a:off x="8109706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7B4BA6-AB7F-6D4C-89A2-1A18E61FEC83}"/>
              </a:ext>
            </a:extLst>
          </p:cNvPr>
          <p:cNvSpPr/>
          <p:nvPr/>
        </p:nvSpPr>
        <p:spPr>
          <a:xfrm>
            <a:off x="8109705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YAML &amp; </a:t>
            </a:r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BB6960-A7F9-8C48-812C-A680ACB87AE3}"/>
              </a:ext>
            </a:extLst>
          </p:cNvPr>
          <p:cNvSpPr/>
          <p:nvPr/>
        </p:nvSpPr>
        <p:spPr>
          <a:xfrm>
            <a:off x="3288227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A55E6AA-5C8C-6B43-88F5-4E71682D16FB}"/>
              </a:ext>
            </a:extLst>
          </p:cNvPr>
          <p:cNvSpPr/>
          <p:nvPr/>
        </p:nvSpPr>
        <p:spPr>
          <a:xfrm>
            <a:off x="3536323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651303-FFB7-E840-9CB9-989C04C2AB06}"/>
              </a:ext>
            </a:extLst>
          </p:cNvPr>
          <p:cNvSpPr/>
          <p:nvPr/>
        </p:nvSpPr>
        <p:spPr>
          <a:xfrm>
            <a:off x="3536321" y="5089384"/>
            <a:ext cx="2480441" cy="3956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A3F9D4-8B19-2E48-91D6-21C17583D5CD}"/>
              </a:ext>
            </a:extLst>
          </p:cNvPr>
          <p:cNvSpPr/>
          <p:nvPr/>
        </p:nvSpPr>
        <p:spPr>
          <a:xfrm>
            <a:off x="3536323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1A15A6-B512-1849-B0CF-5A5E88D6B5EF}"/>
              </a:ext>
            </a:extLst>
          </p:cNvPr>
          <p:cNvSpPr/>
          <p:nvPr/>
        </p:nvSpPr>
        <p:spPr>
          <a:xfrm>
            <a:off x="3536322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93A1455-C864-1843-B8D1-45D62B0F2C61}"/>
              </a:ext>
            </a:extLst>
          </p:cNvPr>
          <p:cNvSpPr/>
          <p:nvPr/>
        </p:nvSpPr>
        <p:spPr>
          <a:xfrm>
            <a:off x="3536321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5B08B3-E1A3-684B-8C8B-80FBD2DD515D}"/>
              </a:ext>
            </a:extLst>
          </p:cNvPr>
          <p:cNvSpPr/>
          <p:nvPr/>
        </p:nvSpPr>
        <p:spPr>
          <a:xfrm>
            <a:off x="3288227" y="1461301"/>
            <a:ext cx="7539608" cy="6124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Kubernetes Fundamentals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187AD7-AB7B-C84A-AE02-5A291A666D39}"/>
              </a:ext>
            </a:extLst>
          </p:cNvPr>
          <p:cNvSpPr/>
          <p:nvPr/>
        </p:nvSpPr>
        <p:spPr>
          <a:xfrm>
            <a:off x="3288227" y="2340389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Imperative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5E32CE-D155-9942-AEB3-3509F43F095A}"/>
              </a:ext>
            </a:extLst>
          </p:cNvPr>
          <p:cNvSpPr/>
          <p:nvPr/>
        </p:nvSpPr>
        <p:spPr>
          <a:xfrm>
            <a:off x="7861611" y="2337048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9738016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6597774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AFAE5-8F4F-3740-9CD1-71D114F607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EEEA5-1B1F-E149-A69E-C5BF33B4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Services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C95F2-1264-3A4A-8B49-5E4B481893E8}"/>
              </a:ext>
            </a:extLst>
          </p:cNvPr>
          <p:cNvSpPr/>
          <p:nvPr/>
        </p:nvSpPr>
        <p:spPr>
          <a:xfrm>
            <a:off x="189572" y="3667763"/>
            <a:ext cx="2165472" cy="636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9DAF99-7510-3348-A94B-A131728A34DE}"/>
              </a:ext>
            </a:extLst>
          </p:cNvPr>
          <p:cNvSpPr/>
          <p:nvPr/>
        </p:nvSpPr>
        <p:spPr>
          <a:xfrm>
            <a:off x="3410043" y="1821685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364871-FA3B-9143-8548-196C9302701C}"/>
              </a:ext>
            </a:extLst>
          </p:cNvPr>
          <p:cNvSpPr/>
          <p:nvPr/>
        </p:nvSpPr>
        <p:spPr>
          <a:xfrm>
            <a:off x="3410042" y="2810395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NodePort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8079FE-3088-EC4A-A889-8B5C400418A4}"/>
              </a:ext>
            </a:extLst>
          </p:cNvPr>
          <p:cNvSpPr/>
          <p:nvPr/>
        </p:nvSpPr>
        <p:spPr>
          <a:xfrm>
            <a:off x="3410043" y="3780548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LoadBalancer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494E1A-2019-2745-826D-58D6C2D7AAAA}"/>
              </a:ext>
            </a:extLst>
          </p:cNvPr>
          <p:cNvSpPr/>
          <p:nvPr/>
        </p:nvSpPr>
        <p:spPr>
          <a:xfrm>
            <a:off x="3387740" y="4825774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A1F18C-0760-1143-A2B5-B145B68CB43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2355044" y="2218030"/>
            <a:ext cx="1054999" cy="1768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BBD6D0-9D13-CA45-B3CA-BA9ECDCA7B84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2355044" y="3206740"/>
            <a:ext cx="1054998" cy="779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F6EA5E-317B-7C43-92AF-513C4EEA2DD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2355044" y="3986067"/>
            <a:ext cx="1054999" cy="190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824E7C4-B82D-6644-AE41-0E8ED0F1B358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2355044" y="3986067"/>
            <a:ext cx="1032696" cy="1236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2B5B4C71-5D25-BE44-B17F-541A87FA5A0B}"/>
              </a:ext>
            </a:extLst>
          </p:cNvPr>
          <p:cNvSpPr/>
          <p:nvPr/>
        </p:nvSpPr>
        <p:spPr>
          <a:xfrm>
            <a:off x="3387739" y="5871000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externalName</a:t>
            </a:r>
            <a:endParaRPr lang="en-US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EE372F8-6F42-9B4F-98E6-1487211C91FB}"/>
              </a:ext>
            </a:extLst>
          </p:cNvPr>
          <p:cNvCxnSpPr>
            <a:cxnSpLocks/>
            <a:stCxn id="5" idx="3"/>
            <a:endCxn id="42" idx="1"/>
          </p:cNvCxnSpPr>
          <p:nvPr/>
        </p:nvCxnSpPr>
        <p:spPr>
          <a:xfrm>
            <a:off x="2355044" y="3986067"/>
            <a:ext cx="1032695" cy="228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356210C3-BE24-0F43-850F-BB3EEA3E4898}"/>
              </a:ext>
            </a:extLst>
          </p:cNvPr>
          <p:cNvSpPr/>
          <p:nvPr/>
        </p:nvSpPr>
        <p:spPr>
          <a:xfrm>
            <a:off x="5904198" y="1821685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Used for communication between applications inside k8s cluster (Example: Frontend application accessing backend application)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77CBF98-CE08-4049-A0E0-A18CF9CD1F28}"/>
              </a:ext>
            </a:extLst>
          </p:cNvPr>
          <p:cNvSpPr/>
          <p:nvPr/>
        </p:nvSpPr>
        <p:spPr>
          <a:xfrm>
            <a:off x="5904197" y="2810395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Used for accessing applications outside of of k8s cluster using Worker Node Ports (Example: Accessing Frontend application on browser)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30A250F-ED3A-C447-869B-6C047AC2C61C}"/>
              </a:ext>
            </a:extLst>
          </p:cNvPr>
          <p:cNvSpPr/>
          <p:nvPr/>
        </p:nvSpPr>
        <p:spPr>
          <a:xfrm>
            <a:off x="5904198" y="3780548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Primarily for Cloud Providers to integrate with their Load Balancer services (Example: AWS Elastic Load Balancer)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9F2E42E-82C6-0941-A652-585EE30C6E85}"/>
              </a:ext>
            </a:extLst>
          </p:cNvPr>
          <p:cNvSpPr/>
          <p:nvPr/>
        </p:nvSpPr>
        <p:spPr>
          <a:xfrm>
            <a:off x="5881895" y="4825774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Ingress is an advanced load balancer which provides Context path based routing, SSL, SSL Redirect and many more (Example: AWS ALB)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6FBAFCA-8F76-5448-9798-BAFA2773BA82}"/>
              </a:ext>
            </a:extLst>
          </p:cNvPr>
          <p:cNvSpPr/>
          <p:nvPr/>
        </p:nvSpPr>
        <p:spPr>
          <a:xfrm>
            <a:off x="5881894" y="5871000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To access externally hosted apps in k8s cluster (Example: Access AWS RDS Database endpoint by application present inside k8s cluster)</a:t>
            </a:r>
          </a:p>
        </p:txBody>
      </p:sp>
    </p:spTree>
    <p:extLst>
      <p:ext uri="{BB962C8B-B14F-4D97-AF65-F5344CB8AC3E}">
        <p14:creationId xmlns:p14="http://schemas.microsoft.com/office/powerpoint/2010/main" val="235045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  <p:bldP spid="12" grpId="0" animBg="1"/>
      <p:bldP spid="13" grpId="0" animBg="1"/>
      <p:bldP spid="42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9AB853-DECF-4CD4-ADE3-06A7DE164B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7A17ED-AF7D-7748-8CF6-01CA24C45A0F}"/>
              </a:ext>
            </a:extLst>
          </p:cNvPr>
          <p:cNvSpPr/>
          <p:nvPr/>
        </p:nvSpPr>
        <p:spPr>
          <a:xfrm>
            <a:off x="2975624" y="334538"/>
            <a:ext cx="9491439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D2230DA-AFE0-3546-AB9B-5378C395E332}"/>
              </a:ext>
            </a:extLst>
          </p:cNvPr>
          <p:cNvSpPr/>
          <p:nvPr/>
        </p:nvSpPr>
        <p:spPr>
          <a:xfrm>
            <a:off x="3960224" y="1713767"/>
            <a:ext cx="7392870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3D4F85E-9D2C-0940-BDC9-8F8E171FC14E}"/>
              </a:ext>
            </a:extLst>
          </p:cNvPr>
          <p:cNvSpPr/>
          <p:nvPr/>
        </p:nvSpPr>
        <p:spPr>
          <a:xfrm>
            <a:off x="4186123" y="1918678"/>
            <a:ext cx="690934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05D06DF-1884-C944-89C8-CCBBBF9EED0A}"/>
              </a:ext>
            </a:extLst>
          </p:cNvPr>
          <p:cNvSpPr/>
          <p:nvPr/>
        </p:nvSpPr>
        <p:spPr>
          <a:xfrm>
            <a:off x="4389510" y="207543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BE3EA7E-03B0-E144-81F3-22D12E48C118}"/>
              </a:ext>
            </a:extLst>
          </p:cNvPr>
          <p:cNvSpPr txBox="1"/>
          <p:nvPr/>
        </p:nvSpPr>
        <p:spPr>
          <a:xfrm>
            <a:off x="4829596" y="3145494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264C508-229B-C747-BA19-48BA61F6BFD8}"/>
              </a:ext>
            </a:extLst>
          </p:cNvPr>
          <p:cNvGrpSpPr/>
          <p:nvPr/>
        </p:nvGrpSpPr>
        <p:grpSpPr>
          <a:xfrm>
            <a:off x="4700896" y="2417066"/>
            <a:ext cx="914036" cy="704091"/>
            <a:chOff x="853440" y="4579716"/>
            <a:chExt cx="1006998" cy="8275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3AFD51D-56B3-B64A-B331-E9C00A2E98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409AC6C-84CB-3043-A8A2-FC9AE182BF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2D83805-73E7-2643-9C6C-F098FFB156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3E32BAA-0766-E146-9D3B-64B88A2AA45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8D0B744-30A3-F84D-9226-DEB01026089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C1685B-CBFB-644F-A3EC-8FA6C768680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5CEDF5D-96F5-6240-8063-986C37B11A62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DCF550DE-9B89-E046-ABCA-F701CED698ED}"/>
              </a:ext>
            </a:extLst>
          </p:cNvPr>
          <p:cNvSpPr/>
          <p:nvPr/>
        </p:nvSpPr>
        <p:spPr>
          <a:xfrm>
            <a:off x="6837904" y="2120493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A7958B3-8B7C-2D4D-B384-F74A0DA28CE9}"/>
              </a:ext>
            </a:extLst>
          </p:cNvPr>
          <p:cNvSpPr txBox="1"/>
          <p:nvPr/>
        </p:nvSpPr>
        <p:spPr>
          <a:xfrm>
            <a:off x="7306524" y="3200121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F833091-C19A-A847-9014-7CF3246DB0A1}"/>
              </a:ext>
            </a:extLst>
          </p:cNvPr>
          <p:cNvGrpSpPr/>
          <p:nvPr/>
        </p:nvGrpSpPr>
        <p:grpSpPr>
          <a:xfrm>
            <a:off x="7149290" y="2462128"/>
            <a:ext cx="914036" cy="704091"/>
            <a:chOff x="853440" y="4579716"/>
            <a:chExt cx="1006998" cy="82759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E8C4CBF-7C82-6846-B5F6-044CF8316B2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52A171A-403E-124E-9B3D-4DCB618444D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7D5E6EB-1293-114A-9448-D65F4752947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703BE3C-7D6C-5346-AB91-347A163E3CD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7B290CA-1C4F-1B4A-A939-D812B7281F8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21E8F09-6831-8E42-94A0-42554BC3561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0FA2AC8-6275-A04F-AED7-F435548B99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7EA7495D-CE80-3043-923F-39531E2EE61A}"/>
              </a:ext>
            </a:extLst>
          </p:cNvPr>
          <p:cNvSpPr txBox="1"/>
          <p:nvPr/>
        </p:nvSpPr>
        <p:spPr>
          <a:xfrm>
            <a:off x="6887375" y="3474558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84BEB6B-E8D7-9642-B219-FAB31F03BD56}"/>
              </a:ext>
            </a:extLst>
          </p:cNvPr>
          <p:cNvSpPr txBox="1"/>
          <p:nvPr/>
        </p:nvSpPr>
        <p:spPr>
          <a:xfrm>
            <a:off x="6149179" y="3747853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(app=frontend)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4F8BC8E-5A03-E649-A931-1EFF99DE9F4D}"/>
              </a:ext>
            </a:extLst>
          </p:cNvPr>
          <p:cNvSpPr/>
          <p:nvPr/>
        </p:nvSpPr>
        <p:spPr>
          <a:xfrm>
            <a:off x="3960223" y="1044374"/>
            <a:ext cx="741242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Frontend App – NodePort or LoadBalancer or Ingress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61A81CD-7230-0C48-9141-20450FF62907}"/>
              </a:ext>
            </a:extLst>
          </p:cNvPr>
          <p:cNvSpPr/>
          <p:nvPr/>
        </p:nvSpPr>
        <p:spPr>
          <a:xfrm>
            <a:off x="3979777" y="4967509"/>
            <a:ext cx="7392870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B6549F7-C7BA-9C4F-BB9A-FA42032C75EF}"/>
              </a:ext>
            </a:extLst>
          </p:cNvPr>
          <p:cNvSpPr/>
          <p:nvPr/>
        </p:nvSpPr>
        <p:spPr>
          <a:xfrm>
            <a:off x="4205676" y="5172420"/>
            <a:ext cx="6889791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6A62383-1950-E543-B7E6-46E142487E81}"/>
              </a:ext>
            </a:extLst>
          </p:cNvPr>
          <p:cNvSpPr/>
          <p:nvPr/>
        </p:nvSpPr>
        <p:spPr>
          <a:xfrm>
            <a:off x="4409063" y="5329173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14431EB-8A42-0D4D-A082-19E87A603CCC}"/>
              </a:ext>
            </a:extLst>
          </p:cNvPr>
          <p:cNvSpPr txBox="1"/>
          <p:nvPr/>
        </p:nvSpPr>
        <p:spPr>
          <a:xfrm>
            <a:off x="4849149" y="6399236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210664B-6889-314B-AAC7-A5BAD662090E}"/>
              </a:ext>
            </a:extLst>
          </p:cNvPr>
          <p:cNvSpPr/>
          <p:nvPr/>
        </p:nvSpPr>
        <p:spPr>
          <a:xfrm>
            <a:off x="6794829" y="531705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5098A4E-DA1E-8B48-8813-A766EFCE7D74}"/>
              </a:ext>
            </a:extLst>
          </p:cNvPr>
          <p:cNvSpPr txBox="1"/>
          <p:nvPr/>
        </p:nvSpPr>
        <p:spPr>
          <a:xfrm>
            <a:off x="7263449" y="639668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5295B44-C6E8-E144-8424-F81617108F73}"/>
              </a:ext>
            </a:extLst>
          </p:cNvPr>
          <p:cNvSpPr txBox="1"/>
          <p:nvPr/>
        </p:nvSpPr>
        <p:spPr>
          <a:xfrm>
            <a:off x="6864065" y="6718837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0FDFFDF-93C8-FB40-9496-C5D3AB858673}"/>
              </a:ext>
            </a:extLst>
          </p:cNvPr>
          <p:cNvSpPr txBox="1"/>
          <p:nvPr/>
        </p:nvSpPr>
        <p:spPr>
          <a:xfrm>
            <a:off x="6071696" y="7012867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(app=Backend)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324D1B4-F075-0849-B8E6-9D492D292D07}"/>
              </a:ext>
            </a:extLst>
          </p:cNvPr>
          <p:cNvSpPr/>
          <p:nvPr/>
        </p:nvSpPr>
        <p:spPr>
          <a:xfrm>
            <a:off x="3979776" y="4298116"/>
            <a:ext cx="7392871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Backend App - ClusterIP Service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82AC940-FE83-9F41-BB74-C17C28E2919C}"/>
              </a:ext>
            </a:extLst>
          </p:cNvPr>
          <p:cNvGrpSpPr/>
          <p:nvPr/>
        </p:nvGrpSpPr>
        <p:grpSpPr>
          <a:xfrm>
            <a:off x="4639799" y="5522990"/>
            <a:ext cx="1006998" cy="827590"/>
            <a:chOff x="2217322" y="4152694"/>
            <a:chExt cx="1006998" cy="82759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2A8A2FCB-5968-DA46-9C2F-6D2421C511CE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01B1FFC-2DF5-7845-9E49-21714FA43EF1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584BE37-6DE9-3846-8A0C-9F6FD129D647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0CC1207-4215-3749-9604-19554D150123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42E50CA8-8D3B-2E45-829C-17886FA0BB9C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193FA2D-BE11-7F42-BB24-F0B5DD8F9939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3CA3D6F-E151-0D42-AB77-C29E80C1B206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D4F289E-7B3A-6D40-A06D-F64475ACDF27}"/>
              </a:ext>
            </a:extLst>
          </p:cNvPr>
          <p:cNvGrpSpPr/>
          <p:nvPr/>
        </p:nvGrpSpPr>
        <p:grpSpPr>
          <a:xfrm>
            <a:off x="7035776" y="5501837"/>
            <a:ext cx="1006998" cy="827590"/>
            <a:chOff x="2217322" y="4152694"/>
            <a:chExt cx="1006998" cy="827590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ED0F1BB3-1A0C-3144-B2FF-EB559DE5CB0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E9945A0-F8BF-F941-810C-8566DA497F08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3357B06-97CE-3946-A07D-D37A103E68A5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AAE7EDF-AFCD-D244-9CF7-D2CEA85E254C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074BDB0-D89A-F74E-B81A-F0E967B04C46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8E940FF-674C-324B-92C1-6FF045AFD22C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95376C4-E8E6-E74D-8FFF-115B4570C245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E3A8ED8-3B11-3E4C-BAE3-4058495ACE9F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175" name="Picture 2" descr="User icon">
              <a:extLst>
                <a:ext uri="{FF2B5EF4-FFF2-40B4-BE49-F238E27FC236}">
                  <a16:creationId xmlns:a16="http://schemas.microsoft.com/office/drawing/2014/main" id="{B1ABD17D-E7D4-A74D-A33E-F22D171460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0EF17FB-E209-754F-957C-E64483CB4CB1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8" name="Picture 2" descr="User icon">
              <a:extLst>
                <a:ext uri="{FF2B5EF4-FFF2-40B4-BE49-F238E27FC236}">
                  <a16:creationId xmlns:a16="http://schemas.microsoft.com/office/drawing/2014/main" id="{7EACD299-21AB-A24E-AFC4-917D77DC01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2" descr="User icon">
              <a:extLst>
                <a:ext uri="{FF2B5EF4-FFF2-40B4-BE49-F238E27FC236}">
                  <a16:creationId xmlns:a16="http://schemas.microsoft.com/office/drawing/2014/main" id="{EC0D1071-D2BD-F045-99CB-94F53572C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2" name="Picture 2" descr="User icon">
              <a:extLst>
                <a:ext uri="{FF2B5EF4-FFF2-40B4-BE49-F238E27FC236}">
                  <a16:creationId xmlns:a16="http://schemas.microsoft.com/office/drawing/2014/main" id="{D18B369E-B387-F948-804A-026E14C056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D581A37-1DEF-1842-9768-3D019706EE09}"/>
              </a:ext>
            </a:extLst>
          </p:cNvPr>
          <p:cNvSpPr/>
          <p:nvPr/>
        </p:nvSpPr>
        <p:spPr>
          <a:xfrm>
            <a:off x="9223550" y="5334832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CCAA91F9-0D0C-D748-81E3-203DDA8EAE8D}"/>
              </a:ext>
            </a:extLst>
          </p:cNvPr>
          <p:cNvSpPr txBox="1"/>
          <p:nvPr/>
        </p:nvSpPr>
        <p:spPr>
          <a:xfrm>
            <a:off x="9692170" y="6414460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94087F22-F011-A843-B59C-CEB446F02344}"/>
              </a:ext>
            </a:extLst>
          </p:cNvPr>
          <p:cNvGrpSpPr/>
          <p:nvPr/>
        </p:nvGrpSpPr>
        <p:grpSpPr>
          <a:xfrm>
            <a:off x="9464497" y="5519610"/>
            <a:ext cx="1006998" cy="827590"/>
            <a:chOff x="2217322" y="4152694"/>
            <a:chExt cx="1006998" cy="827590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1E4A4FFB-D9FD-1341-BDB1-8646D52AEA2E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F84A4F1C-55FF-2946-8CE4-6FB821CFCB59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598A61D6-5173-C949-83E2-0836EA6387BC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099B318-11F8-B44C-ABB4-55CF682A994D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A8532812-695D-1F4F-AF52-A54F434F7DDB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784E9F9-4238-5F42-869E-37F12B95FB50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70F019BE-823C-814F-B396-D3B34162BAB4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sp>
        <p:nvSpPr>
          <p:cNvPr id="197" name="Rectangle 196">
            <a:extLst>
              <a:ext uri="{FF2B5EF4-FFF2-40B4-BE49-F238E27FC236}">
                <a16:creationId xmlns:a16="http://schemas.microsoft.com/office/drawing/2014/main" id="{6E07B25A-5A13-A74A-94EF-CB59790B47DB}"/>
              </a:ext>
            </a:extLst>
          </p:cNvPr>
          <p:cNvSpPr/>
          <p:nvPr/>
        </p:nvSpPr>
        <p:spPr>
          <a:xfrm>
            <a:off x="9286298" y="2116872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60659C8-7D0D-FE4A-8501-95E4CFA5A3A0}"/>
              </a:ext>
            </a:extLst>
          </p:cNvPr>
          <p:cNvSpPr txBox="1"/>
          <p:nvPr/>
        </p:nvSpPr>
        <p:spPr>
          <a:xfrm>
            <a:off x="9754918" y="3196500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EE105E5A-8537-9C4D-8BBC-5FFAC83A2929}"/>
              </a:ext>
            </a:extLst>
          </p:cNvPr>
          <p:cNvGrpSpPr/>
          <p:nvPr/>
        </p:nvGrpSpPr>
        <p:grpSpPr>
          <a:xfrm>
            <a:off x="9597684" y="2458507"/>
            <a:ext cx="914036" cy="704091"/>
            <a:chOff x="853440" y="4579716"/>
            <a:chExt cx="1006998" cy="827590"/>
          </a:xfrm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9B488E04-7414-0842-B577-93F37C59FD1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D9A791F7-4A7D-374A-896A-A3CC9B0A0A9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14093AD4-5124-894C-A759-AE458A4EED99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B2C6D486-BE3F-3340-BD8F-7C8562C8FEE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86D7E5D4-773F-C841-B3B6-016160782AB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A4CC471A-F60F-A044-8EE2-062FCA5CEE18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FA67A66C-F99C-2040-9C7D-07A34AC41D2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BEF79D6-A049-CB4D-A7A3-9E0FD1F23425}"/>
              </a:ext>
            </a:extLst>
          </p:cNvPr>
          <p:cNvSpPr txBox="1"/>
          <p:nvPr/>
        </p:nvSpPr>
        <p:spPr>
          <a:xfrm>
            <a:off x="9278751" y="356363"/>
            <a:ext cx="240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Kubernetes Cluster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BF9C11B-4DF5-1C42-9052-9D4B1A2CF113}"/>
              </a:ext>
            </a:extLst>
          </p:cNvPr>
          <p:cNvCxnSpPr>
            <a:stCxn id="182" idx="3"/>
            <a:endCxn id="111" idx="1"/>
          </p:cNvCxnSpPr>
          <p:nvPr/>
        </p:nvCxnSpPr>
        <p:spPr>
          <a:xfrm>
            <a:off x="2418336" y="1248340"/>
            <a:ext cx="1541887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C66099B-89CC-194D-B955-F7C8BB9CD367}"/>
              </a:ext>
            </a:extLst>
          </p:cNvPr>
          <p:cNvCxnSpPr>
            <a:stCxn id="111" idx="2"/>
            <a:endCxn id="77" idx="0"/>
          </p:cNvCxnSpPr>
          <p:nvPr/>
        </p:nvCxnSpPr>
        <p:spPr>
          <a:xfrm flipH="1">
            <a:off x="7656659" y="146513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2390946-6875-7745-8D86-6FF7187844AF}"/>
              </a:ext>
            </a:extLst>
          </p:cNvPr>
          <p:cNvCxnSpPr/>
          <p:nvPr/>
        </p:nvCxnSpPr>
        <p:spPr>
          <a:xfrm flipH="1">
            <a:off x="7577058" y="4082289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A15D92BB-44A8-0441-B90A-BAE71C53FCC5}"/>
              </a:ext>
            </a:extLst>
          </p:cNvPr>
          <p:cNvCxnSpPr/>
          <p:nvPr/>
        </p:nvCxnSpPr>
        <p:spPr>
          <a:xfrm flipH="1">
            <a:off x="7561818" y="4714609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ectangle 209">
            <a:extLst>
              <a:ext uri="{FF2B5EF4-FFF2-40B4-BE49-F238E27FC236}">
                <a16:creationId xmlns:a16="http://schemas.microsoft.com/office/drawing/2014/main" id="{A18CA36F-CBCF-DB41-861D-EFB3AB540BCF}"/>
              </a:ext>
            </a:extLst>
          </p:cNvPr>
          <p:cNvSpPr/>
          <p:nvPr/>
        </p:nvSpPr>
        <p:spPr>
          <a:xfrm rot="16200000">
            <a:off x="10434116" y="5662977"/>
            <a:ext cx="3069968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DB – </a:t>
            </a:r>
            <a:r>
              <a:rPr lang="en-IN" sz="2000" dirty="0" err="1"/>
              <a:t>ExternalName</a:t>
            </a:r>
            <a:r>
              <a:rPr lang="en-IN" sz="2000" dirty="0"/>
              <a:t>  Service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6149F45-E11D-1347-B9D9-BF010C3E4743}"/>
              </a:ext>
            </a:extLst>
          </p:cNvPr>
          <p:cNvSpPr/>
          <p:nvPr/>
        </p:nvSpPr>
        <p:spPr>
          <a:xfrm>
            <a:off x="12853137" y="5119264"/>
            <a:ext cx="1709185" cy="151147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1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id="{64B4B9C1-B880-4B49-AC48-05D73A28F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53136" y="5119264"/>
            <a:ext cx="277535" cy="277535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C8C85A9E-B80F-D049-8D3E-A96A498ED4F4}"/>
              </a:ext>
            </a:extLst>
          </p:cNvPr>
          <p:cNvSpPr txBox="1"/>
          <p:nvPr/>
        </p:nvSpPr>
        <p:spPr>
          <a:xfrm>
            <a:off x="12866447" y="6265221"/>
            <a:ext cx="1757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 RDS Database</a:t>
            </a:r>
          </a:p>
        </p:txBody>
      </p:sp>
      <p:pic>
        <p:nvPicPr>
          <p:cNvPr id="104" name="Graphic 103">
            <a:extLst>
              <a:ext uri="{FF2B5EF4-FFF2-40B4-BE49-F238E27FC236}">
                <a16:creationId xmlns:a16="http://schemas.microsoft.com/office/drawing/2014/main" id="{A064A23E-ED47-3742-8A93-4F67566097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349630" y="5495117"/>
            <a:ext cx="711200" cy="7112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35BAB2-44A8-8C49-A321-61A7E4C0EFBD}"/>
              </a:ext>
            </a:extLst>
          </p:cNvPr>
          <p:cNvCxnSpPr>
            <a:cxnSpLocks/>
            <a:endCxn id="210" idx="0"/>
          </p:cNvCxnSpPr>
          <p:nvPr/>
        </p:nvCxnSpPr>
        <p:spPr>
          <a:xfrm>
            <a:off x="11432491" y="5873355"/>
            <a:ext cx="326231" cy="1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988A58EA-4ED9-084C-9240-D669C1087FAB}"/>
              </a:ext>
            </a:extLst>
          </p:cNvPr>
          <p:cNvCxnSpPr>
            <a:cxnSpLocks/>
            <a:stCxn id="210" idx="2"/>
            <a:endCxn id="93" idx="1"/>
          </p:cNvCxnSpPr>
          <p:nvPr/>
        </p:nvCxnSpPr>
        <p:spPr>
          <a:xfrm>
            <a:off x="12179479" y="5873356"/>
            <a:ext cx="673658" cy="1644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08C65B-A7D6-C943-A476-8DCB85854F5C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129" name="Title 3">
            <a:extLst>
              <a:ext uri="{FF2B5EF4-FFF2-40B4-BE49-F238E27FC236}">
                <a16:creationId xmlns:a16="http://schemas.microsoft.com/office/drawing/2014/main" id="{B2DCD4D7-7CB9-214F-B60B-34B5DD81D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4285" y="6718837"/>
            <a:ext cx="2596802" cy="794985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56671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7" grpId="0" animBg="1"/>
      <p:bldP spid="78" grpId="0" animBg="1"/>
      <p:bldP spid="84" grpId="0" animBg="1"/>
      <p:bldP spid="85" grpId="0"/>
      <p:bldP spid="96" grpId="0" animBg="1"/>
      <p:bldP spid="97" grpId="0"/>
      <p:bldP spid="109" grpId="0"/>
      <p:bldP spid="110" grpId="0"/>
      <p:bldP spid="111" grpId="0" animBg="1"/>
      <p:bldP spid="112" grpId="0" animBg="1"/>
      <p:bldP spid="113" grpId="0" animBg="1"/>
      <p:bldP spid="114" grpId="0" animBg="1"/>
      <p:bldP spid="115" grpId="0"/>
      <p:bldP spid="116" grpId="0" animBg="1"/>
      <p:bldP spid="117" grpId="0"/>
      <p:bldP spid="118" grpId="0"/>
      <p:bldP spid="119" grpId="0"/>
      <p:bldP spid="120" grpId="0" animBg="1"/>
      <p:bldP spid="185" grpId="0" animBg="1"/>
      <p:bldP spid="186" grpId="0"/>
      <p:bldP spid="197" grpId="0" animBg="1"/>
      <p:bldP spid="198" grpId="0"/>
      <p:bldP spid="33" grpId="0"/>
      <p:bldP spid="210" grpId="0" animBg="1"/>
      <p:bldP spid="93" grpId="0" animBg="1"/>
      <p:bldP spid="103" grpId="0"/>
      <p:bldP spid="14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8983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8353174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9AB853-DECF-4CD4-ADE3-06A7DE164B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7A17ED-AF7D-7748-8CF6-01CA24C45A0F}"/>
              </a:ext>
            </a:extLst>
          </p:cNvPr>
          <p:cNvSpPr/>
          <p:nvPr/>
        </p:nvSpPr>
        <p:spPr>
          <a:xfrm>
            <a:off x="4404732" y="334538"/>
            <a:ext cx="5051501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D2230DA-AFE0-3546-AB9B-5378C395E332}"/>
              </a:ext>
            </a:extLst>
          </p:cNvPr>
          <p:cNvSpPr/>
          <p:nvPr/>
        </p:nvSpPr>
        <p:spPr>
          <a:xfrm>
            <a:off x="4850780" y="1713767"/>
            <a:ext cx="4286354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3D4F85E-9D2C-0940-BDC9-8F8E171FC14E}"/>
              </a:ext>
            </a:extLst>
          </p:cNvPr>
          <p:cNvSpPr/>
          <p:nvPr/>
        </p:nvSpPr>
        <p:spPr>
          <a:xfrm>
            <a:off x="4998056" y="1918678"/>
            <a:ext cx="390793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CF550DE-9B89-E046-ABCA-F701CED698ED}"/>
              </a:ext>
            </a:extLst>
          </p:cNvPr>
          <p:cNvSpPr/>
          <p:nvPr/>
        </p:nvSpPr>
        <p:spPr>
          <a:xfrm>
            <a:off x="6320912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A7958B3-8B7C-2D4D-B384-F74A0DA28CE9}"/>
              </a:ext>
            </a:extLst>
          </p:cNvPr>
          <p:cNvSpPr txBox="1"/>
          <p:nvPr/>
        </p:nvSpPr>
        <p:spPr>
          <a:xfrm>
            <a:off x="6789532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F833091-C19A-A847-9014-7CF3246DB0A1}"/>
              </a:ext>
            </a:extLst>
          </p:cNvPr>
          <p:cNvGrpSpPr/>
          <p:nvPr/>
        </p:nvGrpSpPr>
        <p:grpSpPr>
          <a:xfrm>
            <a:off x="6632298" y="2439086"/>
            <a:ext cx="914036" cy="704091"/>
            <a:chOff x="853440" y="4579716"/>
            <a:chExt cx="1006998" cy="82759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E8C4CBF-7C82-6846-B5F6-044CF8316B2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52A171A-403E-124E-9B3D-4DCB618444D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7D5E6EB-1293-114A-9448-D65F4752947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703BE3C-7D6C-5346-AB91-347A163E3CD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7B290CA-1C4F-1B4A-A939-D812B7281F8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21E8F09-6831-8E42-94A0-42554BC3561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0FA2AC8-6275-A04F-AED7-F435548B99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7EA7495D-CE80-3043-923F-39531E2EE61A}"/>
              </a:ext>
            </a:extLst>
          </p:cNvPr>
          <p:cNvSpPr txBox="1"/>
          <p:nvPr/>
        </p:nvSpPr>
        <p:spPr>
          <a:xfrm>
            <a:off x="6370383" y="3451516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84BEB6B-E8D7-9642-B219-FAB31F03BD56}"/>
              </a:ext>
            </a:extLst>
          </p:cNvPr>
          <p:cNvSpPr txBox="1"/>
          <p:nvPr/>
        </p:nvSpPr>
        <p:spPr>
          <a:xfrm>
            <a:off x="5714221" y="3770088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(app=frontend)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4F8BC8E-5A03-E649-A931-1EFF99DE9F4D}"/>
              </a:ext>
            </a:extLst>
          </p:cNvPr>
          <p:cNvSpPr/>
          <p:nvPr/>
        </p:nvSpPr>
        <p:spPr>
          <a:xfrm>
            <a:off x="4831275" y="1044374"/>
            <a:ext cx="4325411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Frontend App – </a:t>
            </a:r>
            <a:r>
              <a:rPr lang="en-IN" dirty="0" err="1"/>
              <a:t>LoadBalance</a:t>
            </a:r>
            <a:r>
              <a:rPr lang="en-IN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61A81CD-7230-0C48-9141-20450FF62907}"/>
              </a:ext>
            </a:extLst>
          </p:cNvPr>
          <p:cNvSpPr/>
          <p:nvPr/>
        </p:nvSpPr>
        <p:spPr>
          <a:xfrm>
            <a:off x="4870333" y="4967509"/>
            <a:ext cx="4286354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B6549F7-C7BA-9C4F-BB9A-FA42032C75EF}"/>
              </a:ext>
            </a:extLst>
          </p:cNvPr>
          <p:cNvSpPr/>
          <p:nvPr/>
        </p:nvSpPr>
        <p:spPr>
          <a:xfrm>
            <a:off x="5015313" y="5172420"/>
            <a:ext cx="389687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210664B-6889-314B-AAC7-A5BAD662090E}"/>
              </a:ext>
            </a:extLst>
          </p:cNvPr>
          <p:cNvSpPr/>
          <p:nvPr/>
        </p:nvSpPr>
        <p:spPr>
          <a:xfrm>
            <a:off x="6306443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5098A4E-DA1E-8B48-8813-A766EFCE7D74}"/>
              </a:ext>
            </a:extLst>
          </p:cNvPr>
          <p:cNvSpPr txBox="1"/>
          <p:nvPr/>
        </p:nvSpPr>
        <p:spPr>
          <a:xfrm>
            <a:off x="6775063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5295B44-C6E8-E144-8424-F81617108F73}"/>
              </a:ext>
            </a:extLst>
          </p:cNvPr>
          <p:cNvSpPr txBox="1"/>
          <p:nvPr/>
        </p:nvSpPr>
        <p:spPr>
          <a:xfrm>
            <a:off x="6375679" y="6755347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0FDFFDF-93C8-FB40-9496-C5D3AB858673}"/>
              </a:ext>
            </a:extLst>
          </p:cNvPr>
          <p:cNvSpPr txBox="1"/>
          <p:nvPr/>
        </p:nvSpPr>
        <p:spPr>
          <a:xfrm>
            <a:off x="5660793" y="7000560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(app=Backend)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324D1B4-F075-0849-B8E6-9D492D292D07}"/>
              </a:ext>
            </a:extLst>
          </p:cNvPr>
          <p:cNvSpPr/>
          <p:nvPr/>
        </p:nvSpPr>
        <p:spPr>
          <a:xfrm>
            <a:off x="4848530" y="4298116"/>
            <a:ext cx="43081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Backend App - ClusterIP Service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D4F289E-7B3A-6D40-A06D-F64475ACDF27}"/>
              </a:ext>
            </a:extLst>
          </p:cNvPr>
          <p:cNvGrpSpPr/>
          <p:nvPr/>
        </p:nvGrpSpPr>
        <p:grpSpPr>
          <a:xfrm>
            <a:off x="6547390" y="5538347"/>
            <a:ext cx="1006998" cy="827590"/>
            <a:chOff x="2217322" y="4152694"/>
            <a:chExt cx="1006998" cy="827590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ED0F1BB3-1A0C-3144-B2FF-EB559DE5CB0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E9945A0-F8BF-F941-810C-8566DA497F08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3357B06-97CE-3946-A07D-D37A103E68A5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AAE7EDF-AFCD-D244-9CF7-D2CEA85E254C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074BDB0-D89A-F74E-B81A-F0E967B04C46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8E940FF-674C-324B-92C1-6FF045AFD22C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95376C4-E8E6-E74D-8FFF-115B4570C245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E3A8ED8-3B11-3E4C-BAE3-4058495ACE9F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175" name="Picture 2" descr="User icon">
              <a:extLst>
                <a:ext uri="{FF2B5EF4-FFF2-40B4-BE49-F238E27FC236}">
                  <a16:creationId xmlns:a16="http://schemas.microsoft.com/office/drawing/2014/main" id="{B1ABD17D-E7D4-A74D-A33E-F22D171460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0EF17FB-E209-754F-957C-E64483CB4CB1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8" name="Picture 2" descr="User icon">
              <a:extLst>
                <a:ext uri="{FF2B5EF4-FFF2-40B4-BE49-F238E27FC236}">
                  <a16:creationId xmlns:a16="http://schemas.microsoft.com/office/drawing/2014/main" id="{7EACD299-21AB-A24E-AFC4-917D77DC01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2" descr="User icon">
              <a:extLst>
                <a:ext uri="{FF2B5EF4-FFF2-40B4-BE49-F238E27FC236}">
                  <a16:creationId xmlns:a16="http://schemas.microsoft.com/office/drawing/2014/main" id="{EC0D1071-D2BD-F045-99CB-94F53572C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2" name="Picture 2" descr="User icon">
              <a:extLst>
                <a:ext uri="{FF2B5EF4-FFF2-40B4-BE49-F238E27FC236}">
                  <a16:creationId xmlns:a16="http://schemas.microsoft.com/office/drawing/2014/main" id="{D18B369E-B387-F948-804A-026E14C056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BEF79D6-A049-CB4D-A7A3-9E0FD1F23425}"/>
              </a:ext>
            </a:extLst>
          </p:cNvPr>
          <p:cNvSpPr txBox="1"/>
          <p:nvPr/>
        </p:nvSpPr>
        <p:spPr>
          <a:xfrm>
            <a:off x="6926066" y="346430"/>
            <a:ext cx="240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Kubernetes Cluster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BF9C11B-4DF5-1C42-9052-9D4B1A2CF113}"/>
              </a:ext>
            </a:extLst>
          </p:cNvPr>
          <p:cNvCxnSpPr>
            <a:cxnSpLocks/>
            <a:stCxn id="182" idx="3"/>
            <a:endCxn id="111" idx="1"/>
          </p:cNvCxnSpPr>
          <p:nvPr/>
        </p:nvCxnSpPr>
        <p:spPr>
          <a:xfrm>
            <a:off x="2418336" y="1248340"/>
            <a:ext cx="2412939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C66099B-89CC-194D-B955-F7C8BB9CD367}"/>
              </a:ext>
            </a:extLst>
          </p:cNvPr>
          <p:cNvCxnSpPr>
            <a:cxnSpLocks/>
            <a:stCxn id="111" idx="2"/>
            <a:endCxn id="77" idx="0"/>
          </p:cNvCxnSpPr>
          <p:nvPr/>
        </p:nvCxnSpPr>
        <p:spPr>
          <a:xfrm flipH="1">
            <a:off x="6993957" y="1465131"/>
            <a:ext cx="24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2390946-6875-7745-8D86-6FF7187844AF}"/>
              </a:ext>
            </a:extLst>
          </p:cNvPr>
          <p:cNvCxnSpPr/>
          <p:nvPr/>
        </p:nvCxnSpPr>
        <p:spPr>
          <a:xfrm flipH="1">
            <a:off x="6984180" y="406114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A15D92BB-44A8-0441-B90A-BAE71C53FCC5}"/>
              </a:ext>
            </a:extLst>
          </p:cNvPr>
          <p:cNvCxnSpPr/>
          <p:nvPr/>
        </p:nvCxnSpPr>
        <p:spPr>
          <a:xfrm flipH="1">
            <a:off x="6968940" y="469346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08C65B-A7D6-C943-A476-8DCB85854F5C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129" name="Title 3">
            <a:extLst>
              <a:ext uri="{FF2B5EF4-FFF2-40B4-BE49-F238E27FC236}">
                <a16:creationId xmlns:a16="http://schemas.microsoft.com/office/drawing/2014/main" id="{B2DCD4D7-7CB9-214F-B60B-34B5DD81D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2465" y="129203"/>
            <a:ext cx="4041433" cy="79498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 Services Demo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3DD047-E604-2940-9943-D066FFE43BBA}"/>
              </a:ext>
            </a:extLst>
          </p:cNvPr>
          <p:cNvSpPr txBox="1"/>
          <p:nvPr/>
        </p:nvSpPr>
        <p:spPr>
          <a:xfrm>
            <a:off x="0" y="1830001"/>
            <a:ext cx="2539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http://&lt;SVC-Public-IP&gt;/hello</a:t>
            </a:r>
          </a:p>
        </p:txBody>
      </p:sp>
    </p:spTree>
    <p:extLst>
      <p:ext uri="{BB962C8B-B14F-4D97-AF65-F5344CB8AC3E}">
        <p14:creationId xmlns:p14="http://schemas.microsoft.com/office/powerpoint/2010/main" val="365941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7" grpId="0" animBg="1"/>
      <p:bldP spid="78" grpId="0" animBg="1"/>
      <p:bldP spid="96" grpId="0" animBg="1"/>
      <p:bldP spid="97" grpId="0"/>
      <p:bldP spid="109" grpId="0"/>
      <p:bldP spid="110" grpId="0"/>
      <p:bldP spid="111" grpId="0" animBg="1"/>
      <p:bldP spid="112" grpId="0" animBg="1"/>
      <p:bldP spid="113" grpId="0" animBg="1"/>
      <p:bldP spid="116" grpId="0" animBg="1"/>
      <p:bldP spid="117" grpId="0"/>
      <p:bldP spid="118" grpId="0"/>
      <p:bldP spid="119" grpId="0"/>
      <p:bldP spid="120" grpId="0" animBg="1"/>
      <p:bldP spid="33" grpId="0"/>
      <p:bldP spid="14" grpId="0"/>
      <p:bldP spid="12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YAML Basics</a:t>
            </a:r>
          </a:p>
        </p:txBody>
      </p:sp>
    </p:spTree>
    <p:extLst>
      <p:ext uri="{BB962C8B-B14F-4D97-AF65-F5344CB8AC3E}">
        <p14:creationId xmlns:p14="http://schemas.microsoft.com/office/powerpoint/2010/main" val="12063417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F20B13-8EAF-6440-8914-27FD415D16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D51CD-9F3D-7B42-A5CB-2264BA106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YAML is </a:t>
            </a:r>
            <a:r>
              <a:rPr lang="en-US" dirty="0">
                <a:solidFill>
                  <a:srgbClr val="0070C0"/>
                </a:solidFill>
              </a:rPr>
              <a:t>not a </a:t>
            </a:r>
            <a:r>
              <a:rPr lang="en-US" dirty="0"/>
              <a:t>Markup Language</a:t>
            </a:r>
          </a:p>
          <a:p>
            <a:r>
              <a:rPr lang="en-US" dirty="0"/>
              <a:t>YAML is used to </a:t>
            </a:r>
            <a:r>
              <a:rPr lang="en-US" dirty="0">
                <a:solidFill>
                  <a:srgbClr val="0070C0"/>
                </a:solidFill>
              </a:rPr>
              <a:t>store information </a:t>
            </a:r>
            <a:r>
              <a:rPr lang="en-US" dirty="0"/>
              <a:t>about different things</a:t>
            </a:r>
          </a:p>
          <a:p>
            <a:r>
              <a:rPr lang="en-US" dirty="0"/>
              <a:t>We can use YAML  to </a:t>
            </a:r>
            <a:r>
              <a:rPr lang="en-US" dirty="0">
                <a:solidFill>
                  <a:srgbClr val="0070C0"/>
                </a:solidFill>
              </a:rPr>
              <a:t>define key, Value pairs </a:t>
            </a:r>
            <a:r>
              <a:rPr lang="en-US" dirty="0"/>
              <a:t>like variables, lists and objects</a:t>
            </a:r>
          </a:p>
          <a:p>
            <a:r>
              <a:rPr lang="en-US" dirty="0"/>
              <a:t>YAML is very similar to </a:t>
            </a:r>
            <a:r>
              <a:rPr lang="en-US" dirty="0">
                <a:solidFill>
                  <a:srgbClr val="0070C0"/>
                </a:solidFill>
              </a:rPr>
              <a:t>JSON</a:t>
            </a:r>
            <a:r>
              <a:rPr lang="en-US" dirty="0"/>
              <a:t> (</a:t>
            </a:r>
            <a:r>
              <a:rPr lang="en-US" dirty="0" err="1"/>
              <a:t>Javascript</a:t>
            </a:r>
            <a:r>
              <a:rPr lang="en-US" dirty="0"/>
              <a:t> Object Notation)</a:t>
            </a:r>
          </a:p>
          <a:p>
            <a:r>
              <a:rPr lang="en-US" dirty="0"/>
              <a:t>YAML primarily focuses on </a:t>
            </a:r>
            <a:r>
              <a:rPr lang="en-US" dirty="0">
                <a:solidFill>
                  <a:srgbClr val="0070C0"/>
                </a:solidFill>
              </a:rPr>
              <a:t>readability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user friendliness</a:t>
            </a:r>
          </a:p>
          <a:p>
            <a:r>
              <a:rPr lang="en-US" dirty="0"/>
              <a:t>YAML is designed to be </a:t>
            </a:r>
            <a:r>
              <a:rPr lang="en-US" dirty="0">
                <a:solidFill>
                  <a:srgbClr val="0070C0"/>
                </a:solidFill>
              </a:rPr>
              <a:t>clean and easy to read</a:t>
            </a:r>
          </a:p>
          <a:p>
            <a:r>
              <a:rPr lang="en-US" dirty="0"/>
              <a:t>We can define YAML files with two different extensions</a:t>
            </a:r>
          </a:p>
          <a:p>
            <a:pPr lvl="1"/>
            <a:r>
              <a:rPr lang="en-US" dirty="0" err="1"/>
              <a:t>abc.</a:t>
            </a:r>
            <a:r>
              <a:rPr lang="en-US" dirty="0" err="1">
                <a:solidFill>
                  <a:srgbClr val="0070C0"/>
                </a:solidFill>
              </a:rPr>
              <a:t>yml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 err="1"/>
              <a:t>abc.</a:t>
            </a:r>
            <a:r>
              <a:rPr lang="en-US" dirty="0" err="1">
                <a:solidFill>
                  <a:srgbClr val="0070C0"/>
                </a:solidFill>
              </a:rPr>
              <a:t>yaml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96E99A-7D02-7745-B595-8E887D94E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YAML Basics</a:t>
            </a:r>
          </a:p>
        </p:txBody>
      </p:sp>
    </p:spTree>
    <p:extLst>
      <p:ext uri="{BB962C8B-B14F-4D97-AF65-F5344CB8AC3E}">
        <p14:creationId xmlns:p14="http://schemas.microsoft.com/office/powerpoint/2010/main" val="338595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64E5C8-EE20-554A-AB87-8475B83C3E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D072D-354E-0A44-844E-CDD758835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YAML Comments</a:t>
            </a:r>
          </a:p>
          <a:p>
            <a:r>
              <a:rPr lang="en-US" dirty="0"/>
              <a:t>YAML Key Value Pairs</a:t>
            </a:r>
          </a:p>
          <a:p>
            <a:r>
              <a:rPr lang="en-US" dirty="0"/>
              <a:t>YAML Dictionary or Map</a:t>
            </a:r>
          </a:p>
          <a:p>
            <a:r>
              <a:rPr lang="en-US" dirty="0"/>
              <a:t>YAML Array / Lists</a:t>
            </a:r>
          </a:p>
          <a:p>
            <a:r>
              <a:rPr lang="en-US" dirty="0"/>
              <a:t>YAML Spaces</a:t>
            </a:r>
          </a:p>
          <a:p>
            <a:r>
              <a:rPr lang="en-US" dirty="0"/>
              <a:t>YAML Document Separator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31DAA2-9028-9C40-8C05-CEBA58280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Basics</a:t>
            </a:r>
          </a:p>
        </p:txBody>
      </p:sp>
    </p:spTree>
    <p:extLst>
      <p:ext uri="{BB962C8B-B14F-4D97-AF65-F5344CB8AC3E}">
        <p14:creationId xmlns:p14="http://schemas.microsoft.com/office/powerpoint/2010/main" val="320286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with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Disks &amp; Files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B2C5504-860B-A64E-9482-26C78BEB62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02100" y="5467318"/>
            <a:ext cx="1955800" cy="19558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B1E7BC3-C0F8-7F4B-B624-403175B348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47405" y="5606162"/>
            <a:ext cx="1678111" cy="167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845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741C2A-F81E-D542-9DF3-13FEDA8CF6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900D4-5EAA-F840-B8B0-4FC645B9D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66467"/>
            <a:ext cx="12618720" cy="1188851"/>
          </a:xfrm>
        </p:spPr>
        <p:txBody>
          <a:bodyPr/>
          <a:lstStyle/>
          <a:p>
            <a:r>
              <a:rPr lang="en-US" dirty="0"/>
              <a:t>AKS Storage Concepts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1959A8-8451-EC41-B549-845B8262B6AC}"/>
              </a:ext>
            </a:extLst>
          </p:cNvPr>
          <p:cNvSpPr/>
          <p:nvPr/>
        </p:nvSpPr>
        <p:spPr>
          <a:xfrm>
            <a:off x="6064250" y="1022384"/>
            <a:ext cx="2705100" cy="7747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Concepts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B16A86-A5EA-A04B-A646-854978496B73}"/>
              </a:ext>
            </a:extLst>
          </p:cNvPr>
          <p:cNvSpPr/>
          <p:nvPr/>
        </p:nvSpPr>
        <p:spPr>
          <a:xfrm>
            <a:off x="127000" y="3439382"/>
            <a:ext cx="3263900" cy="7747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Volumes (K8S)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48ABD7-D769-7444-BE7E-9F2914FDCE53}"/>
              </a:ext>
            </a:extLst>
          </p:cNvPr>
          <p:cNvSpPr/>
          <p:nvPr/>
        </p:nvSpPr>
        <p:spPr>
          <a:xfrm>
            <a:off x="3851275" y="3439382"/>
            <a:ext cx="3263900" cy="7747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Persistent Volumes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6EE7BA-8BB4-2F42-AAE4-4594415D0779}"/>
              </a:ext>
            </a:extLst>
          </p:cNvPr>
          <p:cNvSpPr/>
          <p:nvPr/>
        </p:nvSpPr>
        <p:spPr>
          <a:xfrm>
            <a:off x="7575550" y="3439382"/>
            <a:ext cx="3263900" cy="7747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Storage Classes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EBAD84-6D75-BA44-8EC8-20B1AE772297}"/>
              </a:ext>
            </a:extLst>
          </p:cNvPr>
          <p:cNvSpPr/>
          <p:nvPr/>
        </p:nvSpPr>
        <p:spPr>
          <a:xfrm>
            <a:off x="11239500" y="3439382"/>
            <a:ext cx="3263900" cy="7747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Persistent Volume Claims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009B0-03C0-6A42-8A0E-3DE3F460BD92}"/>
              </a:ext>
            </a:extLst>
          </p:cNvPr>
          <p:cNvSpPr/>
          <p:nvPr/>
        </p:nvSpPr>
        <p:spPr>
          <a:xfrm>
            <a:off x="127000" y="4581224"/>
            <a:ext cx="3263900" cy="5357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emptyDir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3D570B-FFEB-5A40-B2C6-391C9DCE8569}"/>
              </a:ext>
            </a:extLst>
          </p:cNvPr>
          <p:cNvSpPr/>
          <p:nvPr/>
        </p:nvSpPr>
        <p:spPr>
          <a:xfrm>
            <a:off x="127000" y="5392286"/>
            <a:ext cx="3263900" cy="5357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secret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02B1D4-34F0-D845-80D7-C67C99396127}"/>
              </a:ext>
            </a:extLst>
          </p:cNvPr>
          <p:cNvSpPr/>
          <p:nvPr/>
        </p:nvSpPr>
        <p:spPr>
          <a:xfrm>
            <a:off x="127000" y="6229037"/>
            <a:ext cx="3263900" cy="5357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configMap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777B67-FA2B-2C44-AAEB-5CD7EE0DA407}"/>
              </a:ext>
            </a:extLst>
          </p:cNvPr>
          <p:cNvSpPr/>
          <p:nvPr/>
        </p:nvSpPr>
        <p:spPr>
          <a:xfrm>
            <a:off x="3851275" y="4581224"/>
            <a:ext cx="3263900" cy="5357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Disks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2858BC-ED4F-C24D-AEBA-D89BDE57CF69}"/>
              </a:ext>
            </a:extLst>
          </p:cNvPr>
          <p:cNvSpPr/>
          <p:nvPr/>
        </p:nvSpPr>
        <p:spPr>
          <a:xfrm>
            <a:off x="3851275" y="5392286"/>
            <a:ext cx="3263900" cy="5357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Files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A99D89-A7DD-0C4C-8BC9-4E3231DDBB78}"/>
              </a:ext>
            </a:extLst>
          </p:cNvPr>
          <p:cNvSpPr/>
          <p:nvPr/>
        </p:nvSpPr>
        <p:spPr>
          <a:xfrm>
            <a:off x="7575550" y="4561293"/>
            <a:ext cx="3263900" cy="5357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F43BC1-C7F0-F044-B4B0-B51CC6F2B69B}"/>
              </a:ext>
            </a:extLst>
          </p:cNvPr>
          <p:cNvSpPr/>
          <p:nvPr/>
        </p:nvSpPr>
        <p:spPr>
          <a:xfrm>
            <a:off x="7575550" y="5372355"/>
            <a:ext cx="3263900" cy="5357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managed-premium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82A74A-343F-764A-BB31-5C87004C825A}"/>
              </a:ext>
            </a:extLst>
          </p:cNvPr>
          <p:cNvSpPr/>
          <p:nvPr/>
        </p:nvSpPr>
        <p:spPr>
          <a:xfrm>
            <a:off x="7575550" y="6209106"/>
            <a:ext cx="3263900" cy="5357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azurefile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155F2E-A295-8E4C-965C-1966FCA7BF31}"/>
              </a:ext>
            </a:extLst>
          </p:cNvPr>
          <p:cNvSpPr/>
          <p:nvPr/>
        </p:nvSpPr>
        <p:spPr>
          <a:xfrm>
            <a:off x="7575550" y="7088871"/>
            <a:ext cx="3263900" cy="5357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azurefile</a:t>
            </a:r>
            <a:r>
              <a:rPr lang="en-US" dirty="0"/>
              <a:t>-premium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40926F-36DF-3542-9C10-C3BDC89BC92B}"/>
              </a:ext>
            </a:extLst>
          </p:cNvPr>
          <p:cNvSpPr/>
          <p:nvPr/>
        </p:nvSpPr>
        <p:spPr>
          <a:xfrm>
            <a:off x="11239500" y="4561293"/>
            <a:ext cx="3263900" cy="12950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Dynamically provision the storage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0FB851-0424-344C-B714-73D45AEBABC5}"/>
              </a:ext>
            </a:extLst>
          </p:cNvPr>
          <p:cNvCxnSpPr>
            <a:stCxn id="5" idx="2"/>
          </p:cNvCxnSpPr>
          <p:nvPr/>
        </p:nvCxnSpPr>
        <p:spPr>
          <a:xfrm flipH="1">
            <a:off x="1638300" y="1797084"/>
            <a:ext cx="5778500" cy="1642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3B2551F-3219-E645-BD99-B4B81000C5E8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5483225" y="1797084"/>
            <a:ext cx="1933575" cy="1642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C2A1AC4-75FF-2244-9519-A5D64FB2C0E5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7416800" y="1797084"/>
            <a:ext cx="1790700" cy="1642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D2F0AC5-105A-0D48-9BE7-5F76ED4D7413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7416800" y="1797084"/>
            <a:ext cx="5454650" cy="1642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F548726-AC8A-C54E-8BC6-7DE6C2F270AC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 flipV="1">
            <a:off x="7115175" y="4829152"/>
            <a:ext cx="460375" cy="199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7201C71-1122-814F-8C38-BDDFA7E7848E}"/>
              </a:ext>
            </a:extLst>
          </p:cNvPr>
          <p:cNvCxnSpPr>
            <a:stCxn id="13" idx="3"/>
            <a:endCxn id="16" idx="1"/>
          </p:cNvCxnSpPr>
          <p:nvPr/>
        </p:nvCxnSpPr>
        <p:spPr>
          <a:xfrm>
            <a:off x="7115175" y="4849083"/>
            <a:ext cx="460375" cy="7911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4C60647-1A23-054F-A624-253D2F347C1B}"/>
              </a:ext>
            </a:extLst>
          </p:cNvPr>
          <p:cNvCxnSpPr>
            <a:stCxn id="14" idx="3"/>
            <a:endCxn id="17" idx="1"/>
          </p:cNvCxnSpPr>
          <p:nvPr/>
        </p:nvCxnSpPr>
        <p:spPr>
          <a:xfrm>
            <a:off x="7115175" y="5660145"/>
            <a:ext cx="460375" cy="816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00EF9C9-5B63-584C-9D7B-B250412AD3D4}"/>
              </a:ext>
            </a:extLst>
          </p:cNvPr>
          <p:cNvCxnSpPr>
            <a:stCxn id="14" idx="3"/>
            <a:endCxn id="18" idx="1"/>
          </p:cNvCxnSpPr>
          <p:nvPr/>
        </p:nvCxnSpPr>
        <p:spPr>
          <a:xfrm>
            <a:off x="7115175" y="5660145"/>
            <a:ext cx="460375" cy="1696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2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0FBA762A8B4A4AB2389BE0BCE3C83F" ma:contentTypeVersion="10" ma:contentTypeDescription="Create a new document." ma:contentTypeScope="" ma:versionID="0f3e2685ea47f4ebc3624ed417f13537">
  <xsd:schema xmlns:xsd="http://www.w3.org/2001/XMLSchema" xmlns:xs="http://www.w3.org/2001/XMLSchema" xmlns:p="http://schemas.microsoft.com/office/2006/metadata/properties" xmlns:ns2="9a51ea1a-1b1e-41ef-b441-1ee4f2fd8669" xmlns:ns3="1715a332-6e4d-4cad-94c4-6bada4eb9966" targetNamespace="http://schemas.microsoft.com/office/2006/metadata/properties" ma:root="true" ma:fieldsID="c0969c2d596e33b812740b722f5f53ca" ns2:_="" ns3:_="">
    <xsd:import namespace="9a51ea1a-1b1e-41ef-b441-1ee4f2fd8669"/>
    <xsd:import namespace="1715a332-6e4d-4cad-94c4-6bada4eb996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51ea1a-1b1e-41ef-b441-1ee4f2fd866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5a332-6e4d-4cad-94c4-6bada4eb99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EC2339-1C1C-416D-9A21-94E8CFA5CBF4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9a51ea1a-1b1e-41ef-b441-1ee4f2fd8669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715a332-6e4d-4cad-94c4-6bada4eb9966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2F2D375-1062-4EE6-861C-05377A63E4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179B27-CBA1-4175-8B64-42FE0F853D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51ea1a-1b1e-41ef-b441-1ee4f2fd8669"/>
    <ds:schemaRef ds:uri="1715a332-6e4d-4cad-94c4-6bada4eb99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326193</TotalTime>
  <Words>13254</Words>
  <Application>Microsoft Macintosh PowerPoint</Application>
  <PresentationFormat>Custom</PresentationFormat>
  <Paragraphs>3993</Paragraphs>
  <Slides>251</Slides>
  <Notes>172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251</vt:i4>
      </vt:variant>
    </vt:vector>
  </HeadingPairs>
  <TitlesOfParts>
    <vt:vector size="260" baseType="lpstr">
      <vt:lpstr>Aharoni</vt:lpstr>
      <vt:lpstr>Algerian</vt:lpstr>
      <vt:lpstr>Amazon Ember</vt:lpstr>
      <vt:lpstr>Arial</vt:lpstr>
      <vt:lpstr>Calibri</vt:lpstr>
      <vt:lpstr>Calibri Light</vt:lpstr>
      <vt:lpstr>Consolas</vt:lpstr>
      <vt:lpstr>Menlo</vt:lpstr>
      <vt:lpstr>Office Theme</vt:lpstr>
      <vt:lpstr>Azure AKS Kubernetes - Masterclass | Azure DevOps, Terraform</vt:lpstr>
      <vt:lpstr>PowerPoint Presentation</vt:lpstr>
      <vt:lpstr>PowerPoint Presentation</vt:lpstr>
      <vt:lpstr>Kubernetes Concepts</vt:lpstr>
      <vt:lpstr>Azure Services Integrated with AKS</vt:lpstr>
      <vt:lpstr>PowerPoint Presentation</vt:lpstr>
      <vt:lpstr>GitHub Repositories &amp; Presentation</vt:lpstr>
      <vt:lpstr>Docker - Fundamentals</vt:lpstr>
      <vt:lpstr>Kubernetes - Imperative &amp; Declarative</vt:lpstr>
      <vt:lpstr>PowerPoint Presentation</vt:lpstr>
      <vt:lpstr>PowerPoint Presentation</vt:lpstr>
      <vt:lpstr>PowerPoint Presentation</vt:lpstr>
      <vt:lpstr>Azure AKS &amp; Nginx Ingress – Context Path Based Routing</vt:lpstr>
      <vt:lpstr>Delegate Domain to Azure DNS</vt:lpstr>
      <vt:lpstr>Azure AKS    Nginx Ingress   Hostname based Routing External DNS</vt:lpstr>
      <vt:lpstr>Azure AKS    Nginx Ingress   External DNS SSL with  Lets Encrypt</vt:lpstr>
      <vt:lpstr>Kubernetes – Requests &amp; Limits</vt:lpstr>
      <vt:lpstr>Kubernetes - Namespaces &amp; DNS</vt:lpstr>
      <vt:lpstr>Limit Range</vt:lpstr>
      <vt:lpstr>Resource Quota</vt:lpstr>
      <vt:lpstr>Azure AKS Virtual Nodes</vt:lpstr>
      <vt:lpstr>Azure AKS - Virtual Nodes</vt:lpstr>
      <vt:lpstr>Azure AKS - Virtual Nodes Mixed Mode Deployments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Azure Pipelines – Key Concepts</vt:lpstr>
      <vt:lpstr>PowerPoint Presentation</vt:lpstr>
      <vt:lpstr>Azure Pipelines – Starter Pipeline</vt:lpstr>
      <vt:lpstr>Azure DevOps – Release Pipelines</vt:lpstr>
      <vt:lpstr>Azure DevOps – Release Pipelines</vt:lpstr>
      <vt:lpstr>PowerPoint Presentation</vt:lpstr>
      <vt:lpstr>Azure Release Pipelines</vt:lpstr>
      <vt:lpstr>Azure Release Pipelines - Releases</vt:lpstr>
      <vt:lpstr>Azure AKS    HTTP Application Routing  Add On Ingress  + External DNS (Automatic Install) </vt:lpstr>
      <vt:lpstr>Azure AKS Cluster Access</vt:lpstr>
      <vt:lpstr>Azure Active Directory Authentication for AKS Admins</vt:lpstr>
      <vt:lpstr>Azure Active Directory Authentication for AKS Admins</vt:lpstr>
      <vt:lpstr>Kubernetes RBAC </vt:lpstr>
      <vt:lpstr>Kubernetes RBAC</vt:lpstr>
      <vt:lpstr>Azure Active Directory &amp; Kubernetes RBAC</vt:lpstr>
      <vt:lpstr>Azure Active Directory &amp; Kubernetes RBAC</vt:lpstr>
      <vt:lpstr>Azure Active Directory &amp; Kubernetes RBAC</vt:lpstr>
      <vt:lpstr>Azure Active Directory &amp; Kubernetes RBAC</vt:lpstr>
      <vt:lpstr>Azure Active Directory &amp; Kubernetes RBAC</vt:lpstr>
      <vt:lpstr>Azure AKS – Autoscaling Nodes &amp; Pods</vt:lpstr>
      <vt:lpstr>PowerPoint Presentation</vt:lpstr>
      <vt:lpstr>PowerPoint Presentation</vt:lpstr>
      <vt:lpstr>PowerPoint Presentation</vt:lpstr>
      <vt:lpstr>Azure AKS Cluster – Create AKS Cluster using CLI</vt:lpstr>
      <vt:lpstr>Azure AKS Cluster – Node Pools (Linux, Windows, Virtual)</vt:lpstr>
      <vt:lpstr>PowerPoint Presentation</vt:lpstr>
      <vt:lpstr>Azure AKS Cluster – Node Pools (Linux, Windows)</vt:lpstr>
      <vt:lpstr>Azure AKS Cluster – Node Pools (Linux, Windows)</vt:lpstr>
      <vt:lpstr>PowerPoint Presentation</vt:lpstr>
      <vt:lpstr>PowerPoint Presentation</vt:lpstr>
      <vt:lpstr>AKS - Introduction</vt:lpstr>
      <vt:lpstr>AKS Kubernetes - Architecture</vt:lpstr>
      <vt:lpstr>PowerPoint Presentation</vt:lpstr>
      <vt:lpstr>Kubernetes - Architecture</vt:lpstr>
      <vt:lpstr>Kubernetes Architecture - Master</vt:lpstr>
      <vt:lpstr>Kubernetes Architecture - Master</vt:lpstr>
      <vt:lpstr>Kubernetes Architecture - Master</vt:lpstr>
      <vt:lpstr>Kubernetes Architecture – Worker Nodes</vt:lpstr>
      <vt:lpstr>Kubernetes - Architecture</vt:lpstr>
      <vt:lpstr>PowerPoint Presentation</vt:lpstr>
      <vt:lpstr>Kubernetes - Fundamentals</vt:lpstr>
      <vt:lpstr>Kubernetes - Imperative &amp; Declarative</vt:lpstr>
      <vt:lpstr>PowerPoint Presentation</vt:lpstr>
      <vt:lpstr>Kubernetes - POD</vt:lpstr>
      <vt:lpstr>Kubernetes - POD</vt:lpstr>
      <vt:lpstr>Kubernetes – PODs</vt:lpstr>
      <vt:lpstr>Kubernetes – Multi-Container Pods</vt:lpstr>
      <vt:lpstr>PowerPoint Presentation</vt:lpstr>
      <vt:lpstr>PowerPoint Presentation</vt:lpstr>
      <vt:lpstr>Kubernetes – Service - LoadBalancer</vt:lpstr>
      <vt:lpstr>PowerPoint Presentation</vt:lpstr>
      <vt:lpstr>PowerPoint Presentation</vt:lpstr>
      <vt:lpstr>Kubernetes - ReplicaSets</vt:lpstr>
      <vt:lpstr>Kubernetes – ReplicaSet</vt:lpstr>
      <vt:lpstr>Kubernetes – ReplicaSet</vt:lpstr>
      <vt:lpstr>Kubernetes – ReplicaSet</vt:lpstr>
      <vt:lpstr>PowerPoint Presentation</vt:lpstr>
      <vt:lpstr>PowerPoint Presentation</vt:lpstr>
      <vt:lpstr>Kubernetes – Deployments</vt:lpstr>
      <vt:lpstr>Kubernetes - Deployment</vt:lpstr>
      <vt:lpstr>PowerPoint Presentation</vt:lpstr>
      <vt:lpstr>PowerPoint Presentation</vt:lpstr>
      <vt:lpstr>Kubernetes - Services</vt:lpstr>
      <vt:lpstr> Services</vt:lpstr>
      <vt:lpstr>PowerPoint Presentation</vt:lpstr>
      <vt:lpstr> Services Demo</vt:lpstr>
      <vt:lpstr>PowerPoint Presentation</vt:lpstr>
      <vt:lpstr>YAML Basics</vt:lpstr>
      <vt:lpstr>YAML Basics</vt:lpstr>
      <vt:lpstr>PowerPoint Presentation</vt:lpstr>
      <vt:lpstr>AKS Storage Concepts</vt:lpstr>
      <vt:lpstr>Why do we need Persistent Storage in Kubernetes?</vt:lpstr>
      <vt:lpstr>Persistent Volume Claims – How it works?</vt:lpstr>
      <vt:lpstr>PowerPoint Presentation</vt:lpstr>
      <vt:lpstr>Azure Disks - Introduction</vt:lpstr>
      <vt:lpstr>AKS Storage Azure Disks</vt:lpstr>
      <vt:lpstr>PowerPoint Presentation</vt:lpstr>
      <vt:lpstr>PowerPoint Presentation</vt:lpstr>
      <vt:lpstr>PowerPoint Presentation</vt:lpstr>
      <vt:lpstr>Azure MySQL Database</vt:lpstr>
      <vt:lpstr>PowerPoint Presentation</vt:lpstr>
      <vt:lpstr>PowerPoint Presentation</vt:lpstr>
      <vt:lpstr>Azure Files</vt:lpstr>
      <vt:lpstr>PowerPoint Presentation</vt:lpstr>
      <vt:lpstr>PowerPoint Presentation</vt:lpstr>
      <vt:lpstr>Why do we need Ingress?</vt:lpstr>
      <vt:lpstr>What is Ingress?</vt:lpstr>
      <vt:lpstr>Ingress - Terminology</vt:lpstr>
      <vt:lpstr>Azure AKS &amp; Nginx Ingress – Context Path Based Routing</vt:lpstr>
      <vt:lpstr>Azure AKS    Nginx Ingress   Hostname based Routing External DNS</vt:lpstr>
      <vt:lpstr>Azure AKS    Nginx Ingress   External DNS SSL with  Lets Encrypt</vt:lpstr>
      <vt:lpstr>Nginx Ingress Controller - References</vt:lpstr>
      <vt:lpstr>PowerPoint Presentation</vt:lpstr>
      <vt:lpstr>Azure AKS &amp; Nginx Ingress – Basic Architecture</vt:lpstr>
      <vt:lpstr>Basic Ingress Manifest</vt:lpstr>
      <vt:lpstr>PowerPoint Presentation</vt:lpstr>
      <vt:lpstr>Azure AKS &amp; Nginx Ingress – Context Path Based Routing</vt:lpstr>
      <vt:lpstr>Ingress CPR Manifest</vt:lpstr>
      <vt:lpstr>PowerPoint Presentation</vt:lpstr>
      <vt:lpstr>Domain Registrar</vt:lpstr>
      <vt:lpstr>DNS Zone</vt:lpstr>
      <vt:lpstr>Azure DNS Zones</vt:lpstr>
      <vt:lpstr>Delegate Domain to Azure DNS</vt:lpstr>
      <vt:lpstr>PowerPoint Presentation</vt:lpstr>
      <vt:lpstr>Kubernetes External DNS</vt:lpstr>
      <vt:lpstr>Azure AKS    Nginx Ingress   External DNS</vt:lpstr>
      <vt:lpstr>Ingress with External DNS </vt:lpstr>
      <vt:lpstr>PowerPoint Presentation</vt:lpstr>
      <vt:lpstr>Azure AKS    Nginx Ingress   External DNS Domain Name based Routing</vt:lpstr>
      <vt:lpstr>Ingress with External DNS and Domain Name based Routing</vt:lpstr>
      <vt:lpstr>PowerPoint Presentation</vt:lpstr>
      <vt:lpstr>Kubernetes Cert Manager</vt:lpstr>
      <vt:lpstr>Kubernetes cert-manager</vt:lpstr>
      <vt:lpstr>Azure AKS    Nginx Ingress   External DNS SSL with  Lets Encrypt</vt:lpstr>
      <vt:lpstr>Ingress with External DNS, DNR and SSL</vt:lpstr>
      <vt:lpstr>PowerPoint Presentation</vt:lpstr>
      <vt:lpstr>Kubernetes - Resources Requests &amp; Limits</vt:lpstr>
      <vt:lpstr>Kubernetes – Requests &amp; Limits</vt:lpstr>
      <vt:lpstr>Kubernetes  Requests &amp; Limits</vt:lpstr>
      <vt:lpstr>PowerPoint Presentation</vt:lpstr>
      <vt:lpstr>Kubernetes - Namespaces</vt:lpstr>
      <vt:lpstr>Kubernetes - Namespaces</vt:lpstr>
      <vt:lpstr>Kubernetes - Namespaces</vt:lpstr>
      <vt:lpstr>Kubernetes - Namespaces &amp; DNS</vt:lpstr>
      <vt:lpstr>PowerPoint Presentation</vt:lpstr>
      <vt:lpstr>Namespaces – Limit Range</vt:lpstr>
      <vt:lpstr>Namespaces – Limit Range</vt:lpstr>
      <vt:lpstr>Limit Range</vt:lpstr>
      <vt:lpstr>PowerPoint Presentation</vt:lpstr>
      <vt:lpstr>Namespaces - Resource Quota</vt:lpstr>
      <vt:lpstr>Resource Quota</vt:lpstr>
      <vt:lpstr>PowerPoint Presentation</vt:lpstr>
      <vt:lpstr>Azure AKS Virtual Nodes</vt:lpstr>
      <vt:lpstr>What is Virtual Kubelet?</vt:lpstr>
      <vt:lpstr>How Virtual-Kubelet works? </vt:lpstr>
      <vt:lpstr>What is ACI (Azure Container Instances)?</vt:lpstr>
      <vt:lpstr>Kubernetes Virtual Kubelet with Azure ACI</vt:lpstr>
      <vt:lpstr>Virtual Kubelet's ACI provider - Features</vt:lpstr>
      <vt:lpstr>Azure AKS – Virtual Nodes (Serverless)</vt:lpstr>
      <vt:lpstr>Azure AKS - Virtual Nodes</vt:lpstr>
      <vt:lpstr>AKS Virtual Nodes  NodeSelector</vt:lpstr>
      <vt:lpstr>PowerPoint Presentation</vt:lpstr>
      <vt:lpstr>PowerPoint Presentation</vt:lpstr>
      <vt:lpstr>Azure AKS - Virtual Nodes Mixed Mode Deployments</vt:lpstr>
      <vt:lpstr>PowerPoint Presentation</vt:lpstr>
      <vt:lpstr>Azure Container Registry - Introduction</vt:lpstr>
      <vt:lpstr>PowerPoint Presentation</vt:lpstr>
      <vt:lpstr>PowerPoint Presentation</vt:lpstr>
      <vt:lpstr>PowerPoint Presentation</vt:lpstr>
      <vt:lpstr>Azure Container Registry – Pricing Tiers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Azure DevOps Pipelines – Build &amp; Push Docker Image to ACR</vt:lpstr>
      <vt:lpstr>PowerPoint Presentation</vt:lpstr>
      <vt:lpstr>PowerPoint Presentation</vt:lpstr>
      <vt:lpstr>PowerPoint Presentation</vt:lpstr>
      <vt:lpstr>Azure Pipelines – Key Concepts</vt:lpstr>
      <vt:lpstr>PowerPoint Presentation</vt:lpstr>
      <vt:lpstr>Azure Pipelines – Starter Pipeline</vt:lpstr>
      <vt:lpstr>Azure DevOps – Build Pipeline</vt:lpstr>
      <vt:lpstr>PowerPoint Presentation</vt:lpstr>
      <vt:lpstr>Azure DevOps – Release Pipelines</vt:lpstr>
      <vt:lpstr>Azure DevOps – Release Pipelines</vt:lpstr>
      <vt:lpstr>PowerPoint Presentation</vt:lpstr>
      <vt:lpstr>Azure Release Pipelines</vt:lpstr>
      <vt:lpstr>Azure Release Pipelines - Releases</vt:lpstr>
      <vt:lpstr>PowerPoint Presentation</vt:lpstr>
      <vt:lpstr>Azure AKS - Addons</vt:lpstr>
      <vt:lpstr>Azure AKS    HTTP Application Routing  Add On Ingress  + External DNS (Automatic Install) </vt:lpstr>
      <vt:lpstr>Ingress with External DNS</vt:lpstr>
      <vt:lpstr>PowerPoint Presentation</vt:lpstr>
      <vt:lpstr>Azure AKS Cluster Access</vt:lpstr>
      <vt:lpstr>PowerPoint Presentation</vt:lpstr>
      <vt:lpstr>Azure Active Directory Authentication for AKS Admins</vt:lpstr>
      <vt:lpstr>Azure Active Directory Authentication for AKS Admins</vt:lpstr>
      <vt:lpstr>PowerPoint Presentation</vt:lpstr>
      <vt:lpstr>Kubernetes RBAC </vt:lpstr>
      <vt:lpstr>Kubernetes RBAC</vt:lpstr>
      <vt:lpstr>PowerPoint Presentation</vt:lpstr>
      <vt:lpstr>Kubernetes RBAC Role</vt:lpstr>
      <vt:lpstr>Kubernetes RBAC Role Binding</vt:lpstr>
      <vt:lpstr>Azure Active Directory &amp; Kubernetes RBAC</vt:lpstr>
      <vt:lpstr>Azure Active Directory &amp; Kubernetes RBAC</vt:lpstr>
      <vt:lpstr>Azure Active Directory &amp; Kubernetes RBAC</vt:lpstr>
      <vt:lpstr>PowerPoint Presentation</vt:lpstr>
      <vt:lpstr>Kubernetes RBAC Cluster Role</vt:lpstr>
      <vt:lpstr>Kubernetes RBAC Cluster Role Binding</vt:lpstr>
      <vt:lpstr>Azure Active Directory &amp; Kubernetes RBAC</vt:lpstr>
      <vt:lpstr>Azure Active Directory &amp; Kubernetes RBAC</vt:lpstr>
      <vt:lpstr>PowerPoint Presentation</vt:lpstr>
      <vt:lpstr>Azure AKS – Autoscaling Nodes &amp; Pods</vt:lpstr>
      <vt:lpstr>PowerPoint Presentation</vt:lpstr>
      <vt:lpstr>Cluster Autoscaler - Introduction</vt:lpstr>
      <vt:lpstr>PowerPoint Presentation</vt:lpstr>
      <vt:lpstr>Horizontal Pod Autoscaler – HPA - Intoduction</vt:lpstr>
      <vt:lpstr>How HPA works?</vt:lpstr>
      <vt:lpstr>How is HPA configured?</vt:lpstr>
      <vt:lpstr>PowerPoint Presentation</vt:lpstr>
      <vt:lpstr>PowerPoint Presentation</vt:lpstr>
      <vt:lpstr>PowerPoint Presentation</vt:lpstr>
      <vt:lpstr>PowerPoint Presentation</vt:lpstr>
      <vt:lpstr>Azure AKS Cluster – Create AKS Cluster using CLI</vt:lpstr>
      <vt:lpstr>Azure AKS Cluster – Node Pools (Linux, Windows, Virtual)</vt:lpstr>
      <vt:lpstr>PowerPoint Presentation</vt:lpstr>
      <vt:lpstr>PowerPoint Presentation</vt:lpstr>
      <vt:lpstr>PowerPoint Presentation</vt:lpstr>
      <vt:lpstr>Azure AKS Cluster – Create AKS Cluster using CLI</vt:lpstr>
      <vt:lpstr>PowerPoint Presentation</vt:lpstr>
      <vt:lpstr>Azure AKS Cluster – Node Pools (Linux, Windows, Virtual)</vt:lpstr>
      <vt:lpstr>PowerPoint Presentation</vt:lpstr>
      <vt:lpstr>PowerPoint Presentation</vt:lpstr>
      <vt:lpstr>PowerPoint Presentation</vt:lpstr>
      <vt:lpstr>PowerPoint Presentation</vt:lpstr>
      <vt:lpstr>Azure AKS Cluster – Node Pools (Linux, Windows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Elastic Beanstalk</dc:title>
  <dc:creator>Stack Simplify</dc:creator>
  <cp:lastModifiedBy>Thomson, Kip</cp:lastModifiedBy>
  <cp:revision>1211</cp:revision>
  <dcterms:created xsi:type="dcterms:W3CDTF">2019-11-12T03:20:49Z</dcterms:created>
  <dcterms:modified xsi:type="dcterms:W3CDTF">2021-08-09T01:04:54Z</dcterms:modified>
</cp:coreProperties>
</file>